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x-wav"/>
  <Default Extension="GIF" ContentType="image/gif"/>
  <Default Extension="flv" ContentType="video/x-flv"/>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9"/>
  </p:notesMasterIdLst>
  <p:sldIdLst>
    <p:sldId id="256" r:id="rId2"/>
    <p:sldId id="1042" r:id="rId3"/>
    <p:sldId id="338" r:id="rId4"/>
    <p:sldId id="260" r:id="rId5"/>
    <p:sldId id="336" r:id="rId6"/>
    <p:sldId id="1043" r:id="rId7"/>
    <p:sldId id="257" r:id="rId8"/>
    <p:sldId id="261" r:id="rId9"/>
    <p:sldId id="262" r:id="rId10"/>
    <p:sldId id="340" r:id="rId11"/>
    <p:sldId id="1049" r:id="rId12"/>
    <p:sldId id="1044" r:id="rId13"/>
    <p:sldId id="1048" r:id="rId14"/>
    <p:sldId id="898" r:id="rId15"/>
    <p:sldId id="264" r:id="rId16"/>
    <p:sldId id="858" r:id="rId17"/>
    <p:sldId id="265" r:id="rId18"/>
    <p:sldId id="266" r:id="rId19"/>
    <p:sldId id="859" r:id="rId20"/>
    <p:sldId id="860" r:id="rId21"/>
    <p:sldId id="861" r:id="rId22"/>
    <p:sldId id="862" r:id="rId23"/>
    <p:sldId id="863" r:id="rId24"/>
    <p:sldId id="267" r:id="rId25"/>
    <p:sldId id="1045" r:id="rId26"/>
    <p:sldId id="269" r:id="rId27"/>
    <p:sldId id="864" r:id="rId28"/>
    <p:sldId id="865" r:id="rId29"/>
    <p:sldId id="866" r:id="rId30"/>
    <p:sldId id="867" r:id="rId31"/>
    <p:sldId id="868" r:id="rId32"/>
    <p:sldId id="869" r:id="rId33"/>
    <p:sldId id="278" r:id="rId34"/>
    <p:sldId id="279" r:id="rId35"/>
    <p:sldId id="874" r:id="rId36"/>
    <p:sldId id="875" r:id="rId37"/>
    <p:sldId id="870" r:id="rId38"/>
    <p:sldId id="871" r:id="rId39"/>
    <p:sldId id="872" r:id="rId40"/>
    <p:sldId id="878" r:id="rId41"/>
    <p:sldId id="879" r:id="rId42"/>
    <p:sldId id="880" r:id="rId43"/>
    <p:sldId id="881" r:id="rId44"/>
    <p:sldId id="281" r:id="rId45"/>
    <p:sldId id="899" r:id="rId46"/>
    <p:sldId id="1050" r:id="rId47"/>
    <p:sldId id="876" r:id="rId48"/>
    <p:sldId id="285" r:id="rId49"/>
    <p:sldId id="286" r:id="rId50"/>
    <p:sldId id="288" r:id="rId51"/>
    <p:sldId id="883" r:id="rId52"/>
    <p:sldId id="884" r:id="rId53"/>
    <p:sldId id="885" r:id="rId54"/>
    <p:sldId id="886" r:id="rId55"/>
    <p:sldId id="887" r:id="rId56"/>
    <p:sldId id="882" r:id="rId57"/>
    <p:sldId id="289" r:id="rId58"/>
    <p:sldId id="290" r:id="rId59"/>
    <p:sldId id="292" r:id="rId60"/>
    <p:sldId id="293" r:id="rId61"/>
    <p:sldId id="294" r:id="rId62"/>
    <p:sldId id="295" r:id="rId63"/>
    <p:sldId id="296" r:id="rId64"/>
    <p:sldId id="297" r:id="rId65"/>
    <p:sldId id="298" r:id="rId66"/>
    <p:sldId id="299" r:id="rId67"/>
    <p:sldId id="301" r:id="rId68"/>
    <p:sldId id="900" r:id="rId69"/>
    <p:sldId id="303" r:id="rId70"/>
    <p:sldId id="901" r:id="rId71"/>
    <p:sldId id="305" r:id="rId72"/>
    <p:sldId id="343" r:id="rId73"/>
    <p:sldId id="902" r:id="rId74"/>
    <p:sldId id="341" r:id="rId75"/>
    <p:sldId id="349" r:id="rId76"/>
    <p:sldId id="310" r:id="rId77"/>
    <p:sldId id="344" r:id="rId78"/>
    <p:sldId id="346" r:id="rId79"/>
    <p:sldId id="347" r:id="rId80"/>
    <p:sldId id="348" r:id="rId81"/>
    <p:sldId id="350" r:id="rId82"/>
    <p:sldId id="352" r:id="rId83"/>
    <p:sldId id="353" r:id="rId84"/>
    <p:sldId id="354" r:id="rId85"/>
    <p:sldId id="355" r:id="rId86"/>
    <p:sldId id="356" r:id="rId87"/>
    <p:sldId id="357" r:id="rId88"/>
    <p:sldId id="358" r:id="rId89"/>
    <p:sldId id="1046" r:id="rId90"/>
    <p:sldId id="903" r:id="rId91"/>
    <p:sldId id="326" r:id="rId92"/>
    <p:sldId id="893" r:id="rId93"/>
    <p:sldId id="894" r:id="rId94"/>
    <p:sldId id="897" r:id="rId95"/>
    <p:sldId id="895" r:id="rId96"/>
    <p:sldId id="896" r:id="rId97"/>
    <p:sldId id="888" r:id="rId98"/>
    <p:sldId id="889" r:id="rId99"/>
    <p:sldId id="890" r:id="rId100"/>
    <p:sldId id="1148" r:id="rId101"/>
    <p:sldId id="904" r:id="rId102"/>
    <p:sldId id="891" r:id="rId103"/>
    <p:sldId id="892" r:id="rId104"/>
    <p:sldId id="327" r:id="rId105"/>
    <p:sldId id="328" r:id="rId106"/>
    <p:sldId id="329" r:id="rId107"/>
    <p:sldId id="331" r:id="rId1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75882" autoAdjust="0"/>
  </p:normalViewPr>
  <p:slideViewPr>
    <p:cSldViewPr snapToGrid="0">
      <p:cViewPr varScale="1">
        <p:scale>
          <a:sx n="59" d="100"/>
          <a:sy n="59" d="100"/>
        </p:scale>
        <p:origin x="132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image" Target="../media/image6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8D876-B2F8-473C-B87F-71971283F3EB}" type="datetimeFigureOut">
              <a:rPr lang="zh-CN" altLang="en-US" smtClean="0"/>
              <a:t>2020/9/3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28AC2-F9B1-418D-A21C-9C89F975ACC6}" type="slidenum">
              <a:rPr lang="zh-CN" altLang="en-US" smtClean="0"/>
              <a:t>‹#›</a:t>
            </a:fld>
            <a:endParaRPr lang="zh-CN" altLang="en-US"/>
          </a:p>
        </p:txBody>
      </p:sp>
    </p:spTree>
    <p:extLst>
      <p:ext uri="{BB962C8B-B14F-4D97-AF65-F5344CB8AC3E}">
        <p14:creationId xmlns:p14="http://schemas.microsoft.com/office/powerpoint/2010/main" val="2398790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baike.baidu.com/view/1484119.htm"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baike.baidu.com/view/19121.htm"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a:t>
            </a:fld>
            <a:endParaRPr lang="zh-CN" altLang="en-US"/>
          </a:p>
        </p:txBody>
      </p:sp>
    </p:spTree>
    <p:extLst>
      <p:ext uri="{BB962C8B-B14F-4D97-AF65-F5344CB8AC3E}">
        <p14:creationId xmlns:p14="http://schemas.microsoft.com/office/powerpoint/2010/main" val="1512589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15</a:t>
            </a:fld>
            <a:endParaRPr lang="zh-CN" altLang="en-US"/>
          </a:p>
        </p:txBody>
      </p:sp>
    </p:spTree>
    <p:extLst>
      <p:ext uri="{BB962C8B-B14F-4D97-AF65-F5344CB8AC3E}">
        <p14:creationId xmlns:p14="http://schemas.microsoft.com/office/powerpoint/2010/main" val="1413511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2548DAC-5D4B-4F8D-AA56-6F76F1C234EA}" type="slidenum">
              <a:rPr lang="en-US" altLang="zh-CN"/>
              <a:t>17</a:t>
            </a:fld>
            <a:endParaRPr lang="en-US" altLang="zh-CN"/>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a:t>智慧和才能</a:t>
            </a:r>
            <a:endParaRPr lang="en-US" altLang="zh-CN" dirty="0"/>
          </a:p>
          <a:p>
            <a:pPr eaLnBrk="1" hangingPunct="1"/>
            <a:r>
              <a:rPr lang="zh-CN" altLang="en-US" dirty="0"/>
              <a:t>以逻辑的方式学习、理解、思考事物的</a:t>
            </a:r>
            <a:r>
              <a:rPr lang="zh-CN" altLang="en-US" dirty="0" smtClean="0"/>
              <a:t>能力</a:t>
            </a:r>
            <a:endParaRPr lang="en-US" altLang="zh-CN" dirty="0" smtClean="0"/>
          </a:p>
          <a:p>
            <a:pPr eaLnBrk="1" hangingPunct="1"/>
            <a:endParaRPr lang="en-US" altLang="zh-CN" dirty="0" smtClean="0"/>
          </a:p>
          <a:p>
            <a:pPr eaLnBrk="1" hangingPunct="1"/>
            <a:r>
              <a:rPr lang="zh-CN" altLang="en-US" sz="1200" b="0" i="0" kern="1200" dirty="0" smtClean="0">
                <a:solidFill>
                  <a:schemeClr val="tx1"/>
                </a:solidFill>
                <a:effectLst/>
                <a:latin typeface="+mn-lt"/>
                <a:ea typeface="+mn-ea"/>
                <a:cs typeface="+mn-cs"/>
              </a:rPr>
              <a:t>知识是符合文明方向的，人类对物质世界以及精神世界探索的结果总和。知识，至今也没有一个统一而明确的界定。有一个经典的定义来自于柏拉图：一条陈述能称得上是知识必须满足三个条件，它一定是被验证过的，正确的，而且是被人们相信的，这也是科学与非科学的区分标准。</a:t>
            </a:r>
            <a:endParaRPr lang="en-US" altLang="zh-CN" sz="1200" b="0" i="0" kern="1200" dirty="0" smtClean="0">
              <a:solidFill>
                <a:schemeClr val="tx1"/>
              </a:solidFill>
              <a:effectLst/>
              <a:latin typeface="+mn-lt"/>
              <a:ea typeface="+mn-ea"/>
              <a:cs typeface="+mn-cs"/>
            </a:endParaRPr>
          </a:p>
          <a:p>
            <a:pPr eaLnBrk="1" hangingPunct="1"/>
            <a:endParaRPr lang="zh-CN" altLang="en-US" dirty="0" smtClean="0"/>
          </a:p>
          <a:p>
            <a:pPr eaLnBrk="1" hangingPunct="1"/>
            <a:r>
              <a:rPr lang="zh-CN" altLang="en-US" dirty="0" smtClean="0"/>
              <a:t>思维最初是人脑借助于语言对客观事物的概括和间接的反应过程。思维以感知为基础又超越感知的界限。通常意义上的思维，涉及所有的认知或智力活动。它探索与发现事物的内部本质联系和规律性，是认识过程的高级阶段 。</a:t>
            </a:r>
          </a:p>
          <a:p>
            <a:pPr eaLnBrk="1" hangingPunct="1"/>
            <a:r>
              <a:rPr lang="zh-CN" altLang="en-US" dirty="0" smtClean="0"/>
              <a:t>思维对事物的间接反映，是指它通过其他媒介作用认识客观事物，及借助于已有的知识和经验，已知的条件推测未知的事物。思维的概括性表现在它对一类事物非本质属性的摒弃和对其共同本质特征的反映。</a:t>
            </a:r>
          </a:p>
        </p:txBody>
      </p:sp>
    </p:spTree>
    <p:extLst>
      <p:ext uri="{BB962C8B-B14F-4D97-AF65-F5344CB8AC3E}">
        <p14:creationId xmlns:p14="http://schemas.microsoft.com/office/powerpoint/2010/main" val="61439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脑（主要指人脑）智能（</a:t>
            </a:r>
            <a:r>
              <a:rPr lang="en-US" altLang="zh-CN" dirty="0" smtClean="0"/>
              <a:t>Brain Intelligence</a:t>
            </a:r>
            <a:r>
              <a:rPr lang="zh-CN" altLang="en-US" dirty="0" smtClean="0"/>
              <a:t>，</a:t>
            </a:r>
            <a:r>
              <a:rPr lang="en-US" altLang="zh-CN" dirty="0" smtClean="0"/>
              <a:t>BI</a:t>
            </a:r>
            <a:r>
              <a:rPr lang="zh-CN" altLang="en-US" dirty="0" smtClean="0"/>
              <a:t>）是宏观心理层次的智能表现，是个体智能</a:t>
            </a:r>
            <a:endParaRPr lang="en-US" altLang="zh-CN" dirty="0" smtClean="0"/>
          </a:p>
          <a:p>
            <a:r>
              <a:rPr lang="zh-CN" altLang="en-US" dirty="0" smtClean="0"/>
              <a:t>群智能（</a:t>
            </a:r>
            <a:r>
              <a:rPr lang="en-US" altLang="zh-CN" dirty="0" smtClean="0"/>
              <a:t>Swarm Intelligence</a:t>
            </a:r>
            <a:r>
              <a:rPr lang="zh-CN" altLang="en-US" dirty="0" smtClean="0"/>
              <a:t>，</a:t>
            </a:r>
            <a:r>
              <a:rPr lang="en-US" altLang="zh-CN" dirty="0" smtClean="0"/>
              <a:t>SI</a:t>
            </a:r>
            <a:r>
              <a:rPr lang="zh-CN" altLang="en-US" dirty="0" smtClean="0"/>
              <a:t>）是由全体行为所表现出的智能，是社会智能，或者说是系统智能</a:t>
            </a:r>
            <a:endParaRPr lang="en-US" altLang="zh-CN" dirty="0" smtClean="0"/>
          </a:p>
          <a:p>
            <a:r>
              <a:rPr lang="zh-CN" altLang="en-US" sz="1200" b="0" i="0" kern="1200" dirty="0" smtClean="0">
                <a:solidFill>
                  <a:schemeClr val="tx1"/>
                </a:solidFill>
                <a:effectLst/>
                <a:latin typeface="+mn-lt"/>
                <a:ea typeface="+mn-ea"/>
                <a:cs typeface="+mn-cs"/>
              </a:rPr>
              <a:t>符号智能（</a:t>
            </a:r>
            <a:r>
              <a:rPr lang="en-US" altLang="zh-CN" sz="1200" b="0" i="0" kern="1200" dirty="0" smtClean="0">
                <a:solidFill>
                  <a:schemeClr val="tx1"/>
                </a:solidFill>
                <a:effectLst/>
                <a:latin typeface="+mn-lt"/>
                <a:ea typeface="+mn-ea"/>
                <a:cs typeface="+mn-cs"/>
              </a:rPr>
              <a:t>Symbolism Intelligence</a:t>
            </a:r>
            <a:r>
              <a:rPr lang="zh-CN" altLang="en-US" sz="1200" b="0" i="0" kern="1200" dirty="0" smtClean="0">
                <a:solidFill>
                  <a:schemeClr val="tx1"/>
                </a:solidFill>
                <a:effectLst/>
                <a:latin typeface="+mn-lt"/>
                <a:ea typeface="+mn-ea"/>
                <a:cs typeface="+mn-cs"/>
              </a:rPr>
              <a:t>）就是符号人工智能</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它是模拟脑智能的人工智能，也就是所说的传统人工智能或经典人工智能。符号智能以符号形式的知识和信息为基础，主要通过逻辑推理，运用知识进行问题求解。</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计算智能（</a:t>
            </a:r>
            <a:r>
              <a:rPr lang="en-US" altLang="zh-CN" sz="1200" b="0" i="0" kern="1200" dirty="0" smtClean="0">
                <a:solidFill>
                  <a:schemeClr val="tx1"/>
                </a:solidFill>
                <a:effectLst/>
                <a:latin typeface="+mn-lt"/>
                <a:ea typeface="+mn-ea"/>
                <a:cs typeface="+mn-cs"/>
              </a:rPr>
              <a:t>Computational Intelligence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CI</a:t>
            </a:r>
            <a:r>
              <a:rPr lang="zh-CN" altLang="en-US" sz="1200" b="0" i="0" kern="1200" dirty="0" smtClean="0">
                <a:solidFill>
                  <a:schemeClr val="tx1"/>
                </a:solidFill>
                <a:effectLst/>
                <a:latin typeface="+mn-lt"/>
                <a:ea typeface="+mn-ea"/>
                <a:cs typeface="+mn-cs"/>
              </a:rPr>
              <a:t>）就是计算人工智能，它是模拟群智能的人工智能。计算智能以数值数据为基础，主要通过数值计算，运用算法进行问题求解</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3B28AC2-F9B1-418D-A21C-9C89F975ACC6}" type="slidenum">
              <a:rPr lang="zh-CN" altLang="en-US" smtClean="0"/>
              <a:t>18</a:t>
            </a:fld>
            <a:endParaRPr lang="zh-CN" altLang="en-US"/>
          </a:p>
        </p:txBody>
      </p:sp>
    </p:spTree>
    <p:extLst>
      <p:ext uri="{BB962C8B-B14F-4D97-AF65-F5344CB8AC3E}">
        <p14:creationId xmlns:p14="http://schemas.microsoft.com/office/powerpoint/2010/main" val="407475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智能来源于思维活动。这种观点被称为思维理论。它强调思维的重要性，认为智能的核心是思维，人的一切智慧或智力都来自于大脑的思维活动，人的一切知识都是思维的产物，因而通过对思维规律与思维方法的研究，可望揭示智能的本质。</a:t>
            </a:r>
            <a:r>
              <a:rPr lang="zh-CN" altLang="en-US" dirty="0"/>
              <a:t/>
            </a:r>
            <a:br>
              <a:rPr lang="zh-CN" altLang="en-US" dirty="0"/>
            </a:b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智能取决于可运用的知识。这种观点被称为知识阈值理论。它把智能定义为：智能就是在巨大的搜索空间中迅速找到一个满意解的能力。知识阈值理论着重强调知识对智能的重要意义和作用，认为智能行为取决于知识的数量及其可运用重强调知识对智能的重要意义和作用，认为智能行为取决于知识的数量及其可运用的程度，一个系统所具有的可运用知识越多，其智能就会越高。</a:t>
            </a:r>
            <a:r>
              <a:rPr lang="zh-CN" altLang="en-US" dirty="0"/>
              <a:t/>
            </a:r>
            <a:br>
              <a:rPr lang="zh-CN" altLang="en-US" dirty="0"/>
            </a:b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）智能可由逐步进化来实现。这种观点被称为进化理论。它是美国麻省理工学院（</a:t>
            </a:r>
            <a:r>
              <a:rPr lang="en-US" altLang="zh-CN" sz="1200" b="0" i="0" kern="1200" dirty="0">
                <a:solidFill>
                  <a:schemeClr val="tx1"/>
                </a:solidFill>
                <a:effectLst/>
                <a:latin typeface="+mn-lt"/>
                <a:ea typeface="+mn-ea"/>
                <a:cs typeface="+mn-cs"/>
              </a:rPr>
              <a:t>MIT</a:t>
            </a:r>
            <a:r>
              <a:rPr lang="zh-CN" altLang="en-US" sz="1200" b="0" i="0" kern="1200" dirty="0">
                <a:solidFill>
                  <a:schemeClr val="tx1"/>
                </a:solidFill>
                <a:effectLst/>
                <a:latin typeface="+mn-lt"/>
                <a:ea typeface="+mn-ea"/>
                <a:cs typeface="+mn-cs"/>
              </a:rPr>
              <a:t>）的布鲁克斯（</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Brooks</a:t>
            </a:r>
            <a:r>
              <a:rPr lang="zh-CN" altLang="en-US" sz="1200" b="0" i="0" kern="1200" dirty="0">
                <a:solidFill>
                  <a:schemeClr val="tx1"/>
                </a:solidFill>
                <a:effectLst/>
                <a:latin typeface="+mn-lt"/>
                <a:ea typeface="+mn-ea"/>
                <a:cs typeface="+mn-cs"/>
              </a:rPr>
              <a:t>）教授在对人造机器虫进行研究的基础上提出来的。他认为智能取决于感知和行为，取决于对外界复杂环境的适应，智能不需要知识、不需要表示、不需要推理，智能可以由逐步进化来实现。</a:t>
            </a:r>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19</a:t>
            </a:fld>
            <a:endParaRPr lang="zh-CN" altLang="en-US"/>
          </a:p>
        </p:txBody>
      </p:sp>
    </p:spTree>
    <p:extLst>
      <p:ext uri="{BB962C8B-B14F-4D97-AF65-F5344CB8AC3E}">
        <p14:creationId xmlns:p14="http://schemas.microsoft.com/office/powerpoint/2010/main" val="2294534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t>24</a:t>
            </a:fld>
            <a:endParaRPr lang="en-US" altLang="zh-CN"/>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xfrm>
            <a:off x="914400" y="4343400"/>
            <a:ext cx="5029200" cy="4114800"/>
          </a:xfrm>
          <a:noFill/>
        </p:spPr>
        <p:txBody>
          <a:bodyPr/>
          <a:lstStyle/>
          <a:p>
            <a:r>
              <a:rPr lang="zh-CN" altLang="en-US" dirty="0" smtClean="0"/>
              <a:t>人工方法实现</a:t>
            </a:r>
            <a:r>
              <a:rPr lang="zh-CN" altLang="en-US" dirty="0"/>
              <a:t>的智能。</a:t>
            </a:r>
            <a:endParaRPr lang="en-US" altLang="zh-CN" dirty="0"/>
          </a:p>
          <a:p>
            <a:endParaRPr lang="en-US" altLang="zh-CN" dirty="0"/>
          </a:p>
          <a:p>
            <a:r>
              <a:rPr lang="zh-CN" altLang="en-US" dirty="0"/>
              <a:t>模仿、延伸以及扩展</a:t>
            </a:r>
            <a:r>
              <a:rPr lang="zh-CN" altLang="en-US" dirty="0" smtClean="0"/>
              <a:t>人类的</a:t>
            </a:r>
            <a:r>
              <a:rPr lang="zh-CN" altLang="en-US" dirty="0"/>
              <a:t>智能。</a:t>
            </a:r>
            <a:endParaRPr lang="en-US" altLang="zh-CN" dirty="0"/>
          </a:p>
          <a:p>
            <a:endParaRPr lang="en-US" altLang="zh-CN" dirty="0"/>
          </a:p>
          <a:p>
            <a:r>
              <a:rPr lang="zh-CN" altLang="en-US" dirty="0"/>
              <a:t>图灵测试，中文屋子。</a:t>
            </a:r>
          </a:p>
          <a:p>
            <a:pPr eaLnBrk="1" hangingPunct="1"/>
            <a:endParaRPr lang="zh-CN" altLang="zh-CN" dirty="0"/>
          </a:p>
        </p:txBody>
      </p:sp>
    </p:spTree>
    <p:extLst>
      <p:ext uri="{BB962C8B-B14F-4D97-AF65-F5344CB8AC3E}">
        <p14:creationId xmlns:p14="http://schemas.microsoft.com/office/powerpoint/2010/main" val="817317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t>25</a:t>
            </a:fld>
            <a:endParaRPr lang="en-US" altLang="zh-CN"/>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xfrm>
            <a:off x="914400" y="4343400"/>
            <a:ext cx="5029200" cy="4114800"/>
          </a:xfrm>
          <a:noFill/>
        </p:spPr>
        <p:txBody>
          <a:bodyPr/>
          <a:lstStyle/>
          <a:p>
            <a:pPr>
              <a:lnSpc>
                <a:spcPct val="130000"/>
              </a:lnSpc>
              <a:buClr>
                <a:schemeClr val="tx1"/>
              </a:buClr>
              <a:buFont typeface="Arial" panose="020B0604020202020204" pitchFamily="34" charset="0"/>
              <a:buChar char="–"/>
            </a:pPr>
            <a:r>
              <a:rPr kumimoji="1" lang="zh-CN" altLang="en-US" dirty="0" smtClean="0">
                <a:latin typeface="Arial" panose="020B0604020202020204" pitchFamily="34" charset="0"/>
                <a:ea typeface="宋体" panose="02010600030101010101" pitchFamily="2" charset="-122"/>
              </a:rPr>
              <a:t>图灵测试：</a:t>
            </a:r>
            <a:r>
              <a:rPr lang="zh-CN" altLang="en-US" sz="1200" b="0" dirty="0" smtClean="0">
                <a:solidFill>
                  <a:srgbClr val="0000CC"/>
                </a:solidFill>
                <a:latin typeface="+mn-lt"/>
                <a:ea typeface="楷体_GB2312" panose="02010609030101010101"/>
              </a:rPr>
              <a:t>把一个等待测试的计算机和一个思维正常的人分别关在两间屋子里，然后让你提问题，你通过提问，通过分析机器和人对你的问题的回答来想办法区分哪一个是机器，哪一个是人。如果你无法区分，那么，这台机器就通过了测试，就证明这台机器和人一样具有思维，有思想</a:t>
            </a:r>
            <a:r>
              <a:rPr lang="en-US" altLang="zh-CN" sz="1200" b="0" dirty="0" smtClean="0">
                <a:solidFill>
                  <a:srgbClr val="0000CC"/>
                </a:solidFill>
                <a:latin typeface="+mn-lt"/>
                <a:ea typeface="楷体_GB2312" panose="02010609030101010101"/>
              </a:rPr>
              <a:t>——</a:t>
            </a:r>
            <a:r>
              <a:rPr lang="zh-CN" altLang="en-US" sz="1200" b="0" dirty="0" smtClean="0">
                <a:solidFill>
                  <a:srgbClr val="0000CC"/>
                </a:solidFill>
                <a:latin typeface="+mn-lt"/>
                <a:ea typeface="楷体_GB2312" panose="02010609030101010101"/>
              </a:rPr>
              <a:t>这是一台会思考的机器。</a:t>
            </a:r>
            <a:endParaRPr lang="en-US" altLang="zh-CN" sz="1200" b="0" dirty="0" smtClean="0">
              <a:solidFill>
                <a:srgbClr val="0000CC"/>
              </a:solidFill>
              <a:latin typeface="+mn-lt"/>
              <a:ea typeface="楷体_GB2312" panose="02010609030101010101"/>
            </a:endParaRPr>
          </a:p>
          <a:p>
            <a:pPr marL="0" marR="0" indent="0" algn="l" defTabSz="914400" rtl="0" eaLnBrk="1" fontAlgn="auto" latinLnBrk="0" hangingPunct="1">
              <a:lnSpc>
                <a:spcPct val="130000"/>
              </a:lnSpc>
              <a:spcBef>
                <a:spcPts val="0"/>
              </a:spcBef>
              <a:spcAft>
                <a:spcPts val="0"/>
              </a:spcAft>
              <a:buClr>
                <a:schemeClr val="tx1"/>
              </a:buClr>
              <a:buSzTx/>
              <a:buFont typeface="Arial" panose="020B0604020202020204" pitchFamily="34" charset="0"/>
              <a:buChar char="–"/>
              <a:defRPr/>
            </a:pPr>
            <a:r>
              <a:rPr kumimoji="1" lang="zh-CN" altLang="en-US" dirty="0" smtClean="0">
                <a:latin typeface="Arial" panose="020B0604020202020204" pitchFamily="34" charset="0"/>
                <a:ea typeface="宋体" panose="02010600030101010101" pitchFamily="2" charset="-122"/>
              </a:rPr>
              <a:t>中文屋子：</a:t>
            </a:r>
            <a:r>
              <a:rPr lang="zh-CN" altLang="en-US" dirty="0" smtClean="0">
                <a:solidFill>
                  <a:srgbClr val="0000CC"/>
                </a:solidFill>
                <a:ea typeface="楷体_GB2312" panose="02010609030101010101"/>
              </a:rPr>
              <a:t>中文房间（Chinese room，the Chinese room argument）又称作华语房间，是由美国哲学家约翰·希尔勒（John Searle）在1980年设计的一个思维试验以推翻强人工智能（机能主义）提出的过强主张：只要计算机拥有了适当的程序，理论上就可以说计算机拥有它的认知状态以及可以像人一样地进行理解活动。</a:t>
            </a:r>
            <a:r>
              <a:rPr lang="zh-CN" altLang="en-US" sz="1200" b="0" dirty="0" smtClean="0">
                <a:solidFill>
                  <a:srgbClr val="0000CC"/>
                </a:solidFill>
                <a:latin typeface="+mn-lt"/>
                <a:ea typeface="楷体_GB2312" panose="02010609030101010101"/>
              </a:rPr>
              <a:t>“中文房间”最早由美国哲学家John Searle于20世纪80年代初提出。这个实验要求你想象一位只说英语的人身处一个房间之中，这间房间除了门上有一个小窗口以外，全部都是封闭的。他随身带着一本写有中文翻译程序的书。房间里还有足够的稿纸、铅笔和橱柜。写着中文的纸片通过小窗口被送入房间中。根据Searle，房间中的人可以使用他的书来翻译这些文字并用中文回复。虽然他完全不会中文，Searle认为通过这个过程，房间里的人可以让任何房间外的人以为他会说流利的中文。</a:t>
            </a:r>
          </a:p>
        </p:txBody>
      </p:sp>
    </p:spTree>
    <p:extLst>
      <p:ext uri="{BB962C8B-B14F-4D97-AF65-F5344CB8AC3E}">
        <p14:creationId xmlns:p14="http://schemas.microsoft.com/office/powerpoint/2010/main" val="221931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A7F6963-1075-413F-A502-498AFA58831D}" type="slidenum">
              <a:rPr lang="en-US" altLang="zh-CN"/>
              <a:t>26</a:t>
            </a:fld>
            <a:endParaRPr lang="en-US" altLang="zh-CN"/>
          </a:p>
        </p:txBody>
      </p:sp>
      <p:sp>
        <p:nvSpPr>
          <p:cNvPr id="24579" name="Rectangle 2"/>
          <p:cNvSpPr>
            <a:spLocks noGrp="1" noRot="1" noChangeAspect="1" noChangeArrowheads="1" noTextEdit="1"/>
          </p:cNvSpPr>
          <p:nvPr>
            <p:ph type="sldImg"/>
          </p:nvPr>
        </p:nvSpPr>
        <p:spPr/>
      </p:sp>
      <p:sp>
        <p:nvSpPr>
          <p:cNvPr id="24580" name="Rectangle 3"/>
          <p:cNvSpPr>
            <a:spLocks noGrp="1" noChangeArrowheads="1"/>
          </p:cNvSpPr>
          <p:nvPr>
            <p:ph type="body" idx="1"/>
          </p:nvPr>
        </p:nvSpPr>
        <p:spPr>
          <a:xfrm>
            <a:off x="914400" y="4343400"/>
            <a:ext cx="5029200" cy="4114800"/>
          </a:xfrm>
          <a:noFill/>
        </p:spPr>
        <p: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Systems that </a:t>
            </a:r>
            <a:r>
              <a:rPr kumimoji="0" lang="en-US" altLang="zh-CN" sz="1200" b="1" i="1" u="none" strike="noStrike" cap="none" normalizeH="0" baseline="0" dirty="0" smtClean="0">
                <a:ln>
                  <a:noFill/>
                </a:ln>
                <a:solidFill>
                  <a:schemeClr val="hlink"/>
                </a:solidFill>
                <a:effectLst/>
                <a:latin typeface="Times New Roman" panose="02020603050405020304" pitchFamily="18" charset="0"/>
                <a:ea typeface="宋体" panose="02010600030101010101" pitchFamily="2" charset="-122"/>
              </a:rPr>
              <a:t>think</a:t>
            </a:r>
            <a:r>
              <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like humans</a:t>
            </a:r>
            <a:r>
              <a:rPr kumimoji="0" lang="zh-CN" altLang="en-US"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（类人思考）：认知模型方法</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Systems that </a:t>
            </a:r>
            <a:r>
              <a:rPr kumimoji="0" lang="en-US" altLang="zh-CN" sz="1200" b="1" i="1" u="none" strike="noStrike" cap="none" normalizeH="0" baseline="0" dirty="0" smtClean="0">
                <a:ln>
                  <a:noFill/>
                </a:ln>
                <a:solidFill>
                  <a:schemeClr val="hlink"/>
                </a:solidFill>
                <a:effectLst/>
                <a:latin typeface="Times New Roman" panose="02020603050405020304" pitchFamily="18" charset="0"/>
                <a:ea typeface="宋体" panose="02010600030101010101" pitchFamily="2" charset="-122"/>
              </a:rPr>
              <a:t>act</a:t>
            </a:r>
            <a:r>
              <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like humans</a:t>
            </a:r>
            <a:r>
              <a:rPr kumimoji="0" lang="zh-CN" altLang="en-US"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（类人行为）：图灵测试方法</a:t>
            </a:r>
            <a:endPar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Systems that </a:t>
            </a:r>
            <a:r>
              <a:rPr kumimoji="0" lang="en-US" altLang="zh-CN" sz="1200" b="1" i="1" u="none" strike="noStrike" cap="none" normalizeH="0" baseline="0" dirty="0" smtClean="0">
                <a:ln>
                  <a:noFill/>
                </a:ln>
                <a:solidFill>
                  <a:schemeClr val="hlink"/>
                </a:solidFill>
                <a:effectLst/>
                <a:latin typeface="Times New Roman" panose="02020603050405020304" pitchFamily="18" charset="0"/>
                <a:ea typeface="宋体" panose="02010600030101010101" pitchFamily="2" charset="-122"/>
              </a:rPr>
              <a:t>think</a:t>
            </a:r>
            <a:r>
              <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rationally</a:t>
            </a:r>
            <a:r>
              <a:rPr kumimoji="0" lang="zh-CN" altLang="en-US"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（理性地思考）：“思维法则”方法</a:t>
            </a:r>
            <a:endPar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Systems that </a:t>
            </a:r>
            <a:r>
              <a:rPr kumimoji="0" lang="en-US" altLang="zh-CN" sz="1200" b="1" i="1" u="none" strike="noStrike" cap="none" normalizeH="0" baseline="0" dirty="0" smtClean="0">
                <a:ln>
                  <a:noFill/>
                </a:ln>
                <a:solidFill>
                  <a:schemeClr val="hlink"/>
                </a:solidFill>
                <a:effectLst/>
                <a:latin typeface="Times New Roman" panose="02020603050405020304" pitchFamily="18" charset="0"/>
                <a:ea typeface="宋体" panose="02010600030101010101" pitchFamily="2" charset="-122"/>
              </a:rPr>
              <a:t>act</a:t>
            </a:r>
            <a:r>
              <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rationally</a:t>
            </a:r>
            <a:r>
              <a:rPr kumimoji="0" lang="zh-CN" altLang="en-US"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（理性地行动）：理性</a:t>
            </a:r>
            <a:r>
              <a:rPr kumimoji="0" lang="en-US" altLang="zh-CN"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Agent</a:t>
            </a:r>
            <a:r>
              <a:rPr kumimoji="0" lang="zh-CN" altLang="en-US" sz="1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方法</a:t>
            </a:r>
          </a:p>
        </p:txBody>
      </p:sp>
    </p:spTree>
    <p:extLst>
      <p:ext uri="{BB962C8B-B14F-4D97-AF65-F5344CB8AC3E}">
        <p14:creationId xmlns:p14="http://schemas.microsoft.com/office/powerpoint/2010/main" val="1972039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t>27</a:t>
            </a:fld>
            <a:endParaRPr lang="en-US" altLang="zh-CN"/>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xfrm>
            <a:off x="914400" y="4343400"/>
            <a:ext cx="5029200" cy="4114800"/>
          </a:xfrm>
          <a:noFill/>
        </p:spPr>
        <p:txBody>
          <a:bodyPr/>
          <a:lstStyle/>
          <a:p>
            <a:pPr eaLnBrk="1" hangingPunct="1"/>
            <a:endParaRPr lang="zh-CN" altLang="zh-CN" dirty="0"/>
          </a:p>
        </p:txBody>
      </p:sp>
    </p:spTree>
    <p:extLst>
      <p:ext uri="{BB962C8B-B14F-4D97-AF65-F5344CB8AC3E}">
        <p14:creationId xmlns:p14="http://schemas.microsoft.com/office/powerpoint/2010/main" val="2123068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t>28</a:t>
            </a:fld>
            <a:endParaRPr lang="en-US" altLang="zh-CN"/>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smtClean="0"/>
              <a:t>语音技术</a:t>
            </a:r>
            <a:endParaRPr lang="zh-CN" altLang="zh-CN" dirty="0"/>
          </a:p>
        </p:txBody>
      </p:sp>
    </p:spTree>
    <p:extLst>
      <p:ext uri="{BB962C8B-B14F-4D97-AF65-F5344CB8AC3E}">
        <p14:creationId xmlns:p14="http://schemas.microsoft.com/office/powerpoint/2010/main" val="106325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t>29</a:t>
            </a:fld>
            <a:endParaRPr lang="en-US" altLang="zh-CN"/>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xfrm>
            <a:off x="914400" y="4343400"/>
            <a:ext cx="5029200" cy="4114800"/>
          </a:xfrm>
          <a:noFill/>
        </p:spPr>
        <p:txBody>
          <a:bodyPr/>
          <a:lstStyle/>
          <a:p>
            <a:pPr eaLnBrk="1" hangingPunct="1"/>
            <a:endParaRPr lang="zh-CN" altLang="zh-CN" dirty="0"/>
          </a:p>
        </p:txBody>
      </p:sp>
    </p:spTree>
    <p:extLst>
      <p:ext uri="{BB962C8B-B14F-4D97-AF65-F5344CB8AC3E}">
        <p14:creationId xmlns:p14="http://schemas.microsoft.com/office/powerpoint/2010/main" val="3581283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a:noFill/>
        </p:spPr>
        <p:txBody>
          <a:bodyPr/>
          <a:lstStyle/>
          <a:p>
            <a:pPr eaLnBrk="1" hangingPunct="1"/>
            <a:endParaRPr lang="en-US" altLang="en-US" dirty="0" smtClean="0"/>
          </a:p>
        </p:txBody>
      </p:sp>
      <p:sp>
        <p:nvSpPr>
          <p:cNvPr id="22532" name="灯片编号占位符 3"/>
          <p:cNvSpPr>
            <a:spLocks noGrp="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530F3EC-12FC-456C-9945-6AF27C46DABD}" type="slidenum">
              <a:rPr kumimoji="0" lang="en-US" altLang="zh-CN" smtClean="0"/>
              <a:t>2</a:t>
            </a:fld>
            <a:endParaRPr kumimoji="0" lang="en-US" altLang="zh-CN" smtClean="0"/>
          </a:p>
        </p:txBody>
      </p:sp>
    </p:spTree>
    <p:extLst>
      <p:ext uri="{BB962C8B-B14F-4D97-AF65-F5344CB8AC3E}">
        <p14:creationId xmlns:p14="http://schemas.microsoft.com/office/powerpoint/2010/main" val="674659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t>30</a:t>
            </a:fld>
            <a:endParaRPr lang="en-US" altLang="zh-CN"/>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xfrm>
            <a:off x="914400" y="4343400"/>
            <a:ext cx="5029200" cy="4114800"/>
          </a:xfrm>
          <a:noFill/>
        </p:spPr>
        <p:txBody>
          <a:bodyPr/>
          <a:lstStyle/>
          <a:p>
            <a:pPr eaLnBrk="1" hangingPunct="1"/>
            <a:endParaRPr lang="zh-CN" altLang="zh-CN" dirty="0"/>
          </a:p>
        </p:txBody>
      </p:sp>
    </p:spTree>
    <p:extLst>
      <p:ext uri="{BB962C8B-B14F-4D97-AF65-F5344CB8AC3E}">
        <p14:creationId xmlns:p14="http://schemas.microsoft.com/office/powerpoint/2010/main" val="495554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t>31</a:t>
            </a:fld>
            <a:endParaRPr lang="en-US" altLang="zh-CN"/>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xfrm>
            <a:off x="914400" y="4343400"/>
            <a:ext cx="5029200" cy="4114800"/>
          </a:xfrm>
          <a:noFill/>
        </p:spPr>
        <p:txBody>
          <a:bodyPr/>
          <a:lstStyle/>
          <a:p>
            <a:pPr eaLnBrk="1" hangingPunct="1"/>
            <a:endParaRPr lang="zh-CN" altLang="zh-CN" dirty="0"/>
          </a:p>
        </p:txBody>
      </p:sp>
    </p:spTree>
    <p:extLst>
      <p:ext uri="{BB962C8B-B14F-4D97-AF65-F5344CB8AC3E}">
        <p14:creationId xmlns:p14="http://schemas.microsoft.com/office/powerpoint/2010/main" val="1848550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t>32</a:t>
            </a:fld>
            <a:endParaRPr lang="en-US" altLang="zh-CN"/>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xfrm>
            <a:off x="914400" y="4343400"/>
            <a:ext cx="5029200" cy="4114800"/>
          </a:xfrm>
          <a:noFill/>
        </p:spPr>
        <p:txBody>
          <a:bodyPr/>
          <a:lstStyle/>
          <a:p>
            <a:r>
              <a:rPr lang="zh-CN" altLang="en-US" dirty="0" smtClean="0"/>
              <a:t>用人工的方法在机器（计算机）上实现</a:t>
            </a:r>
            <a:r>
              <a:rPr lang="zh-CN" altLang="en-US" dirty="0"/>
              <a:t>的智能</a:t>
            </a:r>
            <a:r>
              <a:rPr lang="zh-CN" altLang="en-US" dirty="0" smtClean="0"/>
              <a:t>。</a:t>
            </a:r>
            <a:endParaRPr lang="en-US" altLang="zh-CN" dirty="0" smtClean="0"/>
          </a:p>
          <a:p>
            <a:endParaRPr lang="en-US" altLang="zh-CN" dirty="0" smtClean="0"/>
          </a:p>
          <a:p>
            <a:r>
              <a:rPr lang="zh-CN" altLang="en-US" dirty="0" smtClean="0"/>
              <a:t>模仿</a:t>
            </a:r>
            <a:r>
              <a:rPr lang="zh-CN" altLang="en-US" dirty="0"/>
              <a:t>、延伸以及扩展人的智能。</a:t>
            </a:r>
            <a:endParaRPr lang="en-US" altLang="zh-CN" dirty="0"/>
          </a:p>
          <a:p>
            <a:endParaRPr lang="en-US" altLang="zh-CN" dirty="0"/>
          </a:p>
          <a:p>
            <a:r>
              <a:rPr lang="zh-CN" altLang="en-US" dirty="0"/>
              <a:t>图灵测试，中文屋子。</a:t>
            </a:r>
          </a:p>
          <a:p>
            <a:pPr eaLnBrk="1" hangingPunct="1"/>
            <a:endParaRPr lang="zh-CN" altLang="zh-CN" dirty="0"/>
          </a:p>
        </p:txBody>
      </p:sp>
    </p:spTree>
    <p:extLst>
      <p:ext uri="{BB962C8B-B14F-4D97-AF65-F5344CB8AC3E}">
        <p14:creationId xmlns:p14="http://schemas.microsoft.com/office/powerpoint/2010/main" val="533133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33</a:t>
            </a:fld>
            <a:endParaRPr lang="zh-CN" altLang="en-US"/>
          </a:p>
        </p:txBody>
      </p:sp>
    </p:spTree>
    <p:extLst>
      <p:ext uri="{BB962C8B-B14F-4D97-AF65-F5344CB8AC3E}">
        <p14:creationId xmlns:p14="http://schemas.microsoft.com/office/powerpoint/2010/main" val="864550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A577500-0580-4460-A41C-CB75B0F6E614}" type="slidenum">
              <a:rPr lang="en-US" altLang="zh-CN"/>
              <a:t>34</a:t>
            </a:fld>
            <a:endParaRPr lang="en-US" altLang="zh-CN"/>
          </a:p>
        </p:txBody>
      </p:sp>
      <p:sp>
        <p:nvSpPr>
          <p:cNvPr id="43011" name="Rectangle 2"/>
          <p:cNvSpPr>
            <a:spLocks noGrp="1" noRot="1" noChangeAspect="1" noChangeArrowheads="1" noTextEdit="1"/>
          </p:cNvSpPr>
          <p:nvPr>
            <p:ph type="sldImg"/>
          </p:nvPr>
        </p:nvSpPr>
        <p:spPr/>
      </p:sp>
      <p:sp>
        <p:nvSpPr>
          <p:cNvPr id="43012"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1005747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42</a:t>
            </a:fld>
            <a:endParaRPr lang="zh-CN" altLang="en-US"/>
          </a:p>
        </p:txBody>
      </p:sp>
    </p:spTree>
    <p:extLst>
      <p:ext uri="{BB962C8B-B14F-4D97-AF65-F5344CB8AC3E}">
        <p14:creationId xmlns:p14="http://schemas.microsoft.com/office/powerpoint/2010/main" val="439241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06502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1903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ENIAC (Electronic Numerical Integrator And Computer) </a:t>
            </a:r>
            <a:r>
              <a:rPr lang="zh-CN" altLang="en-US" dirty="0"/>
              <a:t>计算机总共安装了 </a:t>
            </a:r>
            <a:r>
              <a:rPr lang="en-US" altLang="zh-CN" dirty="0"/>
              <a:t>17468 </a:t>
            </a:r>
            <a:r>
              <a:rPr lang="zh-CN" altLang="en-US" dirty="0"/>
              <a:t>只电子管， </a:t>
            </a:r>
            <a:r>
              <a:rPr lang="en-US" altLang="zh-CN" dirty="0"/>
              <a:t>7200 </a:t>
            </a:r>
            <a:r>
              <a:rPr lang="zh-CN" altLang="en-US" dirty="0"/>
              <a:t>个二极管， </a:t>
            </a:r>
            <a:r>
              <a:rPr lang="en-US" altLang="zh-CN" dirty="0"/>
              <a:t>70000 </a:t>
            </a:r>
            <a:r>
              <a:rPr lang="zh-CN" altLang="en-US" dirty="0"/>
              <a:t>多电阻器， </a:t>
            </a:r>
            <a:r>
              <a:rPr lang="en-US" altLang="zh-CN" dirty="0"/>
              <a:t>10000 </a:t>
            </a:r>
            <a:r>
              <a:rPr lang="zh-CN" altLang="en-US" dirty="0"/>
              <a:t>多只电容器和 </a:t>
            </a:r>
            <a:r>
              <a:rPr lang="en-US" altLang="zh-CN" dirty="0"/>
              <a:t>6000 </a:t>
            </a:r>
            <a:r>
              <a:rPr lang="zh-CN" altLang="en-US" dirty="0"/>
              <a:t>只继电器，电路的焊接点多达 </a:t>
            </a:r>
            <a:r>
              <a:rPr lang="en-US" altLang="zh-CN" dirty="0"/>
              <a:t>50 </a:t>
            </a:r>
            <a:r>
              <a:rPr lang="zh-CN" altLang="en-US" dirty="0"/>
              <a:t>万个 </a:t>
            </a:r>
            <a:r>
              <a:rPr lang="en-US" altLang="zh-CN" dirty="0"/>
              <a:t>, </a:t>
            </a:r>
            <a:r>
              <a:rPr lang="zh-CN" altLang="en-US" dirty="0"/>
              <a:t>机器被安装在一排 </a:t>
            </a:r>
            <a:r>
              <a:rPr lang="en-US" altLang="zh-CN" dirty="0"/>
              <a:t>2.75 </a:t>
            </a:r>
            <a:r>
              <a:rPr lang="zh-CN" altLang="en-US" dirty="0"/>
              <a:t>米高的金属柜里，占地面积为 </a:t>
            </a:r>
            <a:r>
              <a:rPr lang="en-US" altLang="zh-CN" dirty="0"/>
              <a:t>170 </a:t>
            </a:r>
            <a:r>
              <a:rPr lang="zh-CN" altLang="en-US" dirty="0"/>
              <a:t>平方米左右，总重量达到 </a:t>
            </a:r>
            <a:r>
              <a:rPr lang="en-US" altLang="zh-CN" dirty="0"/>
              <a:t>30 </a:t>
            </a:r>
            <a:r>
              <a:rPr lang="zh-CN" altLang="en-US" dirty="0"/>
              <a:t>吨。 </a:t>
            </a:r>
          </a:p>
        </p:txBody>
      </p:sp>
      <p:sp>
        <p:nvSpPr>
          <p:cNvPr id="4" name="灯片编号占位符 3"/>
          <p:cNvSpPr>
            <a:spLocks noGrp="1"/>
          </p:cNvSpPr>
          <p:nvPr>
            <p:ph type="sldNum" sz="quarter" idx="10"/>
          </p:nvPr>
        </p:nvSpPr>
        <p:spPr/>
        <p:txBody>
          <a:bodyPr/>
          <a:lstStyle/>
          <a:p>
            <a:fld id="{F3B28AC2-F9B1-418D-A21C-9C89F975ACC6}" type="slidenum">
              <a:rPr lang="zh-CN" altLang="en-US" smtClean="0"/>
              <a:t>48</a:t>
            </a:fld>
            <a:endParaRPr lang="zh-CN" altLang="en-US"/>
          </a:p>
        </p:txBody>
      </p:sp>
    </p:spTree>
    <p:extLst>
      <p:ext uri="{BB962C8B-B14F-4D97-AF65-F5344CB8AC3E}">
        <p14:creationId xmlns:p14="http://schemas.microsoft.com/office/powerpoint/2010/main" val="1704522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49</a:t>
            </a:fld>
            <a:endParaRPr lang="zh-CN" altLang="en-US"/>
          </a:p>
        </p:txBody>
      </p:sp>
    </p:spTree>
    <p:extLst>
      <p:ext uri="{BB962C8B-B14F-4D97-AF65-F5344CB8AC3E}">
        <p14:creationId xmlns:p14="http://schemas.microsoft.com/office/powerpoint/2010/main" val="1008328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3</a:t>
            </a:fld>
            <a:endParaRPr lang="zh-CN" altLang="en-US"/>
          </a:p>
        </p:txBody>
      </p:sp>
    </p:spTree>
    <p:extLst>
      <p:ext uri="{BB962C8B-B14F-4D97-AF65-F5344CB8AC3E}">
        <p14:creationId xmlns:p14="http://schemas.microsoft.com/office/powerpoint/2010/main" val="747693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t>50</a:t>
            </a:fld>
            <a:endParaRPr lang="en-US" altLang="zh-CN"/>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p:spPr>
        <p:txBody>
          <a:bodyPr/>
          <a:lstStyle/>
          <a:p>
            <a:pPr eaLnBrk="1" hangingPunct="1"/>
            <a:endParaRPr lang="zh-CN" altLang="en-US" dirty="0"/>
          </a:p>
        </p:txBody>
      </p:sp>
    </p:spTree>
    <p:extLst>
      <p:ext uri="{BB962C8B-B14F-4D97-AF65-F5344CB8AC3E}">
        <p14:creationId xmlns:p14="http://schemas.microsoft.com/office/powerpoint/2010/main" val="218242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t>51</a:t>
            </a:fld>
            <a:endParaRPr lang="en-US" altLang="zh-CN"/>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p:spPr>
        <p:txBody>
          <a:bodyPr/>
          <a:lstStyle/>
          <a:p>
            <a:pPr eaLnBrk="1" hangingPunct="1"/>
            <a:endParaRPr lang="zh-CN" altLang="en-US" dirty="0"/>
          </a:p>
        </p:txBody>
      </p:sp>
    </p:spTree>
    <p:extLst>
      <p:ext uri="{BB962C8B-B14F-4D97-AF65-F5344CB8AC3E}">
        <p14:creationId xmlns:p14="http://schemas.microsoft.com/office/powerpoint/2010/main" val="453671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t>52</a:t>
            </a:fld>
            <a:endParaRPr lang="en-US" altLang="zh-CN"/>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p:spPr>
        <p:txBody>
          <a:bodyPr/>
          <a:lstStyle/>
          <a:p>
            <a:pPr eaLnBrk="1" hangingPunct="1"/>
            <a:r>
              <a:rPr lang="zh-CN" altLang="en-US" dirty="0"/>
              <a:t>以研究搜索方法和一般问题求解为主！</a:t>
            </a:r>
            <a:endParaRPr lang="en-US" altLang="zh-CN" dirty="0"/>
          </a:p>
          <a:p>
            <a:pPr eaLnBrk="1" hangingPunct="1"/>
            <a:r>
              <a:rPr lang="zh-CN" altLang="en-US" dirty="0"/>
              <a:t>困难，跳棋败给世界冠军</a:t>
            </a:r>
            <a:r>
              <a:rPr lang="en-US" altLang="zh-CN" dirty="0"/>
              <a:t>1</a:t>
            </a:r>
            <a:r>
              <a:rPr lang="zh-CN" altLang="en-US" dirty="0"/>
              <a:t>：</a:t>
            </a:r>
            <a:r>
              <a:rPr lang="en-US" altLang="zh-CN" dirty="0"/>
              <a:t>4</a:t>
            </a:r>
            <a:r>
              <a:rPr lang="zh-CN" altLang="en-US" dirty="0"/>
              <a:t>。</a:t>
            </a:r>
            <a:endParaRPr lang="en-US" altLang="zh-CN" dirty="0"/>
          </a:p>
          <a:p>
            <a:pPr eaLnBrk="1" hangingPunct="1"/>
            <a:r>
              <a:rPr lang="zh-CN" altLang="en-US" dirty="0"/>
              <a:t>果蝇喜欢香蕉：</a:t>
            </a:r>
            <a:r>
              <a:rPr lang="en-US" altLang="zh-CN" dirty="0"/>
              <a:t>Fruit flies like a banana:</a:t>
            </a:r>
            <a:r>
              <a:rPr lang="en-US" altLang="zh-CN" baseline="0" dirty="0"/>
              <a:t> </a:t>
            </a:r>
            <a:r>
              <a:rPr lang="zh-CN" altLang="en-US" baseline="0" dirty="0"/>
              <a:t>水果像香蕉一样飞行。 美国政府取消了机器翻译的资助，英国政府取消了人工智能</a:t>
            </a:r>
            <a:r>
              <a:rPr lang="zh-CN" altLang="en-US" baseline="0" dirty="0" smtClean="0"/>
              <a:t>的资助。</a:t>
            </a:r>
            <a:endParaRPr lang="en-US" altLang="zh-CN" baseline="0" dirty="0"/>
          </a:p>
          <a:p>
            <a:pPr eaLnBrk="1" hangingPunct="1"/>
            <a:r>
              <a:rPr lang="zh-CN" altLang="en-US" baseline="0" dirty="0"/>
              <a:t>问题求解，无法面对巨大的搜索空间。</a:t>
            </a:r>
            <a:endParaRPr lang="zh-CN" altLang="en-US" dirty="0"/>
          </a:p>
        </p:txBody>
      </p:sp>
    </p:spTree>
    <p:extLst>
      <p:ext uri="{BB962C8B-B14F-4D97-AF65-F5344CB8AC3E}">
        <p14:creationId xmlns:p14="http://schemas.microsoft.com/office/powerpoint/2010/main" val="1172413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t>53</a:t>
            </a:fld>
            <a:endParaRPr lang="en-US" altLang="zh-CN"/>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p:spPr>
        <p:txBody>
          <a:bodyPr/>
          <a:lstStyle/>
          <a:p>
            <a:pPr eaLnBrk="1" hangingPunct="1"/>
            <a:r>
              <a:rPr lang="en-US" altLang="zh-CN" sz="1200" b="0" i="0" kern="1200" dirty="0" smtClean="0">
                <a:solidFill>
                  <a:schemeClr val="tx1"/>
                </a:solidFill>
                <a:effectLst/>
                <a:latin typeface="+mn-lt"/>
                <a:ea typeface="+mn-ea"/>
                <a:cs typeface="+mn-cs"/>
              </a:rPr>
              <a:t>MYCIN</a:t>
            </a:r>
            <a:r>
              <a:rPr lang="zh-CN" altLang="en-US" sz="1200" b="0" i="0" kern="1200" dirty="0" smtClean="0">
                <a:solidFill>
                  <a:schemeClr val="tx1"/>
                </a:solidFill>
                <a:effectLst/>
                <a:latin typeface="+mn-lt"/>
                <a:ea typeface="+mn-ea"/>
                <a:cs typeface="+mn-cs"/>
              </a:rPr>
              <a:t>系统是一种帮助医生对住院的血液感染患者进行诊断和选用抗菌素类药物进行治疗的人工智能。一种使用了人工智能的早期模拟决策系统，用来进行严重感染时的感染菌诊断以及抗生素给药推荐系统。</a:t>
            </a:r>
            <a:endParaRPr lang="zh-CN" altLang="en-US" dirty="0"/>
          </a:p>
        </p:txBody>
      </p:sp>
    </p:spTree>
    <p:extLst>
      <p:ext uri="{BB962C8B-B14F-4D97-AF65-F5344CB8AC3E}">
        <p14:creationId xmlns:p14="http://schemas.microsoft.com/office/powerpoint/2010/main" val="2956826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t>54</a:t>
            </a:fld>
            <a:endParaRPr lang="en-US" altLang="zh-CN"/>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p:spPr>
        <p:txBody>
          <a:bodyPr/>
          <a:lstStyle/>
          <a:p>
            <a:pPr eaLnBrk="1" hangingPunct="1"/>
            <a:r>
              <a:rPr lang="zh-CN" altLang="en-US" baseline="0" dirty="0" smtClean="0"/>
              <a:t>。</a:t>
            </a:r>
            <a:endParaRPr lang="zh-CN" altLang="en-US" dirty="0"/>
          </a:p>
        </p:txBody>
      </p:sp>
    </p:spTree>
    <p:extLst>
      <p:ext uri="{BB962C8B-B14F-4D97-AF65-F5344CB8AC3E}">
        <p14:creationId xmlns:p14="http://schemas.microsoft.com/office/powerpoint/2010/main" val="1998733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t>55</a:t>
            </a:fld>
            <a:endParaRPr lang="en-US" altLang="zh-CN"/>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p:spPr>
        <p:txBody>
          <a:bodyPr/>
          <a:lstStyle/>
          <a:p>
            <a:pPr eaLnBrk="1" hangingPunct="1"/>
            <a:endParaRPr lang="zh-CN" altLang="en-US" dirty="0"/>
          </a:p>
        </p:txBody>
      </p:sp>
    </p:spTree>
    <p:extLst>
      <p:ext uri="{BB962C8B-B14F-4D97-AF65-F5344CB8AC3E}">
        <p14:creationId xmlns:p14="http://schemas.microsoft.com/office/powerpoint/2010/main" val="363333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t>56</a:t>
            </a:fld>
            <a:endParaRPr lang="en-US" altLang="zh-CN"/>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p:spPr>
        <p:txBody>
          <a:bodyPr/>
          <a:lstStyle/>
          <a:p>
            <a:pPr eaLnBrk="1" hangingPunct="1"/>
            <a:r>
              <a:rPr lang="zh-CN" altLang="en-US" baseline="0" dirty="0" smtClean="0"/>
              <a:t>。</a:t>
            </a:r>
            <a:endParaRPr lang="zh-CN" altLang="en-US" dirty="0"/>
          </a:p>
        </p:txBody>
      </p:sp>
    </p:spTree>
    <p:extLst>
      <p:ext uri="{BB962C8B-B14F-4D97-AF65-F5344CB8AC3E}">
        <p14:creationId xmlns:p14="http://schemas.microsoft.com/office/powerpoint/2010/main" val="1655851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95910E5-52C4-4911-AFE1-DBC0B6E6052D}" type="slidenum">
              <a:rPr lang="en-US" altLang="zh-CN"/>
              <a:t>57</a:t>
            </a:fld>
            <a:endParaRPr lang="en-US" altLang="zh-CN"/>
          </a:p>
        </p:txBody>
      </p:sp>
      <p:sp>
        <p:nvSpPr>
          <p:cNvPr id="56323" name="Rectangle 2"/>
          <p:cNvSpPr>
            <a:spLocks noGrp="1" noRot="1" noChangeAspect="1" noChangeArrowheads="1" noTextEdit="1"/>
          </p:cNvSpPr>
          <p:nvPr>
            <p:ph type="sldImg"/>
          </p:nvPr>
        </p:nvSpPr>
        <p:spPr/>
      </p:sp>
      <p:sp>
        <p:nvSpPr>
          <p:cNvPr id="56324" name="Rectangle 3"/>
          <p:cNvSpPr>
            <a:spLocks noGrp="1" noChangeArrowheads="1"/>
          </p:cNvSpPr>
          <p:nvPr>
            <p:ph type="body" idx="1"/>
          </p:nvPr>
        </p:nvSpPr>
        <p:spPr>
          <a:noFill/>
        </p:spPr>
        <p:txBody>
          <a:bodyPr/>
          <a:lstStyle/>
          <a:p>
            <a:pPr eaLnBrk="1" hangingPunct="1"/>
            <a:r>
              <a:rPr lang="zh-CN" altLang="en-US"/>
              <a:t>以知识为中心！知识工程与专家系统初步成功。</a:t>
            </a:r>
          </a:p>
        </p:txBody>
      </p:sp>
    </p:spTree>
    <p:extLst>
      <p:ext uri="{BB962C8B-B14F-4D97-AF65-F5344CB8AC3E}">
        <p14:creationId xmlns:p14="http://schemas.microsoft.com/office/powerpoint/2010/main" val="2262581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854D246-7801-49A8-B752-1C720D52AA28}" type="slidenum">
              <a:rPr lang="en-US" altLang="zh-CN"/>
              <a:t>58</a:t>
            </a:fld>
            <a:endParaRPr lang="en-US" altLang="zh-CN"/>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p:spPr>
        <p:txBody>
          <a:bodyPr/>
          <a:lstStyle/>
          <a:p>
            <a:pPr eaLnBrk="1" hangingPunct="1"/>
            <a:r>
              <a:rPr lang="zh-CN" altLang="en-US" dirty="0"/>
              <a:t>以推理技术、知识获取、自然语言理解和机器视觉的研究为主，开始不确定推理、非单调推理、定性推理方法的研究。</a:t>
            </a:r>
          </a:p>
          <a:p>
            <a:pPr eaLnBrk="1" hangingPunct="1"/>
            <a:r>
              <a:rPr lang="zh-CN" altLang="en-US" dirty="0"/>
              <a:t>知识获取的研究为热门！</a:t>
            </a:r>
            <a:endParaRPr lang="en-US" altLang="zh-CN" dirty="0"/>
          </a:p>
          <a:p>
            <a:pPr eaLnBrk="1" hangingPunct="1"/>
            <a:r>
              <a:rPr lang="zh-CN" altLang="en-US" dirty="0"/>
              <a:t>专家系统、机器翻译、机器视觉、问题求解等方面已有实际应用；</a:t>
            </a:r>
          </a:p>
          <a:p>
            <a:pPr eaLnBrk="1" hangingPunct="1"/>
            <a:r>
              <a:rPr lang="zh-CN" altLang="en-US" dirty="0"/>
              <a:t>机器学习和人工神经网络深入研究；</a:t>
            </a:r>
          </a:p>
          <a:p>
            <a:pPr eaLnBrk="1" hangingPunct="1"/>
            <a:r>
              <a:rPr lang="zh-CN" altLang="en-US" dirty="0"/>
              <a:t>热门课题：信息过滤、分类、数据挖掘（属于机器学习的知识获取范畴）</a:t>
            </a:r>
            <a:r>
              <a:rPr lang="en-US" altLang="zh-CN" dirty="0"/>
              <a:t>c</a:t>
            </a:r>
            <a:endParaRPr lang="zh-CN" altLang="en-US" dirty="0"/>
          </a:p>
          <a:p>
            <a:pPr eaLnBrk="1" hangingPunct="1"/>
            <a:endParaRPr lang="zh-CN" altLang="en-US" dirty="0"/>
          </a:p>
        </p:txBody>
      </p:sp>
    </p:spTree>
    <p:extLst>
      <p:ext uri="{BB962C8B-B14F-4D97-AF65-F5344CB8AC3E}">
        <p14:creationId xmlns:p14="http://schemas.microsoft.com/office/powerpoint/2010/main" val="437631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59</a:t>
            </a:fld>
            <a:endParaRPr lang="zh-CN" altLang="en-US"/>
          </a:p>
        </p:txBody>
      </p:sp>
    </p:spTree>
    <p:extLst>
      <p:ext uri="{BB962C8B-B14F-4D97-AF65-F5344CB8AC3E}">
        <p14:creationId xmlns:p14="http://schemas.microsoft.com/office/powerpoint/2010/main" val="1867691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说明的问题：</a:t>
            </a:r>
          </a:p>
        </p:txBody>
      </p:sp>
      <p:sp>
        <p:nvSpPr>
          <p:cNvPr id="4" name="灯片编号占位符 3"/>
          <p:cNvSpPr>
            <a:spLocks noGrp="1"/>
          </p:cNvSpPr>
          <p:nvPr>
            <p:ph type="sldNum" sz="quarter" idx="10"/>
          </p:nvPr>
        </p:nvSpPr>
        <p:spPr/>
        <p:txBody>
          <a:bodyPr/>
          <a:lstStyle/>
          <a:p>
            <a:fld id="{F3B28AC2-F9B1-418D-A21C-9C89F975ACC6}" type="slidenum">
              <a:rPr lang="zh-CN" altLang="en-US" smtClean="0"/>
              <a:t>5</a:t>
            </a:fld>
            <a:endParaRPr lang="zh-CN" altLang="en-US"/>
          </a:p>
        </p:txBody>
      </p:sp>
    </p:spTree>
    <p:extLst>
      <p:ext uri="{BB962C8B-B14F-4D97-AF65-F5344CB8AC3E}">
        <p14:creationId xmlns:p14="http://schemas.microsoft.com/office/powerpoint/2010/main" val="653253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1719598-B07C-43F0-853B-D9DF77189FA8}" type="slidenum">
              <a:rPr lang="en-US" altLang="zh-CN"/>
              <a:t>71</a:t>
            </a:fld>
            <a:endParaRPr lang="en-US" altLang="zh-CN"/>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noFill/>
        </p:spPr>
        <p:txBody>
          <a:bodyPr/>
          <a:lstStyle/>
          <a:p>
            <a:pPr eaLnBrk="1" hangingPunct="1"/>
            <a:r>
              <a:rPr lang="zh-CN" altLang="en-US" dirty="0"/>
              <a:t>符号主义</a:t>
            </a:r>
            <a:r>
              <a:rPr lang="en-US" altLang="zh-CN" dirty="0"/>
              <a:t>---</a:t>
            </a:r>
            <a:r>
              <a:rPr lang="zh-CN" altLang="en-US" dirty="0"/>
              <a:t>人类智能基本单元为符号</a:t>
            </a:r>
            <a:r>
              <a:rPr lang="en-US" altLang="zh-CN" dirty="0"/>
              <a:t>---</a:t>
            </a:r>
            <a:r>
              <a:rPr lang="zh-CN" altLang="en-US" dirty="0"/>
              <a:t>研究基于逻辑的知识表示和推理机制（代表谓词逻辑表示知识和归结推理方法）</a:t>
            </a:r>
          </a:p>
          <a:p>
            <a:pPr eaLnBrk="1" hangingPunct="1"/>
            <a:r>
              <a:rPr lang="zh-CN" altLang="en-US" dirty="0"/>
              <a:t>联接主义</a:t>
            </a:r>
            <a:r>
              <a:rPr lang="en-US" altLang="zh-CN" dirty="0"/>
              <a:t>----</a:t>
            </a:r>
            <a:r>
              <a:rPr lang="zh-CN" altLang="en-US" dirty="0"/>
              <a:t>人类智能基本单元为神经元（非符号）</a:t>
            </a:r>
            <a:r>
              <a:rPr lang="en-US" altLang="zh-CN" dirty="0"/>
              <a:t>---</a:t>
            </a:r>
            <a:r>
              <a:rPr lang="zh-CN" altLang="en-US" dirty="0"/>
              <a:t>研究网络及网络间的联接机制和学习算法（代表神经网络）</a:t>
            </a:r>
          </a:p>
          <a:p>
            <a:pPr eaLnBrk="1" hangingPunct="1"/>
            <a:r>
              <a:rPr lang="zh-CN" altLang="en-US" dirty="0"/>
              <a:t>行为主义</a:t>
            </a:r>
            <a:r>
              <a:rPr lang="en-US" altLang="zh-CN" dirty="0"/>
              <a:t>----</a:t>
            </a:r>
            <a:r>
              <a:rPr lang="zh-CN" altLang="en-US" dirty="0"/>
              <a:t>人类智能取决于感知和行动，取决于对外界的适应（用控制取代知识）</a:t>
            </a:r>
            <a:r>
              <a:rPr lang="en-US" altLang="zh-CN" dirty="0"/>
              <a:t>---</a:t>
            </a:r>
            <a:r>
              <a:rPr lang="zh-CN" altLang="en-US" dirty="0"/>
              <a:t>研究通过控制论和机器学习算法实现智能系统的逐步进化（代表进化算法）</a:t>
            </a:r>
          </a:p>
          <a:p>
            <a:pPr algn="just" eaLnBrk="1" hangingPunct="1"/>
            <a:r>
              <a:rPr lang="zh-CN" altLang="en-US" b="1" dirty="0">
                <a:latin typeface="ˎ̥" charset="0"/>
              </a:rPr>
              <a:t>符号主义</a:t>
            </a:r>
            <a:r>
              <a:rPr lang="zh-CN" altLang="en-US" dirty="0">
                <a:latin typeface="ˎ̥" charset="0"/>
              </a:rPr>
              <a:t>（逻辑主义、心理学派、计算机学派）：</a:t>
            </a:r>
            <a:r>
              <a:rPr lang="zh-CN" altLang="en-US" dirty="0">
                <a:solidFill>
                  <a:srgbClr val="0000FF"/>
                </a:solidFill>
                <a:latin typeface="ˎ̥" charset="0"/>
              </a:rPr>
              <a:t>认为人工智能源于数理逻辑。</a:t>
            </a:r>
            <a:endParaRPr lang="zh-CN" altLang="en-US" dirty="0"/>
          </a:p>
          <a:p>
            <a:pPr algn="just" eaLnBrk="1" hangingPunct="1"/>
            <a:r>
              <a:rPr lang="zh-CN" altLang="en-US" b="1" dirty="0">
                <a:latin typeface="ˎ̥" charset="0"/>
              </a:rPr>
              <a:t>连结主义</a:t>
            </a:r>
            <a:r>
              <a:rPr lang="zh-CN" altLang="en-US" dirty="0">
                <a:latin typeface="ˎ̥" charset="0"/>
              </a:rPr>
              <a:t>（仿生学派、生理学派）：</a:t>
            </a:r>
            <a:r>
              <a:rPr lang="zh-CN" altLang="en-US" dirty="0">
                <a:solidFill>
                  <a:srgbClr val="0000FF"/>
                </a:solidFill>
                <a:latin typeface="ˎ̥" charset="0"/>
              </a:rPr>
              <a:t>认为人工智能源于仿生学，特别是对人脑模型的研究。</a:t>
            </a:r>
            <a:endParaRPr lang="zh-CN" altLang="en-US" dirty="0"/>
          </a:p>
          <a:p>
            <a:pPr eaLnBrk="1" hangingPunct="1"/>
            <a:r>
              <a:rPr lang="zh-CN" altLang="en-US" b="1" dirty="0">
                <a:latin typeface="宋体" panose="02010600030101010101" pitchFamily="2" charset="-122"/>
              </a:rPr>
              <a:t>行为主义</a:t>
            </a:r>
            <a:r>
              <a:rPr lang="zh-CN" altLang="en-US" dirty="0">
                <a:latin typeface="宋体" panose="02010600030101010101" pitchFamily="2" charset="-122"/>
              </a:rPr>
              <a:t>（进化主义、控制论学派）：</a:t>
            </a:r>
            <a:r>
              <a:rPr lang="zh-CN" altLang="en-US" dirty="0">
                <a:solidFill>
                  <a:srgbClr val="0000FF"/>
                </a:solidFill>
                <a:latin typeface="宋体" panose="02010600030101010101" pitchFamily="2" charset="-122"/>
              </a:rPr>
              <a:t>认为人工智能源于控制论。</a:t>
            </a:r>
            <a:r>
              <a:rPr lang="zh-CN" altLang="en-US" dirty="0"/>
              <a:t> </a:t>
            </a:r>
          </a:p>
          <a:p>
            <a:pPr marR="24130" algn="ctr"/>
            <a:r>
              <a:rPr lang="en-US" altLang="zh-CN" b="1" dirty="0">
                <a:solidFill>
                  <a:srgbClr val="FF0000"/>
                </a:solidFill>
                <a:latin typeface="Times New Roman" panose="02020603050405020304" pitchFamily="18" charset="0"/>
              </a:rPr>
              <a:t>1. </a:t>
            </a:r>
            <a:r>
              <a:rPr lang="zh-CN" altLang="en-US" dirty="0">
                <a:solidFill>
                  <a:srgbClr val="FF0000"/>
                </a:solidFill>
                <a:latin typeface="Times New Roman" panose="02020603050405020304" pitchFamily="18" charset="0"/>
                <a:ea typeface="楷体_GB2312" panose="02010609030101010101"/>
              </a:rPr>
              <a:t>不同学派</a:t>
            </a:r>
          </a:p>
          <a:p>
            <a:pPr marR="71120"/>
            <a:r>
              <a:rPr lang="zh-CN" altLang="en-US" dirty="0">
                <a:solidFill>
                  <a:srgbClr val="A4001F"/>
                </a:solidFill>
                <a:ea typeface="楷体_GB2312" panose="02010609030101010101"/>
              </a:rPr>
              <a:t>符号主义学派（逻辑主义、心理学派）</a:t>
            </a:r>
          </a:p>
          <a:p>
            <a:pPr marR="5715"/>
            <a:r>
              <a:rPr lang="zh-CN" altLang="en-US" dirty="0">
                <a:solidFill>
                  <a:srgbClr val="006300"/>
                </a:solidFill>
                <a:ea typeface="楷体_GB2312" panose="02010609030101010101"/>
              </a:rPr>
              <a:t>主要观点：</a:t>
            </a:r>
            <a:r>
              <a:rPr lang="en-US" altLang="zh-CN" b="1" dirty="0">
                <a:solidFill>
                  <a:srgbClr val="0000CC"/>
                </a:solidFill>
                <a:latin typeface="Times New Roman" panose="02020603050405020304" pitchFamily="18" charset="0"/>
                <a:ea typeface="楷体_GB2312" panose="02010609030101010101"/>
              </a:rPr>
              <a:t>AI</a:t>
            </a:r>
            <a:r>
              <a:rPr lang="zh-CN" altLang="en-US" dirty="0">
                <a:solidFill>
                  <a:srgbClr val="0000CC"/>
                </a:solidFill>
                <a:latin typeface="Times New Roman" panose="02020603050405020304" pitchFamily="18" charset="0"/>
                <a:ea typeface="楷体_GB2312" panose="02010609030101010101"/>
              </a:rPr>
              <a:t>起源于数理逻辑，人类认知的基元是符号，认知过程是符号表示上的一种运算</a:t>
            </a:r>
          </a:p>
          <a:p>
            <a:pPr marR="5080"/>
            <a:r>
              <a:rPr lang="zh-CN" altLang="en-US" dirty="0">
                <a:solidFill>
                  <a:srgbClr val="006300"/>
                </a:solidFill>
                <a:ea typeface="楷体_GB2312" panose="02010609030101010101"/>
              </a:rPr>
              <a:t>代表性成果：</a:t>
            </a:r>
            <a:r>
              <a:rPr lang="zh-CN" altLang="en-US" dirty="0">
                <a:solidFill>
                  <a:srgbClr val="0000CC"/>
                </a:solidFill>
                <a:ea typeface="楷体_GB2312" panose="02010609030101010101"/>
              </a:rPr>
              <a:t>厄尔和西蒙等人研制的称为逻辑理论机的数学定理证明程序</a:t>
            </a:r>
            <a:r>
              <a:rPr lang="en-US" altLang="zh-CN" b="1" dirty="0">
                <a:solidFill>
                  <a:srgbClr val="0000CC"/>
                </a:solidFill>
                <a:latin typeface="Times New Roman" panose="02020603050405020304" pitchFamily="18" charset="0"/>
                <a:ea typeface="楷体_GB2312" panose="02010609030101010101"/>
              </a:rPr>
              <a:t>LT</a:t>
            </a:r>
            <a:endParaRPr lang="zh-CN" altLang="en-US" dirty="0">
              <a:solidFill>
                <a:srgbClr val="0000CC"/>
              </a:solidFill>
              <a:latin typeface="Times New Roman" panose="02020603050405020304" pitchFamily="18" charset="0"/>
              <a:ea typeface="楷体_GB2312" panose="02010609030101010101"/>
            </a:endParaRPr>
          </a:p>
          <a:p>
            <a:pPr marR="46355"/>
            <a:r>
              <a:rPr lang="zh-CN" altLang="en-US" dirty="0">
                <a:solidFill>
                  <a:srgbClr val="006300"/>
                </a:solidFill>
                <a:ea typeface="楷体_GB2312" panose="02010609030101010101"/>
              </a:rPr>
              <a:t>代表人物：</a:t>
            </a:r>
            <a:r>
              <a:rPr lang="zh-CN" altLang="en-US" dirty="0">
                <a:solidFill>
                  <a:srgbClr val="0000CC"/>
                </a:solidFill>
                <a:ea typeface="楷体_GB2312" panose="02010609030101010101"/>
              </a:rPr>
              <a:t>纽厄尔、肖、西蒙和尼尔逊</a:t>
            </a:r>
            <a:r>
              <a:rPr lang="en-US" altLang="zh-CN" b="1" dirty="0">
                <a:solidFill>
                  <a:srgbClr val="0000CC"/>
                </a:solidFill>
                <a:latin typeface="Times New Roman" panose="02020603050405020304" pitchFamily="18" charset="0"/>
                <a:ea typeface="楷体_GB2312" panose="02010609030101010101"/>
              </a:rPr>
              <a:t>(Nilsson)</a:t>
            </a:r>
            <a:r>
              <a:rPr lang="zh-CN" altLang="en-US" dirty="0">
                <a:solidFill>
                  <a:srgbClr val="0000CC"/>
                </a:solidFill>
                <a:latin typeface="Times New Roman" panose="02020603050405020304" pitchFamily="18" charset="0"/>
                <a:ea typeface="楷体_GB2312" panose="02010609030101010101"/>
              </a:rPr>
              <a:t>等</a:t>
            </a:r>
          </a:p>
          <a:p>
            <a:pPr marR="71120"/>
            <a:r>
              <a:rPr lang="zh-CN" altLang="en-US" dirty="0">
                <a:solidFill>
                  <a:srgbClr val="A4001F"/>
                </a:solidFill>
                <a:ea typeface="楷体_GB2312" panose="02010609030101010101"/>
              </a:rPr>
              <a:t>联结主义学派（仿生学派或生理学派）</a:t>
            </a:r>
          </a:p>
          <a:p>
            <a:pPr marR="8255"/>
            <a:r>
              <a:rPr lang="zh-CN" altLang="en-US" dirty="0">
                <a:solidFill>
                  <a:srgbClr val="006300"/>
                </a:solidFill>
                <a:ea typeface="楷体_GB2312" panose="02010609030101010101"/>
              </a:rPr>
              <a:t>主要观点：</a:t>
            </a:r>
            <a:r>
              <a:rPr lang="en-US" altLang="zh-CN" b="1" dirty="0">
                <a:solidFill>
                  <a:srgbClr val="0000CC"/>
                </a:solidFill>
                <a:latin typeface="Times New Roman" panose="02020603050405020304" pitchFamily="18" charset="0"/>
                <a:ea typeface="楷体_GB2312" panose="02010609030101010101"/>
              </a:rPr>
              <a:t>AI</a:t>
            </a:r>
            <a:r>
              <a:rPr lang="zh-CN" altLang="en-US" dirty="0">
                <a:solidFill>
                  <a:srgbClr val="0000CC"/>
                </a:solidFill>
                <a:latin typeface="Times New Roman" panose="02020603050405020304" pitchFamily="18" charset="0"/>
                <a:ea typeface="楷体_GB2312" panose="02010609030101010101"/>
              </a:rPr>
              <a:t>起源于仿生学，特别是人脑模型，人类认知的基元是神经元，认知过程是神经元的联结活动过程</a:t>
            </a:r>
          </a:p>
          <a:p>
            <a:pPr marR="31115"/>
            <a:r>
              <a:rPr lang="zh-CN" altLang="en-US" dirty="0">
                <a:solidFill>
                  <a:srgbClr val="006300"/>
                </a:solidFill>
                <a:ea typeface="楷体_GB2312" panose="02010609030101010101"/>
              </a:rPr>
              <a:t>代表性成果：</a:t>
            </a:r>
            <a:r>
              <a:rPr lang="zh-CN" altLang="en-US" dirty="0">
                <a:solidFill>
                  <a:srgbClr val="0000CC"/>
                </a:solidFill>
                <a:ea typeface="楷体_GB2312" panose="02010609030101010101"/>
              </a:rPr>
              <a:t>由麦克洛奇和皮兹创立的脑模型，即</a:t>
            </a:r>
            <a:r>
              <a:rPr lang="en-US" altLang="zh-CN" b="1" dirty="0">
                <a:solidFill>
                  <a:srgbClr val="0000CC"/>
                </a:solidFill>
                <a:latin typeface="Times New Roman" panose="02020603050405020304" pitchFamily="18" charset="0"/>
                <a:ea typeface="楷体_GB2312" panose="02010609030101010101"/>
              </a:rPr>
              <a:t>MP</a:t>
            </a:r>
            <a:r>
              <a:rPr lang="zh-CN" altLang="en-US" dirty="0">
                <a:solidFill>
                  <a:srgbClr val="0000CC"/>
                </a:solidFill>
                <a:latin typeface="Times New Roman" panose="02020603050405020304" pitchFamily="18" charset="0"/>
                <a:ea typeface="楷体_GB2312" panose="02010609030101010101"/>
              </a:rPr>
              <a:t>模型</a:t>
            </a:r>
          </a:p>
          <a:p>
            <a:r>
              <a:rPr lang="zh-CN" altLang="en-US" dirty="0">
                <a:solidFill>
                  <a:srgbClr val="006300"/>
                </a:solidFill>
                <a:ea typeface="楷体_GB2312" panose="02010609030101010101"/>
              </a:rPr>
              <a:t>代表人物：</a:t>
            </a:r>
            <a:r>
              <a:rPr lang="zh-CN" altLang="en-US" dirty="0">
                <a:solidFill>
                  <a:srgbClr val="0000CC"/>
                </a:solidFill>
                <a:ea typeface="楷体_GB2312" panose="02010609030101010101"/>
              </a:rPr>
              <a:t>麦克洛奇和皮兹</a:t>
            </a:r>
          </a:p>
          <a:p>
            <a:pPr marR="67310"/>
            <a:r>
              <a:rPr lang="zh-CN" altLang="en-US" dirty="0">
                <a:solidFill>
                  <a:srgbClr val="A4001F"/>
                </a:solidFill>
                <a:ea typeface="楷体_GB2312" panose="02010609030101010101"/>
              </a:rPr>
              <a:t>行为主义学派（进化主义、控制论学派）</a:t>
            </a:r>
          </a:p>
          <a:p>
            <a:pPr marR="5715"/>
            <a:r>
              <a:rPr lang="zh-CN" altLang="en-US" dirty="0">
                <a:solidFill>
                  <a:srgbClr val="006300"/>
                </a:solidFill>
                <a:ea typeface="楷体_GB2312" panose="02010609030101010101"/>
              </a:rPr>
              <a:t>主要观点：</a:t>
            </a:r>
            <a:r>
              <a:rPr lang="en-US" altLang="zh-CN" b="1" dirty="0">
                <a:solidFill>
                  <a:srgbClr val="0000CC"/>
                </a:solidFill>
                <a:latin typeface="Times New Roman" panose="02020603050405020304" pitchFamily="18" charset="0"/>
                <a:ea typeface="楷体_GB2312" panose="02010609030101010101"/>
              </a:rPr>
              <a:t>AI</a:t>
            </a:r>
            <a:r>
              <a:rPr lang="zh-CN" altLang="en-US" dirty="0">
                <a:solidFill>
                  <a:srgbClr val="0000CC"/>
                </a:solidFill>
                <a:latin typeface="Times New Roman" panose="02020603050405020304" pitchFamily="18" charset="0"/>
                <a:ea typeface="楷体_GB2312" panose="02010609030101010101"/>
              </a:rPr>
              <a:t>起源于控制论，智能取决于感知和行为，取决于对外界复杂环境的适应，而不是推理。</a:t>
            </a:r>
          </a:p>
          <a:p>
            <a:pPr marR="66040"/>
            <a:r>
              <a:rPr lang="zh-CN" altLang="en-US" dirty="0">
                <a:solidFill>
                  <a:srgbClr val="006300"/>
                </a:solidFill>
                <a:ea typeface="楷体_GB2312" panose="02010609030101010101"/>
              </a:rPr>
              <a:t>代表性成果：</a:t>
            </a:r>
            <a:r>
              <a:rPr lang="en-US" altLang="zh-CN" b="1" dirty="0">
                <a:solidFill>
                  <a:srgbClr val="0000CC"/>
                </a:solidFill>
                <a:latin typeface="Times New Roman" panose="02020603050405020304" pitchFamily="18" charset="0"/>
                <a:ea typeface="楷体_GB2312" panose="02010609030101010101"/>
              </a:rPr>
              <a:t>Brooks</a:t>
            </a:r>
            <a:r>
              <a:rPr lang="zh-CN" altLang="en-US" dirty="0">
                <a:solidFill>
                  <a:srgbClr val="0000CC"/>
                </a:solidFill>
                <a:latin typeface="Times New Roman" panose="02020603050405020304" pitchFamily="18" charset="0"/>
                <a:ea typeface="楷体_GB2312" panose="02010609030101010101"/>
              </a:rPr>
              <a:t>教授研制的机器虫</a:t>
            </a:r>
          </a:p>
          <a:p>
            <a:r>
              <a:rPr lang="zh-CN" altLang="en-US" dirty="0">
                <a:solidFill>
                  <a:srgbClr val="006300"/>
                </a:solidFill>
                <a:ea typeface="楷体_GB2312" panose="02010609030101010101"/>
              </a:rPr>
              <a:t>代表人物：</a:t>
            </a:r>
            <a:r>
              <a:rPr lang="en-US" altLang="zh-CN" b="1" dirty="0">
                <a:solidFill>
                  <a:srgbClr val="0000CC"/>
                </a:solidFill>
                <a:latin typeface="Times New Roman" panose="02020603050405020304" pitchFamily="18" charset="0"/>
                <a:ea typeface="楷体_GB2312" panose="02010609030101010101"/>
              </a:rPr>
              <a:t>Brooks</a:t>
            </a:r>
            <a:r>
              <a:rPr lang="zh-CN" altLang="en-US" dirty="0">
                <a:solidFill>
                  <a:srgbClr val="0000CC"/>
                </a:solidFill>
                <a:latin typeface="Times New Roman" panose="02020603050405020304" pitchFamily="18" charset="0"/>
                <a:ea typeface="楷体_GB2312" panose="02010609030101010101"/>
              </a:rPr>
              <a:t>教授 </a:t>
            </a:r>
            <a:endParaRPr lang="zh-CN" altLang="en-US" dirty="0"/>
          </a:p>
          <a:p>
            <a:pPr eaLnBrk="1" hangingPunct="1"/>
            <a:endParaRPr lang="zh-CN" altLang="en-US" dirty="0"/>
          </a:p>
          <a:p>
            <a:pPr eaLnBrk="1" hangingPunct="1"/>
            <a:endParaRPr lang="en-US" altLang="zh-CN" dirty="0"/>
          </a:p>
        </p:txBody>
      </p:sp>
    </p:spTree>
    <p:extLst>
      <p:ext uri="{BB962C8B-B14F-4D97-AF65-F5344CB8AC3E}">
        <p14:creationId xmlns:p14="http://schemas.microsoft.com/office/powerpoint/2010/main" val="28099081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76</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6350"/>
            <a:r>
              <a:rPr lang="zh-CN" altLang="en-US" sz="1200" dirty="0">
                <a:solidFill>
                  <a:srgbClr val="0000CC"/>
                </a:solidFill>
                <a:latin typeface="KaiTi_GB2312" panose="02010609030101010101" pitchFamily="49" charset="-122"/>
                <a:ea typeface="KaiTi_GB2312" panose="02010609030101010101" pitchFamily="49" charset="-122"/>
              </a:rPr>
              <a:t>非一阶经典逻辑是泛指除一阶经典逻辑以外的其他各种逻辑，如多值逻辑、模糊逻辑、模态逻辑、概率逻辑、默认逻辑、次协调逻辑及泛逻辑等。</a:t>
            </a:r>
            <a:endParaRPr lang="en-US" altLang="zh-CN" sz="1200" dirty="0">
              <a:solidFill>
                <a:srgbClr val="0000CC"/>
              </a:solidFill>
              <a:latin typeface="KaiTi_GB2312" panose="02010609030101010101" pitchFamily="49" charset="-122"/>
              <a:ea typeface="KaiTi_GB2312" panose="02010609030101010101" pitchFamily="49" charset="-122"/>
            </a:endParaRPr>
          </a:p>
          <a:p>
            <a:pPr marR="6350"/>
            <a:endParaRPr lang="zh-CN" altLang="en-US" sz="1200" dirty="0">
              <a:solidFill>
                <a:srgbClr val="0000CC"/>
              </a:solidFill>
              <a:latin typeface="KaiTi_GB2312" panose="02010609030101010101" pitchFamily="49" charset="-122"/>
              <a:ea typeface="KaiTi_GB2312" panose="02010609030101010101" pitchFamily="49" charset="-122"/>
            </a:endParaRPr>
          </a:p>
          <a:p>
            <a:pPr marR="4445"/>
            <a:r>
              <a:rPr lang="zh-CN" altLang="en-US" sz="1200" b="1" dirty="0">
                <a:solidFill>
                  <a:srgbClr val="A4001F"/>
                </a:solidFill>
                <a:latin typeface="KaiTi_GB2312" panose="02010609030101010101" pitchFamily="49" charset="-122"/>
                <a:ea typeface="KaiTi_GB2312" panose="02010609030101010101" pitchFamily="49" charset="-122"/>
              </a:rPr>
              <a:t>最常用的不确定性推理方法：</a:t>
            </a:r>
            <a:r>
              <a:rPr lang="zh-CN" altLang="en-US" sz="1200" dirty="0">
                <a:solidFill>
                  <a:srgbClr val="0000CC"/>
                </a:solidFill>
                <a:latin typeface="KaiTi_GB2312" panose="02010609030101010101" pitchFamily="49" charset="-122"/>
                <a:ea typeface="KaiTi_GB2312" panose="02010609030101010101" pitchFamily="49" charset="-122"/>
              </a:rPr>
              <a:t>基于可信度的确定性理论，基于</a:t>
            </a:r>
            <a:r>
              <a:rPr lang="en-US" altLang="zh-CN" sz="1200" b="1" dirty="0">
                <a:solidFill>
                  <a:srgbClr val="0000CC"/>
                </a:solidFill>
                <a:latin typeface="Times New Roman" panose="02020603050405020304" pitchFamily="18" charset="0"/>
                <a:ea typeface="KaiTi_GB2312" panose="02010609030101010101" pitchFamily="49" charset="-122"/>
              </a:rPr>
              <a:t>Bayes</a:t>
            </a:r>
            <a:r>
              <a:rPr lang="zh-CN" altLang="en-US" sz="1200" dirty="0">
                <a:solidFill>
                  <a:srgbClr val="0000CC"/>
                </a:solidFill>
                <a:latin typeface="KaiTi_GB2312" panose="02010609030101010101" pitchFamily="49" charset="-122"/>
                <a:ea typeface="KaiTi_GB2312" panose="02010609030101010101" pitchFamily="49" charset="-122"/>
              </a:rPr>
              <a:t>公式的主观</a:t>
            </a:r>
            <a:r>
              <a:rPr lang="en-US" altLang="zh-CN" sz="1200" b="1" dirty="0">
                <a:solidFill>
                  <a:srgbClr val="0000CC"/>
                </a:solidFill>
                <a:latin typeface="Times New Roman" panose="02020603050405020304" pitchFamily="18" charset="0"/>
                <a:ea typeface="KaiTi_GB2312" panose="02010609030101010101" pitchFamily="49" charset="-122"/>
              </a:rPr>
              <a:t>Bayes</a:t>
            </a:r>
            <a:r>
              <a:rPr lang="zh-CN" altLang="en-US" sz="1200" dirty="0">
                <a:solidFill>
                  <a:srgbClr val="0000CC"/>
                </a:solidFill>
                <a:latin typeface="KaiTi_GB2312" panose="02010609030101010101" pitchFamily="49" charset="-122"/>
                <a:ea typeface="KaiTi_GB2312" panose="02010609030101010101" pitchFamily="49" charset="-122"/>
              </a:rPr>
              <a:t>方法，基于贝叶斯网络的概率推理和基于模糊逻辑的可能性理论等。 </a:t>
            </a:r>
            <a:endParaRPr lang="zh-CN" altLang="en-US" dirty="0"/>
          </a:p>
        </p:txBody>
      </p:sp>
    </p:spTree>
    <p:extLst>
      <p:ext uri="{BB962C8B-B14F-4D97-AF65-F5344CB8AC3E}">
        <p14:creationId xmlns:p14="http://schemas.microsoft.com/office/powerpoint/2010/main" val="3725726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77</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eaLnBrk="1" hangingPunct="1"/>
            <a:r>
              <a:rPr lang="zh-CN" altLang="en-US" dirty="0"/>
              <a:t>问题求解：例如国际象棋、五子棋，问题求解归结为搜索和问题归约。</a:t>
            </a:r>
          </a:p>
          <a:p>
            <a:pPr eaLnBrk="1" hangingPunct="1"/>
            <a:r>
              <a:rPr lang="zh-CN" altLang="en-US" dirty="0"/>
              <a:t>逻辑推理：</a:t>
            </a:r>
            <a:r>
              <a:rPr lang="en-US" altLang="zh-CN" dirty="0"/>
              <a:t>1976</a:t>
            </a:r>
            <a:r>
              <a:rPr lang="zh-CN" altLang="en-US" dirty="0"/>
              <a:t>年美国阿佩尔等人合作解决了长达</a:t>
            </a:r>
            <a:r>
              <a:rPr lang="en-US" altLang="zh-CN" dirty="0"/>
              <a:t>124</a:t>
            </a:r>
            <a:r>
              <a:rPr lang="zh-CN" altLang="en-US" dirty="0"/>
              <a:t>年的难题</a:t>
            </a:r>
            <a:r>
              <a:rPr lang="en-US" altLang="zh-CN" dirty="0"/>
              <a:t>---‘</a:t>
            </a:r>
            <a:r>
              <a:rPr lang="zh-CN" altLang="en-US" dirty="0"/>
              <a:t>四色定理’证明。三台大型计算机，计算</a:t>
            </a:r>
            <a:r>
              <a:rPr lang="en-US" altLang="zh-CN" dirty="0"/>
              <a:t>1200</a:t>
            </a:r>
            <a:r>
              <a:rPr lang="zh-CN" altLang="en-US" dirty="0"/>
              <a:t>小时。</a:t>
            </a:r>
          </a:p>
          <a:p>
            <a:pPr eaLnBrk="1" hangingPunct="1"/>
            <a:endParaRPr lang="en-US" altLang="zh-CN" dirty="0"/>
          </a:p>
        </p:txBody>
      </p:sp>
    </p:spTree>
    <p:extLst>
      <p:ext uri="{BB962C8B-B14F-4D97-AF65-F5344CB8AC3E}">
        <p14:creationId xmlns:p14="http://schemas.microsoft.com/office/powerpoint/2010/main" val="23930834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78</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r>
              <a:rPr lang="zh-CN" altLang="en-US" sz="1200" b="1" dirty="0">
                <a:solidFill>
                  <a:srgbClr val="A4001F"/>
                </a:solidFill>
                <a:latin typeface="KaiTi_GB2312" panose="02010609030101010101" pitchFamily="49" charset="-122"/>
                <a:ea typeface="KaiTi_GB2312" panose="02010609030101010101" pitchFamily="49" charset="-122"/>
              </a:rPr>
              <a:t>视觉系统</a:t>
            </a:r>
          </a:p>
          <a:p>
            <a:pPr marR="6985"/>
            <a:r>
              <a:rPr lang="zh-CN" altLang="en-US" sz="1200" dirty="0">
                <a:solidFill>
                  <a:srgbClr val="0000CC"/>
                </a:solidFill>
                <a:latin typeface="KaiTi_GB2312" panose="02010609030101010101" pitchFamily="49" charset="-122"/>
                <a:ea typeface="KaiTi_GB2312" panose="02010609030101010101" pitchFamily="49" charset="-122"/>
              </a:rPr>
              <a:t>人类视觉系统的功能是通过眼睛与大脑共同实现的。人们视野中的物体在可见光的照射下，先在眼睛的视网膜上形成图像，然后由感光细胞转换成神经脉冲信号，再经神经纤维传入大脑皮层，最后由大脑皮层对其进行处理与理解。</a:t>
            </a:r>
            <a:endParaRPr lang="en-US" altLang="zh-CN" sz="1200" dirty="0">
              <a:solidFill>
                <a:srgbClr val="0000CC"/>
              </a:solidFill>
              <a:latin typeface="KaiTi_GB2312" panose="02010609030101010101" pitchFamily="49" charset="-122"/>
              <a:ea typeface="KaiTi_GB2312" panose="02010609030101010101" pitchFamily="49" charset="-122"/>
            </a:endParaRPr>
          </a:p>
          <a:p>
            <a:pPr eaLnBrk="1" hangingPunct="1"/>
            <a:endParaRPr lang="en-US" altLang="zh-CN" dirty="0"/>
          </a:p>
        </p:txBody>
      </p:sp>
    </p:spTree>
    <p:extLst>
      <p:ext uri="{BB962C8B-B14F-4D97-AF65-F5344CB8AC3E}">
        <p14:creationId xmlns:p14="http://schemas.microsoft.com/office/powerpoint/2010/main" val="30739488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79</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r>
              <a:rPr lang="zh-CN" altLang="en-US" sz="1200" b="1" dirty="0">
                <a:solidFill>
                  <a:srgbClr val="A4001F"/>
                </a:solidFill>
                <a:latin typeface="KaiTi_GB2312" panose="02010609030101010101" pitchFamily="49" charset="-122"/>
                <a:ea typeface="KaiTi_GB2312" panose="02010609030101010101" pitchFamily="49" charset="-122"/>
              </a:rPr>
              <a:t>模式识别的一般过程</a:t>
            </a:r>
          </a:p>
          <a:p>
            <a:r>
              <a:rPr lang="en-US" altLang="zh-CN" sz="1200" b="1" dirty="0">
                <a:solidFill>
                  <a:srgbClr val="0000CC"/>
                </a:solidFill>
                <a:latin typeface="Times New Roman" panose="02020603050405020304" pitchFamily="18" charset="0"/>
                <a:ea typeface="KaiTi_GB2312" panose="02010609030101010101" pitchFamily="49" charset="-122"/>
              </a:rPr>
              <a:t>(1) </a:t>
            </a:r>
            <a:r>
              <a:rPr lang="zh-CN" altLang="en-US" sz="1200" dirty="0">
                <a:solidFill>
                  <a:srgbClr val="0000CC"/>
                </a:solidFill>
                <a:latin typeface="KaiTi_GB2312" panose="02010609030101010101" pitchFamily="49" charset="-122"/>
                <a:ea typeface="KaiTi_GB2312" panose="02010609030101010101" pitchFamily="49" charset="-122"/>
              </a:rPr>
              <a:t>采集待识别事物的模式信息；</a:t>
            </a:r>
          </a:p>
          <a:p>
            <a:pPr marR="6985"/>
            <a:r>
              <a:rPr lang="en-US" altLang="zh-CN" sz="1200" b="1" dirty="0">
                <a:solidFill>
                  <a:srgbClr val="0000CC"/>
                </a:solidFill>
                <a:latin typeface="Times New Roman" panose="02020603050405020304" pitchFamily="18" charset="0"/>
                <a:ea typeface="KaiTi_GB2312" panose="02010609030101010101" pitchFamily="49" charset="-122"/>
              </a:rPr>
              <a:t>(2) </a:t>
            </a:r>
            <a:r>
              <a:rPr lang="zh-CN" altLang="en-US" sz="1200" dirty="0">
                <a:solidFill>
                  <a:srgbClr val="0000CC"/>
                </a:solidFill>
                <a:latin typeface="KaiTi_GB2312" panose="02010609030101010101" pitchFamily="49" charset="-122"/>
                <a:ea typeface="KaiTi_GB2312" panose="02010609030101010101" pitchFamily="49" charset="-122"/>
              </a:rPr>
              <a:t>对其进行各种变换和预处理，从中抽出有意义的特征或基元，得到待识别事物的模式；</a:t>
            </a:r>
          </a:p>
          <a:p>
            <a:pPr marR="6985"/>
            <a:r>
              <a:rPr lang="en-US" altLang="zh-CN" sz="1200" b="1" dirty="0">
                <a:solidFill>
                  <a:srgbClr val="0000CC"/>
                </a:solidFill>
                <a:latin typeface="Times New Roman" panose="02020603050405020304" pitchFamily="18" charset="0"/>
                <a:ea typeface="KaiTi_GB2312" panose="02010609030101010101" pitchFamily="49" charset="-122"/>
              </a:rPr>
              <a:t>(3) </a:t>
            </a:r>
            <a:r>
              <a:rPr lang="zh-CN" altLang="en-US" sz="1200" dirty="0">
                <a:solidFill>
                  <a:srgbClr val="0000CC"/>
                </a:solidFill>
                <a:latin typeface="KaiTi_GB2312" panose="02010609030101010101" pitchFamily="49" charset="-122"/>
                <a:ea typeface="KaiTi_GB2312" panose="02010609030101010101" pitchFamily="49" charset="-122"/>
              </a:rPr>
              <a:t>与机器中原有的各种标准模式进行比较，完成对待识别事物的分类识别；</a:t>
            </a:r>
          </a:p>
          <a:p>
            <a:r>
              <a:rPr lang="en-US" altLang="zh-CN" sz="1200" b="1" dirty="0">
                <a:solidFill>
                  <a:srgbClr val="0000CC"/>
                </a:solidFill>
                <a:latin typeface="Times New Roman" panose="02020603050405020304" pitchFamily="18" charset="0"/>
                <a:ea typeface="KaiTi_GB2312" panose="02010609030101010101" pitchFamily="49" charset="-122"/>
              </a:rPr>
              <a:t>(4) </a:t>
            </a:r>
            <a:r>
              <a:rPr lang="zh-CN" altLang="en-US" sz="1200" dirty="0">
                <a:solidFill>
                  <a:srgbClr val="0000CC"/>
                </a:solidFill>
                <a:latin typeface="KaiTi_GB2312" panose="02010609030101010101" pitchFamily="49" charset="-122"/>
                <a:ea typeface="KaiTi_GB2312" panose="02010609030101010101" pitchFamily="49" charset="-122"/>
              </a:rPr>
              <a:t>输出识别结果。 </a:t>
            </a:r>
            <a:endParaRPr lang="en-US" altLang="zh-CN" dirty="0">
              <a:solidFill>
                <a:srgbClr val="0000CC"/>
              </a:solidFill>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297647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80</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r>
              <a:rPr lang="zh-CN" altLang="en-US" sz="1200" b="0" i="0" u="none" strike="noStrike" kern="1200" baseline="0" dirty="0">
                <a:solidFill>
                  <a:schemeClr val="tx1"/>
                </a:solidFill>
                <a:latin typeface="+mn-lt"/>
                <a:ea typeface="+mn-ea"/>
                <a:cs typeface="+mn-cs"/>
              </a:rPr>
              <a:t>不仅对智能人机接口，而且对不确定人工智能的研究都具有重大的理论价值。 </a:t>
            </a:r>
            <a:endParaRPr lang="en-US" altLang="zh-CN" sz="1200" b="0" i="0" u="none" strike="noStrike" kern="1200" baseline="0" dirty="0">
              <a:solidFill>
                <a:schemeClr val="tx1"/>
              </a:solidFill>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危险边缘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a:t>
            </a:r>
            <a:r>
              <a:rPr lang="zh-CN" altLang="en-US" sz="1200" b="0" i="0" u="none" strike="noStrike" kern="1200" dirty="0">
                <a:solidFill>
                  <a:schemeClr val="tx1"/>
                </a:solidFill>
                <a:effectLst/>
                <a:latin typeface="+mn-lt"/>
                <a:ea typeface="+mn-ea"/>
                <a:cs typeface="+mn-cs"/>
                <a:hlinkClick r:id="rId4"/>
              </a:rPr>
              <a:t>哥伦比亚广播公司</a:t>
            </a:r>
            <a:r>
              <a:rPr lang="zh-CN" altLang="en-US" sz="1200" b="0" i="0" kern="1200" dirty="0">
                <a:solidFill>
                  <a:schemeClr val="tx1"/>
                </a:solidFill>
                <a:effectLst/>
                <a:latin typeface="+mn-lt"/>
                <a:ea typeface="+mn-ea"/>
                <a:cs typeface="+mn-cs"/>
              </a:rPr>
              <a:t>益智问答游戏节目，已经经历了数十年历史。该节目的比赛以一种独特的问答形式进行，问题设置的涵盖面非常广泛，涉及到历史、文学、艺术、流行文化、科技、体育、地理、文字游戏等等各个领域。根据以答案形式提供的各种线索，参赛者必须以问题的形式做出简短正确的回。与一般问答节目相反，</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危险边缘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以答案形式提问、提问形式作答。参赛者需具备历史、文学、政治、科学和通俗文化等知识，还得会解析隐晦含义、反讽与谜语等，而电脑并不擅长进行这类复杂思考。</a:t>
            </a:r>
            <a:endParaRPr lang="en-US" altLang="zh-CN" dirty="0">
              <a:solidFill>
                <a:srgbClr val="0000CC"/>
              </a:solidFill>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270893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81</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4445"/>
            <a:r>
              <a:rPr lang="zh-CN" altLang="en-US" sz="1200" dirty="0">
                <a:solidFill>
                  <a:srgbClr val="0000CC"/>
                </a:solidFill>
                <a:latin typeface="KaiTi_GB2312" panose="02010609030101010101" pitchFamily="49" charset="-122"/>
                <a:ea typeface="KaiTi_GB2312" panose="02010609030101010101" pitchFamily="49" charset="-122"/>
              </a:rPr>
              <a:t>智能机器人系统、计算机集成制造系统（</a:t>
            </a:r>
            <a:r>
              <a:rPr lang="en-US" altLang="zh-CN" sz="1200" b="1" dirty="0">
                <a:solidFill>
                  <a:srgbClr val="0000CC"/>
                </a:solidFill>
                <a:latin typeface="Times New Roman" panose="02020603050405020304" pitchFamily="18" charset="0"/>
                <a:ea typeface="KaiTi_GB2312" panose="02010609030101010101" pitchFamily="49" charset="-122"/>
              </a:rPr>
              <a:t>CIMS</a:t>
            </a:r>
            <a:r>
              <a:rPr lang="zh-CN" altLang="en-US" sz="1200" dirty="0">
                <a:solidFill>
                  <a:srgbClr val="0000CC"/>
                </a:solidFill>
                <a:latin typeface="KaiTi_GB2312" panose="02010609030101010101" pitchFamily="49" charset="-122"/>
                <a:ea typeface="KaiTi_GB2312" panose="02010609030101010101" pitchFamily="49" charset="-122"/>
              </a:rPr>
              <a:t>）、复杂工业过程的控制系统、航空航天控制系统、社会经济管理系统、交通运输系统、环保及能源系统等。 </a:t>
            </a:r>
            <a:endParaRPr lang="zh-CN" altLang="en-US" sz="1050" dirty="0">
              <a:solidFill>
                <a:srgbClr val="FF0000"/>
              </a:solidFill>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3526588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82</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4445"/>
            <a:endParaRPr lang="zh-CN" altLang="en-US" sz="1050" dirty="0">
              <a:solidFill>
                <a:srgbClr val="FF0000"/>
              </a:solidFill>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4373547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83</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6985"/>
            <a:r>
              <a:rPr lang="zh-CN" altLang="en-US" sz="1200" dirty="0">
                <a:solidFill>
                  <a:srgbClr val="006300"/>
                </a:solidFill>
                <a:latin typeface="KaiTi_GB2312" panose="02010609030101010101" pitchFamily="49" charset="-122"/>
                <a:ea typeface="KaiTi_GB2312" panose="02010609030101010101" pitchFamily="49" charset="-122"/>
              </a:rPr>
              <a:t>记忆学习</a:t>
            </a:r>
            <a:r>
              <a:rPr lang="zh-CN" altLang="en-US" sz="1200" dirty="0">
                <a:solidFill>
                  <a:srgbClr val="0000CC"/>
                </a:solidFill>
                <a:latin typeface="KaiTi_GB2312" panose="02010609030101010101" pitchFamily="49" charset="-122"/>
                <a:ea typeface="KaiTi_GB2312" panose="02010609030101010101" pitchFamily="49" charset="-122"/>
              </a:rPr>
              <a:t>它是一种最基本的学习方法，原因是任何学习系统都必须记住它们所获取的知识，以便将来使用。</a:t>
            </a:r>
            <a:endParaRPr lang="en-US" altLang="zh-CN" sz="1200" dirty="0">
              <a:solidFill>
                <a:srgbClr val="0000CC"/>
              </a:solidFill>
              <a:latin typeface="KaiTi_GB2312" panose="02010609030101010101" pitchFamily="49" charset="-122"/>
              <a:ea typeface="KaiTi_GB2312" panose="02010609030101010101" pitchFamily="49" charset="-122"/>
            </a:endParaRPr>
          </a:p>
          <a:p>
            <a:pPr marR="6985"/>
            <a:r>
              <a:rPr lang="zh-CN" altLang="en-US" sz="1200" dirty="0">
                <a:solidFill>
                  <a:srgbClr val="006300"/>
                </a:solidFill>
                <a:latin typeface="KaiTi_GB2312" panose="02010609030101010101" pitchFamily="49" charset="-122"/>
                <a:ea typeface="KaiTi_GB2312" panose="02010609030101010101" pitchFamily="49" charset="-122"/>
              </a:rPr>
              <a:t>归纳学习</a:t>
            </a:r>
            <a:r>
              <a:rPr lang="zh-CN" altLang="en-US" sz="1200" dirty="0">
                <a:solidFill>
                  <a:srgbClr val="0000CC"/>
                </a:solidFill>
                <a:latin typeface="KaiTi_GB2312" panose="02010609030101010101" pitchFamily="49" charset="-122"/>
                <a:ea typeface="KaiTi_GB2312" panose="02010609030101010101" pitchFamily="49" charset="-122"/>
              </a:rPr>
              <a:t>是指以归纳推理为基础的学习，它是机器学习中研究得较多的一种学习类型，其任务是要从关于某个概念的一系列已知的正例和反例中归纳出一个一般的概念描述。例如，示例学习和决策树学习。</a:t>
            </a:r>
          </a:p>
          <a:p>
            <a:pPr marR="6985"/>
            <a:r>
              <a:rPr lang="zh-CN" altLang="en-US" sz="1200" dirty="0">
                <a:solidFill>
                  <a:srgbClr val="006300"/>
                </a:solidFill>
                <a:latin typeface="KaiTi_GB2312" panose="02010609030101010101" pitchFamily="49" charset="-122"/>
                <a:ea typeface="KaiTi_GB2312" panose="02010609030101010101" pitchFamily="49" charset="-122"/>
              </a:rPr>
              <a:t>演绎学习</a:t>
            </a:r>
            <a:r>
              <a:rPr lang="zh-CN" altLang="en-US" sz="1200" dirty="0">
                <a:solidFill>
                  <a:srgbClr val="0000CC"/>
                </a:solidFill>
                <a:latin typeface="KaiTi_GB2312" panose="02010609030101010101" pitchFamily="49" charset="-122"/>
                <a:ea typeface="KaiTi_GB2312" panose="02010609030101010101" pitchFamily="49" charset="-122"/>
              </a:rPr>
              <a:t>是指以演绎推理为基础的学习，解释学习是一种演绎学习方法， 它是在领域知识的指导下，通过对单个问题求解例子的分析，构造出求解过程的因果解释结构，并对该解释结构进行概括化处理，得到一个可又来求解类似问题的一般性知识。</a:t>
            </a:r>
            <a:endParaRPr lang="zh-CN" altLang="en-US" sz="800" b="1" dirty="0">
              <a:solidFill>
                <a:srgbClr val="A4001F"/>
              </a:solidFill>
              <a:latin typeface="KaiTi_GB2312" panose="02010609030101010101" pitchFamily="49" charset="-122"/>
              <a:ea typeface="KaiTi_GB2312" panose="02010609030101010101" pitchFamily="49" charset="-122"/>
            </a:endParaRPr>
          </a:p>
          <a:p>
            <a:pPr marR="6985"/>
            <a:endParaRPr lang="en-US" altLang="zh-CN" sz="1200" dirty="0">
              <a:solidFill>
                <a:srgbClr val="0000CC"/>
              </a:solidFill>
              <a:latin typeface="KaiTi_GB2312" panose="02010609030101010101" pitchFamily="49" charset="-122"/>
              <a:ea typeface="KaiTi_GB2312" panose="02010609030101010101" pitchFamily="49" charset="-122"/>
            </a:endParaRPr>
          </a:p>
          <a:p>
            <a:pPr marR="5080"/>
            <a:r>
              <a:rPr lang="zh-CN" altLang="en-US" sz="1200" dirty="0">
                <a:solidFill>
                  <a:srgbClr val="006300"/>
                </a:solidFill>
                <a:latin typeface="KaiTi_GB2312" panose="02010609030101010101" pitchFamily="49" charset="-122"/>
                <a:ea typeface="KaiTi_GB2312" panose="02010609030101010101" pitchFamily="49" charset="-122"/>
              </a:rPr>
              <a:t>感知器学习</a:t>
            </a:r>
            <a:r>
              <a:rPr lang="zh-CN" altLang="en-US" sz="1200" dirty="0">
                <a:solidFill>
                  <a:srgbClr val="0000CC"/>
                </a:solidFill>
                <a:latin typeface="KaiTi_GB2312" panose="02010609030101010101" pitchFamily="49" charset="-122"/>
                <a:ea typeface="KaiTi_GB2312" panose="02010609030101010101" pitchFamily="49" charset="-122"/>
              </a:rPr>
              <a:t>实际上是一种基于纠错学习规则，采用迭代的思想对连接权值和阈值进行不断调整，直到满足结束条件为止的学习算法。</a:t>
            </a:r>
          </a:p>
          <a:p>
            <a:pPr marR="5715"/>
            <a:r>
              <a:rPr lang="en-US" altLang="zh-CN" sz="1200" b="1" dirty="0">
                <a:solidFill>
                  <a:srgbClr val="006300"/>
                </a:solidFill>
                <a:latin typeface="Times New Roman" panose="02020603050405020304" pitchFamily="18" charset="0"/>
                <a:ea typeface="KaiTi_GB2312" panose="02010609030101010101" pitchFamily="49" charset="-122"/>
              </a:rPr>
              <a:t>BP</a:t>
            </a:r>
            <a:r>
              <a:rPr lang="zh-CN" altLang="en-US" sz="1200" dirty="0">
                <a:solidFill>
                  <a:srgbClr val="006300"/>
                </a:solidFill>
                <a:latin typeface="KaiTi_GB2312" panose="02010609030101010101" pitchFamily="49" charset="-122"/>
                <a:ea typeface="KaiTi_GB2312" panose="02010609030101010101" pitchFamily="49" charset="-122"/>
              </a:rPr>
              <a:t>网络学习</a:t>
            </a:r>
            <a:r>
              <a:rPr lang="zh-CN" altLang="en-US" sz="1200" dirty="0">
                <a:solidFill>
                  <a:srgbClr val="0000CC"/>
                </a:solidFill>
                <a:latin typeface="KaiTi_GB2312" panose="02010609030101010101" pitchFamily="49" charset="-122"/>
                <a:ea typeface="KaiTi_GB2312" panose="02010609030101010101" pitchFamily="49" charset="-122"/>
              </a:rPr>
              <a:t>是一种误差反向传播网络学习算法。这种学习算法的学习过程由输出模式的正向传播过程和误差的反向传播过程所组成。其中，误差的反向传播过程用于修改各层神经元的连接权值，以逐步减少误差信号，直至得到所期望的输出模式为止。</a:t>
            </a:r>
          </a:p>
          <a:p>
            <a:pPr marR="6350"/>
            <a:r>
              <a:rPr lang="en-US" altLang="zh-CN" sz="1200" b="1" dirty="0">
                <a:solidFill>
                  <a:srgbClr val="006300"/>
                </a:solidFill>
                <a:latin typeface="Times New Roman" panose="02020603050405020304" pitchFamily="18" charset="0"/>
                <a:ea typeface="KaiTi_GB2312" panose="02010609030101010101" pitchFamily="49" charset="-122"/>
              </a:rPr>
              <a:t>Hopfield</a:t>
            </a:r>
            <a:r>
              <a:rPr lang="zh-CN" altLang="en-US" sz="1200" dirty="0">
                <a:solidFill>
                  <a:srgbClr val="006300"/>
                </a:solidFill>
                <a:latin typeface="KaiTi_GB2312" panose="02010609030101010101" pitchFamily="49" charset="-122"/>
                <a:ea typeface="KaiTi_GB2312" panose="02010609030101010101" pitchFamily="49" charset="-122"/>
              </a:rPr>
              <a:t>网络学习</a:t>
            </a:r>
            <a:r>
              <a:rPr lang="zh-CN" altLang="en-US" sz="1200" dirty="0">
                <a:solidFill>
                  <a:srgbClr val="0000CC"/>
                </a:solidFill>
                <a:latin typeface="KaiTi_GB2312" panose="02010609030101010101" pitchFamily="49" charset="-122"/>
                <a:ea typeface="KaiTi_GB2312" panose="02010609030101010101" pitchFamily="49" charset="-122"/>
              </a:rPr>
              <a:t>实际上是要寻求系统的稳定状态，即从网络的初始状态开始，逐渐向其稳定状态过渡，直至达到稳定状态为止。至于网络的稳定性，则是通过一个能量函数来描述的。 </a:t>
            </a:r>
          </a:p>
        </p:txBody>
      </p:sp>
    </p:spTree>
    <p:extLst>
      <p:ext uri="{BB962C8B-B14F-4D97-AF65-F5344CB8AC3E}">
        <p14:creationId xmlns:p14="http://schemas.microsoft.com/office/powerpoint/2010/main" val="751129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84</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4445"/>
            <a:r>
              <a:rPr lang="zh-CN" altLang="en-US" sz="1200" dirty="0">
                <a:solidFill>
                  <a:srgbClr val="0000CC"/>
                </a:solidFill>
                <a:latin typeface="KaiTi_GB2312" panose="02010609030101010101" pitchFamily="49" charset="-122"/>
                <a:ea typeface="KaiTi_GB2312" panose="02010609030101010101" pitchFamily="49" charset="-122"/>
              </a:rPr>
              <a:t>智能机器人系统、计算机集成制造系统（</a:t>
            </a:r>
            <a:r>
              <a:rPr lang="en-US" altLang="zh-CN" sz="1200" b="1" dirty="0">
                <a:solidFill>
                  <a:srgbClr val="0000CC"/>
                </a:solidFill>
                <a:latin typeface="Times New Roman" panose="02020603050405020304" pitchFamily="18" charset="0"/>
                <a:ea typeface="KaiTi_GB2312" panose="02010609030101010101" pitchFamily="49" charset="-122"/>
              </a:rPr>
              <a:t>CIMS</a:t>
            </a:r>
            <a:r>
              <a:rPr lang="zh-CN" altLang="en-US" sz="1200" dirty="0">
                <a:solidFill>
                  <a:srgbClr val="0000CC"/>
                </a:solidFill>
                <a:latin typeface="KaiTi_GB2312" panose="02010609030101010101" pitchFamily="49" charset="-122"/>
                <a:ea typeface="KaiTi_GB2312" panose="02010609030101010101" pitchFamily="49" charset="-122"/>
              </a:rPr>
              <a:t>）、复杂工业过程的控制系统、航空航天控制系统、社会经济管理系统、交通运输系统、环保及能源系统等。 </a:t>
            </a:r>
            <a:endParaRPr lang="zh-CN" altLang="en-US" sz="1050" dirty="0">
              <a:solidFill>
                <a:srgbClr val="FF0000"/>
              </a:solidFill>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29151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a:noFill/>
        </p:spPr>
        <p:txBody>
          <a:bodyPr/>
          <a:lstStyle/>
          <a:p>
            <a:pPr eaLnBrk="1" hangingPunct="1"/>
            <a:endParaRPr lang="en-US" altLang="en-US" dirty="0" smtClean="0"/>
          </a:p>
        </p:txBody>
      </p:sp>
      <p:sp>
        <p:nvSpPr>
          <p:cNvPr id="22532" name="灯片编号占位符 3"/>
          <p:cNvSpPr>
            <a:spLocks noGrp="1"/>
          </p:cNvSpPr>
          <p:nvPr>
            <p:ph type="sldNum" sz="quarter" idx="5"/>
          </p:nvPr>
        </p:nvSpPr>
        <p:spPr>
          <a:noFill/>
        </p:spPr>
        <p:txBody>
          <a:bodyPr/>
          <a:lstStyle>
            <a:lvl1pPr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C530F3EC-12FC-456C-9945-6AF27C46DABD}" type="slidenum">
              <a:rPr kumimoji="0" lang="en-US" altLang="zh-CN" smtClean="0"/>
              <a:t>6</a:t>
            </a:fld>
            <a:endParaRPr kumimoji="0" lang="en-US" altLang="zh-CN" smtClean="0"/>
          </a:p>
        </p:txBody>
      </p:sp>
    </p:spTree>
    <p:extLst>
      <p:ext uri="{BB962C8B-B14F-4D97-AF65-F5344CB8AC3E}">
        <p14:creationId xmlns:p14="http://schemas.microsoft.com/office/powerpoint/2010/main" val="1709012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85</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7620"/>
            <a:r>
              <a:rPr lang="zh-CN" altLang="en-US" sz="1200" dirty="0">
                <a:solidFill>
                  <a:srgbClr val="A4001F"/>
                </a:solidFill>
                <a:latin typeface="KaiTi_GB2312" panose="02010609030101010101" pitchFamily="49" charset="-122"/>
                <a:ea typeface="KaiTi_GB2312" panose="02010609030101010101" pitchFamily="49" charset="-122"/>
              </a:rPr>
              <a:t>人工神经元：</a:t>
            </a:r>
            <a:r>
              <a:rPr lang="zh-CN" altLang="en-US" sz="1200" dirty="0">
                <a:solidFill>
                  <a:srgbClr val="0000CC"/>
                </a:solidFill>
                <a:latin typeface="KaiTi_GB2312" panose="02010609030101010101" pitchFamily="49" charset="-122"/>
                <a:ea typeface="KaiTi_GB2312" panose="02010609030101010101" pitchFamily="49" charset="-122"/>
              </a:rPr>
              <a:t>是指用人工方法构造单个神经元，它有抑制和兴奋两种工作状态， 可以接受外界刺激，也可以向外界输出自身的状态，用于模拟生物神经元的结构和 功能，是人工神经网络的基本处理单元。</a:t>
            </a:r>
          </a:p>
          <a:p>
            <a:pPr marR="7620"/>
            <a:r>
              <a:rPr lang="zh-CN" altLang="en-US" sz="1200" dirty="0">
                <a:solidFill>
                  <a:srgbClr val="A4001F"/>
                </a:solidFill>
                <a:latin typeface="KaiTi_GB2312" panose="02010609030101010101" pitchFamily="49" charset="-122"/>
                <a:ea typeface="KaiTi_GB2312" panose="02010609030101010101" pitchFamily="49" charset="-122"/>
              </a:rPr>
              <a:t>人工神经网络的互连结构</a:t>
            </a:r>
            <a:r>
              <a:rPr lang="zh-CN" altLang="en-US" sz="1200" dirty="0">
                <a:solidFill>
                  <a:srgbClr val="0000CC"/>
                </a:solidFill>
                <a:latin typeface="KaiTi_GB2312" panose="02010609030101010101" pitchFamily="49" charset="-122"/>
                <a:ea typeface="KaiTi_GB2312" panose="02010609030101010101" pitchFamily="49" charset="-122"/>
              </a:rPr>
              <a:t>（或称拓扑结构）是指单个神经元之间的连接模式，它是构造神经网络的基础。从互连结构的角度，神经网络可分为前馈网络和反馈网络 两种主要类型。</a:t>
            </a:r>
          </a:p>
          <a:p>
            <a:pPr marR="7620"/>
            <a:r>
              <a:rPr lang="zh-CN" altLang="en-US" sz="1200" dirty="0">
                <a:solidFill>
                  <a:srgbClr val="A4001F"/>
                </a:solidFill>
                <a:latin typeface="KaiTi_GB2312" panose="02010609030101010101" pitchFamily="49" charset="-122"/>
                <a:ea typeface="KaiTi_GB2312" panose="02010609030101010101" pitchFamily="49" charset="-122"/>
              </a:rPr>
              <a:t>网络模型</a:t>
            </a:r>
            <a:r>
              <a:rPr lang="zh-CN" altLang="en-US" sz="1200" dirty="0">
                <a:solidFill>
                  <a:srgbClr val="0000CC"/>
                </a:solidFill>
                <a:latin typeface="KaiTi_GB2312" panose="02010609030101010101" pitchFamily="49" charset="-122"/>
                <a:ea typeface="KaiTi_GB2312" panose="02010609030101010101" pitchFamily="49" charset="-122"/>
              </a:rPr>
              <a:t>是对网络结构、连接权值和学习能力的总括。最常用的有传统的感知器模型，具有误差前向传播功能的前向传播网络模型，采用反馈连接方式的反馈网络 模型等。</a:t>
            </a:r>
          </a:p>
        </p:txBody>
      </p:sp>
    </p:spTree>
    <p:extLst>
      <p:ext uri="{BB962C8B-B14F-4D97-AF65-F5344CB8AC3E}">
        <p14:creationId xmlns:p14="http://schemas.microsoft.com/office/powerpoint/2010/main" val="7766180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86</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r>
              <a:rPr lang="zh-CN" altLang="en-US" sz="1200" b="1" dirty="0">
                <a:solidFill>
                  <a:srgbClr val="A4001F"/>
                </a:solidFill>
                <a:latin typeface="KaiTi_GB2312" panose="02010609030101010101" pitchFamily="49" charset="-122"/>
                <a:ea typeface="KaiTi_GB2312" panose="02010609030101010101" pitchFamily="49" charset="-122"/>
              </a:rPr>
              <a:t>遗传算法的基本思想</a:t>
            </a:r>
          </a:p>
          <a:p>
            <a:pPr marR="4445"/>
            <a:r>
              <a:rPr lang="en-US" altLang="zh-CN" sz="1200" b="1" dirty="0">
                <a:solidFill>
                  <a:srgbClr val="0000CC"/>
                </a:solidFill>
                <a:latin typeface="Times New Roman" panose="02020603050405020304" pitchFamily="18" charset="0"/>
                <a:ea typeface="KaiTi_GB2312" panose="02010609030101010101" pitchFamily="49" charset="-122"/>
              </a:rPr>
              <a:t>(</a:t>
            </a:r>
            <a:r>
              <a:rPr lang="zh-CN" altLang="en-US" sz="1200" dirty="0">
                <a:solidFill>
                  <a:srgbClr val="0000CC"/>
                </a:solidFill>
                <a:latin typeface="KaiTi_GB2312" panose="02010609030101010101" pitchFamily="49" charset="-122"/>
                <a:ea typeface="KaiTi_GB2312" panose="02010609030101010101" pitchFamily="49" charset="-122"/>
              </a:rPr>
              <a:t>美国密执安大学霍兰德教授</a:t>
            </a:r>
            <a:r>
              <a:rPr lang="en-US" altLang="zh-CN" sz="1200" b="1" dirty="0">
                <a:solidFill>
                  <a:srgbClr val="0000CC"/>
                </a:solidFill>
                <a:latin typeface="Times New Roman" panose="02020603050405020304" pitchFamily="18" charset="0"/>
                <a:ea typeface="KaiTi_GB2312" panose="02010609030101010101" pitchFamily="49" charset="-122"/>
              </a:rPr>
              <a:t>1962</a:t>
            </a:r>
            <a:r>
              <a:rPr lang="zh-CN" altLang="en-US" sz="1200" dirty="0">
                <a:solidFill>
                  <a:srgbClr val="0000CC"/>
                </a:solidFill>
                <a:latin typeface="KaiTi_GB2312" panose="02010609030101010101" pitchFamily="49" charset="-122"/>
                <a:ea typeface="KaiTi_GB2312" panose="02010609030101010101" pitchFamily="49" charset="-122"/>
              </a:rPr>
              <a:t>提出</a:t>
            </a:r>
            <a:r>
              <a:rPr lang="en-US" altLang="zh-CN" sz="1200" b="1" dirty="0">
                <a:solidFill>
                  <a:srgbClr val="0000CC"/>
                </a:solidFill>
                <a:latin typeface="Times New Roman" panose="02020603050405020304" pitchFamily="18" charset="0"/>
                <a:ea typeface="KaiTi_GB2312" panose="02010609030101010101" pitchFamily="49" charset="-122"/>
              </a:rPr>
              <a:t>)</a:t>
            </a:r>
            <a:r>
              <a:rPr lang="zh-CN" altLang="en-US" sz="1200" dirty="0">
                <a:solidFill>
                  <a:srgbClr val="0000CC"/>
                </a:solidFill>
                <a:latin typeface="KaiTi_GB2312" panose="02010609030101010101" pitchFamily="49" charset="-122"/>
                <a:ea typeface="KaiTi_GB2312" panose="02010609030101010101" pitchFamily="49" charset="-122"/>
              </a:rPr>
              <a:t>是使用模拟生物和人类进化的方法来求解复杂问题。它从初始种群出发，采用</a:t>
            </a:r>
            <a:r>
              <a:rPr lang="zh-CN" altLang="en-US" sz="1200" dirty="0">
                <a:solidFill>
                  <a:srgbClr val="630031"/>
                </a:solidFill>
                <a:latin typeface="KaiTi_GB2312" panose="02010609030101010101" pitchFamily="49" charset="-122"/>
                <a:ea typeface="KaiTi_GB2312" panose="02010609030101010101" pitchFamily="49" charset="-122"/>
              </a:rPr>
              <a:t>优胜略汰、适者生存</a:t>
            </a:r>
            <a:r>
              <a:rPr lang="zh-CN" altLang="en-US" sz="1200" dirty="0">
                <a:solidFill>
                  <a:srgbClr val="0000CC"/>
                </a:solidFill>
                <a:latin typeface="KaiTi_GB2312" panose="02010609030101010101" pitchFamily="49" charset="-122"/>
                <a:ea typeface="KaiTi_GB2312" panose="02010609030101010101" pitchFamily="49" charset="-122"/>
              </a:rPr>
              <a:t>的自然法则</a:t>
            </a:r>
            <a:r>
              <a:rPr lang="zh-CN" altLang="en-US" sz="1200" dirty="0">
                <a:solidFill>
                  <a:srgbClr val="630031"/>
                </a:solidFill>
                <a:latin typeface="KaiTi_GB2312" panose="02010609030101010101" pitchFamily="49" charset="-122"/>
                <a:ea typeface="KaiTi_GB2312" panose="02010609030101010101" pitchFamily="49" charset="-122"/>
              </a:rPr>
              <a:t>选择</a:t>
            </a:r>
            <a:r>
              <a:rPr lang="zh-CN" altLang="en-US" sz="1200" dirty="0">
                <a:solidFill>
                  <a:srgbClr val="0000CC"/>
                </a:solidFill>
                <a:latin typeface="KaiTi_GB2312" panose="02010609030101010101" pitchFamily="49" charset="-122"/>
                <a:ea typeface="KaiTi_GB2312" panose="02010609030101010101" pitchFamily="49" charset="-122"/>
              </a:rPr>
              <a:t>个体，并通过</a:t>
            </a:r>
            <a:r>
              <a:rPr lang="zh-CN" altLang="en-US" sz="1200" dirty="0">
                <a:solidFill>
                  <a:srgbClr val="630031"/>
                </a:solidFill>
                <a:latin typeface="KaiTi_GB2312" panose="02010609030101010101" pitchFamily="49" charset="-122"/>
                <a:ea typeface="KaiTi_GB2312" panose="02010609030101010101" pitchFamily="49" charset="-122"/>
              </a:rPr>
              <a:t>杂交、变异</a:t>
            </a:r>
            <a:r>
              <a:rPr lang="zh-CN" altLang="en-US" sz="1200" dirty="0">
                <a:solidFill>
                  <a:srgbClr val="0000CC"/>
                </a:solidFill>
                <a:latin typeface="KaiTi_GB2312" panose="02010609030101010101" pitchFamily="49" charset="-122"/>
                <a:ea typeface="KaiTi_GB2312" panose="02010609030101010101" pitchFamily="49" charset="-122"/>
              </a:rPr>
              <a:t>产生新一代种群，如此逐代进化，直到满足目标为止。</a:t>
            </a:r>
            <a:endParaRPr lang="en-US" altLang="zh-CN" sz="1200" dirty="0">
              <a:solidFill>
                <a:srgbClr val="0000CC"/>
              </a:solidFill>
              <a:latin typeface="KaiTi_GB2312" panose="02010609030101010101" pitchFamily="49" charset="-122"/>
              <a:ea typeface="KaiTi_GB2312" panose="02010609030101010101" pitchFamily="49" charset="-122"/>
            </a:endParaRPr>
          </a:p>
          <a:p>
            <a:pPr marR="4445"/>
            <a:endParaRPr lang="en-US" altLang="zh-CN" sz="1200" dirty="0">
              <a:solidFill>
                <a:srgbClr val="0000CC"/>
              </a:solidFill>
              <a:latin typeface="KaiTi_GB2312" panose="02010609030101010101" pitchFamily="49" charset="-122"/>
              <a:ea typeface="KaiTi_GB2312" panose="02010609030101010101" pitchFamily="49" charset="-122"/>
            </a:endParaRPr>
          </a:p>
          <a:p>
            <a:pPr marR="4445"/>
            <a:r>
              <a:rPr lang="zh-CN" altLang="en-US" sz="1200" b="0" i="0" kern="1200" dirty="0">
                <a:solidFill>
                  <a:schemeClr val="tx1"/>
                </a:solidFill>
                <a:effectLst/>
                <a:latin typeface="+mn-lt"/>
                <a:ea typeface="+mn-ea"/>
                <a:cs typeface="+mn-cs"/>
              </a:rPr>
              <a:t>其算法是受生物进化过程中“优胜劣汰”的自然选择机制和遗传信息的传递规律的影响，通过程序迭代模拟这一过程，把要解决的问题看作环境，在一些可能的解组成的种群中，通过自然演化寻求最优解。</a:t>
            </a:r>
            <a:r>
              <a:rPr lang="zh-CN" altLang="en-US" sz="1200" dirty="0">
                <a:solidFill>
                  <a:srgbClr val="0000CC"/>
                </a:solidFill>
                <a:latin typeface="KaiTi_GB2312" panose="02010609030101010101" pitchFamily="49" charset="-122"/>
                <a:ea typeface="KaiTi_GB2312" panose="02010609030101010101" pitchFamily="49" charset="-122"/>
              </a:rPr>
              <a:t> </a:t>
            </a:r>
            <a:endParaRPr lang="en-US" altLang="zh-CN" sz="1200" dirty="0">
              <a:solidFill>
                <a:srgbClr val="0000CC"/>
              </a:solidFill>
              <a:latin typeface="KaiTi_GB2312" panose="02010609030101010101" pitchFamily="49" charset="-122"/>
              <a:ea typeface="KaiTi_GB2312" panose="02010609030101010101" pitchFamily="49" charset="-122"/>
            </a:endParaRPr>
          </a:p>
          <a:p>
            <a:pPr marR="4445"/>
            <a:r>
              <a:rPr lang="zh-CN" altLang="en-US" sz="1200" b="0" i="0" kern="1200" dirty="0">
                <a:solidFill>
                  <a:schemeClr val="tx1"/>
                </a:solidFill>
                <a:effectLst/>
                <a:latin typeface="+mn-lt"/>
                <a:ea typeface="+mn-ea"/>
                <a:cs typeface="+mn-cs"/>
              </a:rPr>
              <a:t>在进化算法中，从一组随机生成的出事个体出发，仿效生物的遗传方式，主要采用复制、交换、突变这三种一串操作，衍生出下一代的个体。再根据适应度的大小进行个体的优胜劣汰，提高新一代群体的质量，在经过反复多次迭代，逐步逼近最优解。从数学角度讲，进化算法实质上是一种搜索寻优的方法。</a:t>
            </a:r>
            <a:endParaRPr lang="en-US" altLang="zh-CN" sz="1200" b="0" i="0" kern="1200" dirty="0">
              <a:solidFill>
                <a:schemeClr val="tx1"/>
              </a:solidFill>
              <a:effectLst/>
              <a:latin typeface="+mn-lt"/>
              <a:ea typeface="+mn-ea"/>
              <a:cs typeface="+mn-cs"/>
            </a:endParaRPr>
          </a:p>
          <a:p>
            <a:pPr marR="4445"/>
            <a:r>
              <a:rPr lang="zh-CN" altLang="en-US" sz="1200" b="0" i="0" kern="1200" dirty="0">
                <a:solidFill>
                  <a:schemeClr val="tx1"/>
                </a:solidFill>
                <a:effectLst/>
                <a:latin typeface="+mn-lt"/>
                <a:ea typeface="+mn-ea"/>
                <a:cs typeface="+mn-cs"/>
              </a:rPr>
              <a:t>进化计算的搜索策略不是盲目搜索，也不是穷举搜索，而是以目标函数为指导的搜索方式。进化算法一般采用天然的并行结构，且借助交叉和变异产生新个体，不断产生新个体，扩大搜索范围，因此它不易于陷入局部最优点，并能以较大的概率找到全局最优点。</a:t>
            </a:r>
            <a:endParaRPr lang="zh-CN" altLang="en-US" sz="1000" dirty="0">
              <a:solidFill>
                <a:srgbClr val="0000CC"/>
              </a:solidFill>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5297824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87</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9525"/>
            <a:r>
              <a:rPr lang="zh-CN" altLang="en-US" sz="1200" dirty="0">
                <a:solidFill>
                  <a:srgbClr val="A4001F"/>
                </a:solidFill>
                <a:latin typeface="KaiTi_GB2312" panose="02010609030101010101" pitchFamily="49" charset="-122"/>
                <a:ea typeface="KaiTi_GB2312" panose="02010609030101010101" pitchFamily="49" charset="-122"/>
              </a:rPr>
              <a:t>模糊计算的争论</a:t>
            </a:r>
            <a:r>
              <a:rPr lang="zh-CN" altLang="en-US" sz="1200" dirty="0">
                <a:solidFill>
                  <a:srgbClr val="0000CC"/>
                </a:solidFill>
                <a:latin typeface="KaiTi_GB2312" panose="02010609030101010101" pitchFamily="49" charset="-122"/>
                <a:ea typeface="KaiTi_GB2312" panose="02010609030101010101" pitchFamily="49" charset="-122"/>
              </a:rPr>
              <a:t>：一方面模糊逻辑存在一定缺陷；另一方面它在推理、控制、决策等方面得到了非常广泛的应用。</a:t>
            </a:r>
            <a:endParaRPr lang="zh-CN" altLang="en-US" sz="1100" dirty="0">
              <a:solidFill>
                <a:srgbClr val="0000CC"/>
              </a:solidFill>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17229613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8FB4EA7-4053-4023-8D77-2AC7F02666A1}" type="slidenum">
              <a:rPr lang="en-US" altLang="zh-CN"/>
              <a:t>88</a:t>
            </a:fld>
            <a:endParaRPr lang="en-US" altLang="zh-CN"/>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4445"/>
            <a:r>
              <a:rPr lang="zh-CN" altLang="en-US" sz="1200" dirty="0">
                <a:solidFill>
                  <a:srgbClr val="0000CC"/>
                </a:solidFill>
                <a:latin typeface="KaiTi_GB2312" panose="02010609030101010101" pitchFamily="49" charset="-122"/>
                <a:ea typeface="KaiTi_GB2312" panose="02010609030101010101" pitchFamily="49" charset="-122"/>
              </a:rPr>
              <a:t>智能机器人系统、计算机集成制造系统（</a:t>
            </a:r>
            <a:r>
              <a:rPr lang="en-US" altLang="zh-CN" sz="1200" b="1" dirty="0">
                <a:solidFill>
                  <a:srgbClr val="0000CC"/>
                </a:solidFill>
                <a:latin typeface="Times New Roman" panose="02020603050405020304" pitchFamily="18" charset="0"/>
                <a:ea typeface="KaiTi_GB2312" panose="02010609030101010101" pitchFamily="49" charset="-122"/>
              </a:rPr>
              <a:t>CIMS</a:t>
            </a:r>
            <a:r>
              <a:rPr lang="zh-CN" altLang="en-US" sz="1200" dirty="0">
                <a:solidFill>
                  <a:srgbClr val="0000CC"/>
                </a:solidFill>
                <a:latin typeface="KaiTi_GB2312" panose="02010609030101010101" pitchFamily="49" charset="-122"/>
                <a:ea typeface="KaiTi_GB2312" panose="02010609030101010101" pitchFamily="49" charset="-122"/>
              </a:rPr>
              <a:t>）、复杂工业过程的控制系统、航空航天控制系统、社会经济管理系统、交通运输系统、环保及能源系统等。 </a:t>
            </a:r>
            <a:endParaRPr lang="zh-CN" altLang="en-US" sz="1050" dirty="0">
              <a:solidFill>
                <a:srgbClr val="FF0000"/>
              </a:solidFill>
              <a:latin typeface="KaiTi_GB2312" panose="02010609030101010101" pitchFamily="49" charset="-122"/>
              <a:ea typeface="KaiTi_GB2312" panose="02010609030101010101" pitchFamily="49" charset="-122"/>
            </a:endParaRPr>
          </a:p>
        </p:txBody>
      </p:sp>
    </p:spTree>
    <p:extLst>
      <p:ext uri="{BB962C8B-B14F-4D97-AF65-F5344CB8AC3E}">
        <p14:creationId xmlns:p14="http://schemas.microsoft.com/office/powerpoint/2010/main" val="15710463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6587EB2-79FE-47A3-838C-56085C43A68E}" type="slidenum">
              <a:rPr lang="en-US" altLang="zh-CN"/>
              <a:t>91</a:t>
            </a:fld>
            <a:endParaRPr lang="en-US" altLang="zh-CN"/>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38198923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BF0BC41-4C00-4100-83BA-3A5E338C93A1}" type="slidenum">
              <a:rPr lang="en-US" altLang="zh-CN"/>
              <a:t>92</a:t>
            </a:fld>
            <a:endParaRPr lang="en-US" altLang="zh-CN"/>
          </a:p>
        </p:txBody>
      </p:sp>
      <p:sp>
        <p:nvSpPr>
          <p:cNvPr id="26627" name="Rectangle 2"/>
          <p:cNvSpPr>
            <a:spLocks noGrp="1" noRot="1" noChangeAspect="1" noChangeArrowheads="1" noTextEdit="1"/>
          </p:cNvSpPr>
          <p:nvPr>
            <p:ph type="sldImg"/>
          </p:nvPr>
        </p:nvSpPr>
        <p:spPr/>
      </p:sp>
      <p:sp>
        <p:nvSpPr>
          <p:cNvPr id="26628"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31093334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2C9DF2AD-8CBE-4224-BF55-69ADBB121C4D}" type="slidenum">
              <a:rPr lang="en-US" altLang="zh-CN"/>
              <a:t>93</a:t>
            </a:fld>
            <a:endParaRPr lang="en-US" altLang="zh-CN"/>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p:spPr>
        <p:txBody>
          <a:bodyPr/>
          <a:lstStyle/>
          <a:p>
            <a:pPr eaLnBrk="1" hangingPunct="1"/>
            <a:r>
              <a:rPr lang="zh-CN" altLang="en-US"/>
              <a:t>中国登月计划取得突破，</a:t>
            </a:r>
            <a:r>
              <a:rPr lang="en-US" altLang="zh-CN"/>
              <a:t>MR</a:t>
            </a:r>
            <a:r>
              <a:rPr lang="zh-CN" altLang="en-US"/>
              <a:t>－</a:t>
            </a:r>
            <a:r>
              <a:rPr lang="en-US" altLang="zh-CN"/>
              <a:t>2</a:t>
            </a:r>
            <a:r>
              <a:rPr lang="zh-CN" altLang="en-US"/>
              <a:t>月球车采用了独立驱动的六轮摇臂式行走系统，可在松软的模拟月壤上行走自如，可爬越</a:t>
            </a:r>
            <a:r>
              <a:rPr lang="en-US" altLang="zh-CN"/>
              <a:t>30</a:t>
            </a:r>
            <a:r>
              <a:rPr lang="zh-CN" altLang="en-US"/>
              <a:t>度斜坡，跨越</a:t>
            </a:r>
            <a:r>
              <a:rPr lang="en-US" altLang="zh-CN"/>
              <a:t>25</a:t>
            </a:r>
            <a:r>
              <a:rPr lang="zh-CN" altLang="en-US"/>
              <a:t>厘米障碍。行进速度为每小时</a:t>
            </a:r>
            <a:r>
              <a:rPr lang="en-US" altLang="zh-CN"/>
              <a:t>100</a:t>
            </a:r>
            <a:r>
              <a:rPr lang="zh-CN" altLang="en-US"/>
              <a:t>米，最快可达每秒</a:t>
            </a:r>
            <a:r>
              <a:rPr lang="en-US" altLang="zh-CN"/>
              <a:t>5</a:t>
            </a:r>
            <a:r>
              <a:rPr lang="zh-CN" altLang="en-US"/>
              <a:t>厘米，同时配备了一套自主视觉导航系统，可观察前方</a:t>
            </a:r>
            <a:r>
              <a:rPr lang="en-US" altLang="zh-CN"/>
              <a:t>3</a:t>
            </a:r>
            <a:r>
              <a:rPr lang="zh-CN" altLang="en-US"/>
              <a:t>米以内的地貌，通过计算建立三维立体地图，判断行进路径，遇到大于</a:t>
            </a:r>
            <a:r>
              <a:rPr lang="en-US" altLang="zh-CN"/>
              <a:t>30</a:t>
            </a:r>
            <a:r>
              <a:rPr lang="zh-CN" altLang="en-US"/>
              <a:t>度斜坡、高于</a:t>
            </a:r>
            <a:r>
              <a:rPr lang="en-US" altLang="zh-CN"/>
              <a:t>25</a:t>
            </a:r>
            <a:r>
              <a:rPr lang="zh-CN" altLang="en-US"/>
              <a:t>厘米的石块，或者直径大于</a:t>
            </a:r>
            <a:r>
              <a:rPr lang="en-US" altLang="zh-CN"/>
              <a:t>2</a:t>
            </a:r>
            <a:r>
              <a:rPr lang="zh-CN" altLang="en-US"/>
              <a:t>米以上的撞击坑时，能够进行避让行走。</a:t>
            </a:r>
          </a:p>
        </p:txBody>
      </p:sp>
    </p:spTree>
    <p:extLst>
      <p:ext uri="{BB962C8B-B14F-4D97-AF65-F5344CB8AC3E}">
        <p14:creationId xmlns:p14="http://schemas.microsoft.com/office/powerpoint/2010/main" val="27043004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2C9DF2AD-8CBE-4224-BF55-69ADBB121C4D}" type="slidenum">
              <a:rPr lang="en-US" altLang="zh-CN"/>
              <a:t>94</a:t>
            </a:fld>
            <a:endParaRPr lang="en-US" altLang="zh-CN"/>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p:spPr>
        <p:txBody>
          <a:bodyPr/>
          <a:lstStyle/>
          <a:p>
            <a:pPr eaLnBrk="1" hangingPunct="1"/>
            <a:endParaRPr lang="zh-CN" altLang="en-US" dirty="0"/>
          </a:p>
        </p:txBody>
      </p:sp>
    </p:spTree>
    <p:extLst>
      <p:ext uri="{BB962C8B-B14F-4D97-AF65-F5344CB8AC3E}">
        <p14:creationId xmlns:p14="http://schemas.microsoft.com/office/powerpoint/2010/main" val="3361383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356CAB2-5B36-49E3-8C91-1BD30520EE94}" type="slidenum">
              <a:rPr lang="en-US" altLang="zh-CN"/>
              <a:t>95</a:t>
            </a:fld>
            <a:endParaRPr lang="en-US" altLang="zh-CN"/>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24828625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58D539E-4D49-4D85-8551-71AB92732F52}" type="slidenum">
              <a:rPr lang="en-US" altLang="zh-CN"/>
              <a:t>96</a:t>
            </a:fld>
            <a:endParaRPr lang="en-US" altLang="zh-CN"/>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p:spPr>
        <p:txBody>
          <a:bodyPr/>
          <a:lstStyle/>
          <a:p>
            <a:pPr eaLnBrk="1" hangingPunct="1"/>
            <a:r>
              <a:rPr lang="en-US" altLang="zh-CN"/>
              <a:t>2003</a:t>
            </a:r>
            <a:r>
              <a:rPr lang="zh-CN" altLang="en-US"/>
              <a:t>年</a:t>
            </a:r>
            <a:r>
              <a:rPr lang="en-US" altLang="zh-CN"/>
              <a:t>7</a:t>
            </a:r>
            <a:r>
              <a:rPr lang="zh-CN" altLang="en-US"/>
              <a:t>月</a:t>
            </a:r>
            <a:r>
              <a:rPr lang="en-US" altLang="zh-CN"/>
              <a:t>17</a:t>
            </a:r>
            <a:r>
              <a:rPr lang="zh-CN" altLang="en-US"/>
              <a:t>日，在日本仙台市，一名日本东北大学学生与一个会跳舞的智能机器人跳华尔兹舞。这个由日本东北大学研发小组开发的智能机器人能够根据舞伴作用在它的手臂和背上的力量大小判断舞伴的下一个动作。</a:t>
            </a:r>
          </a:p>
        </p:txBody>
      </p:sp>
    </p:spTree>
    <p:extLst>
      <p:ext uri="{BB962C8B-B14F-4D97-AF65-F5344CB8AC3E}">
        <p14:creationId xmlns:p14="http://schemas.microsoft.com/office/powerpoint/2010/main" val="21461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effectLst/>
              </a:rPr>
              <a:t>Sci-Fi = </a:t>
            </a:r>
            <a:r>
              <a:rPr lang="en-US" dirty="0" smtClean="0">
                <a:effectLst/>
              </a:rPr>
              <a:t>science fiction </a:t>
            </a:r>
            <a:r>
              <a:rPr lang="zh-CN" altLang="en-US" dirty="0" smtClean="0">
                <a:effectLst/>
              </a:rPr>
              <a:t>（科幻小说）</a:t>
            </a:r>
            <a:endParaRPr lang="en-US" dirty="0" smtClean="0"/>
          </a:p>
          <a:p>
            <a:endParaRPr lang="en-US" dirty="0" smtClean="0"/>
          </a:p>
          <a:p>
            <a:r>
              <a:rPr lang="en-US" dirty="0" smtClean="0"/>
              <a:t>Who </a:t>
            </a:r>
            <a:r>
              <a:rPr lang="en-US" dirty="0"/>
              <a:t>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t>10</a:t>
            </a:fld>
            <a:endParaRPr lang="en-US"/>
          </a:p>
        </p:txBody>
      </p:sp>
    </p:spTree>
    <p:extLst>
      <p:ext uri="{BB962C8B-B14F-4D97-AF65-F5344CB8AC3E}">
        <p14:creationId xmlns:p14="http://schemas.microsoft.com/office/powerpoint/2010/main" val="14960546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6587EB2-79FE-47A3-838C-56085C43A68E}" type="slidenum">
              <a:rPr lang="en-US" altLang="zh-CN"/>
              <a:t>97</a:t>
            </a:fld>
            <a:endParaRPr lang="en-US" altLang="zh-CN"/>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r>
              <a:rPr lang="zh-CN" altLang="en-US" sz="1200" b="0" i="0" u="none" strike="noStrike" kern="1200" baseline="0" dirty="0">
                <a:solidFill>
                  <a:schemeClr val="tx1"/>
                </a:solidFill>
                <a:latin typeface="+mn-lt"/>
                <a:ea typeface="+mn-ea"/>
                <a:cs typeface="+mn-cs"/>
              </a:rPr>
              <a:t>多学派融合需要解决的关键问题</a:t>
            </a:r>
          </a:p>
          <a:p>
            <a:r>
              <a:rPr lang="en-US" altLang="zh-CN" sz="1200" b="1" i="0" u="none" strike="noStrike" kern="1200" baseline="0" dirty="0">
                <a:solidFill>
                  <a:schemeClr val="tx1"/>
                </a:solidFill>
                <a:latin typeface="+mn-lt"/>
                <a:ea typeface="+mn-ea"/>
                <a:cs typeface="+mn-cs"/>
              </a:rPr>
              <a:t>(1) </a:t>
            </a:r>
            <a:r>
              <a:rPr lang="zh-CN" altLang="en-US" sz="1200" b="0" i="0" u="none" strike="noStrike" kern="1200" baseline="0" dirty="0">
                <a:solidFill>
                  <a:schemeClr val="tx1"/>
                </a:solidFill>
                <a:latin typeface="+mn-lt"/>
                <a:ea typeface="+mn-ea"/>
                <a:cs typeface="+mn-cs"/>
              </a:rPr>
              <a:t>不同学派之间的共同机制是什么？</a:t>
            </a:r>
          </a:p>
          <a:p>
            <a:r>
              <a:rPr lang="en-US" altLang="zh-CN" sz="1200" b="1" i="0" u="none" strike="noStrike" kern="1200" baseline="0" dirty="0">
                <a:solidFill>
                  <a:schemeClr val="tx1"/>
                </a:solidFill>
                <a:latin typeface="+mn-lt"/>
                <a:ea typeface="+mn-ea"/>
                <a:cs typeface="+mn-cs"/>
              </a:rPr>
              <a:t>(2) </a:t>
            </a:r>
            <a:r>
              <a:rPr lang="zh-CN" altLang="en-US" sz="1200" b="0" i="0" u="none" strike="noStrike" kern="1200" baseline="0" dirty="0">
                <a:solidFill>
                  <a:schemeClr val="tx1"/>
                </a:solidFill>
                <a:latin typeface="+mn-lt"/>
                <a:ea typeface="+mn-ea"/>
                <a:cs typeface="+mn-cs"/>
              </a:rPr>
              <a:t>怎样建立一个统一的智能理论体系？</a:t>
            </a:r>
          </a:p>
          <a:p>
            <a:r>
              <a:rPr lang="en-US" altLang="zh-CN" sz="1200" b="1" i="0" u="none" strike="noStrike" kern="1200" baseline="0" dirty="0">
                <a:solidFill>
                  <a:schemeClr val="tx1"/>
                </a:solidFill>
                <a:latin typeface="+mn-lt"/>
                <a:ea typeface="+mn-ea"/>
                <a:cs typeface="+mn-cs"/>
              </a:rPr>
              <a:t>(3) </a:t>
            </a:r>
            <a:r>
              <a:rPr lang="zh-CN" altLang="en-US" sz="1200" b="0" i="0" u="none" strike="noStrike" kern="1200" baseline="0" dirty="0">
                <a:solidFill>
                  <a:schemeClr val="tx1"/>
                </a:solidFill>
                <a:latin typeface="+mn-lt"/>
                <a:ea typeface="+mn-ea"/>
                <a:cs typeface="+mn-cs"/>
              </a:rPr>
              <a:t>如何真正实现它们之间的有机融合？</a:t>
            </a:r>
          </a:p>
          <a:p>
            <a:r>
              <a:rPr lang="zh-CN" altLang="en-US" sz="1200" b="0" i="0" u="none" strike="noStrike" kern="1200" baseline="0" dirty="0">
                <a:solidFill>
                  <a:schemeClr val="tx1"/>
                </a:solidFill>
                <a:latin typeface="+mn-lt"/>
                <a:ea typeface="+mn-ea"/>
                <a:cs typeface="+mn-cs"/>
              </a:rPr>
              <a:t>等。</a:t>
            </a:r>
          </a:p>
          <a:p>
            <a:r>
              <a:rPr lang="zh-CN" altLang="en-US" sz="1200" b="0" i="0" u="none" strike="noStrike" kern="1200" baseline="0" dirty="0">
                <a:solidFill>
                  <a:schemeClr val="tx1"/>
                </a:solidFill>
                <a:latin typeface="+mn-lt"/>
                <a:ea typeface="+mn-ea"/>
                <a:cs typeface="+mn-cs"/>
              </a:rPr>
              <a:t>多技术融合是一种必须</a:t>
            </a:r>
          </a:p>
          <a:p>
            <a:r>
              <a:rPr lang="zh-CN" altLang="en-US" sz="1200" b="0" i="0" u="none" strike="noStrike" kern="1200" baseline="0" dirty="0">
                <a:solidFill>
                  <a:schemeClr val="tx1"/>
                </a:solidFill>
                <a:latin typeface="+mn-lt"/>
                <a:ea typeface="+mn-ea"/>
                <a:cs typeface="+mn-cs"/>
              </a:rPr>
              <a:t>现有智能技术只有与现有主流信息技术、信息平台融合，才能有更广阔的发展和应用前景。 </a:t>
            </a:r>
            <a:endParaRPr lang="zh-CN" altLang="zh-CN" dirty="0"/>
          </a:p>
        </p:txBody>
      </p:sp>
    </p:spTree>
    <p:extLst>
      <p:ext uri="{BB962C8B-B14F-4D97-AF65-F5344CB8AC3E}">
        <p14:creationId xmlns:p14="http://schemas.microsoft.com/office/powerpoint/2010/main" val="41460913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6587EB2-79FE-47A3-838C-56085C43A68E}" type="slidenum">
              <a:rPr lang="en-US" altLang="zh-CN"/>
              <a:t>98</a:t>
            </a:fld>
            <a:endParaRPr lang="en-US" altLang="zh-CN"/>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r>
              <a:rPr lang="zh-CN" altLang="en-US" sz="1200" b="0" i="0" u="none" strike="noStrike" kern="1200" baseline="0" dirty="0">
                <a:solidFill>
                  <a:schemeClr val="tx1"/>
                </a:solidFill>
                <a:latin typeface="+mn-lt"/>
                <a:ea typeface="+mn-ea"/>
                <a:cs typeface="+mn-cs"/>
              </a:rPr>
              <a:t>多</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系统：</a:t>
            </a:r>
          </a:p>
          <a:p>
            <a:r>
              <a:rPr lang="zh-CN" altLang="en-US" sz="1200" b="0" i="0" u="none" strike="noStrike" kern="1200" baseline="0" dirty="0">
                <a:solidFill>
                  <a:schemeClr val="tx1"/>
                </a:solidFill>
                <a:latin typeface="+mn-lt"/>
                <a:ea typeface="+mn-ea"/>
                <a:cs typeface="+mn-cs"/>
              </a:rPr>
              <a:t>主要研究如何在一群自主的</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之间进行智能行为的协调，去创建一个能够共同处理单个目标或多个目标的分布的智能群体。</a:t>
            </a:r>
          </a:p>
          <a:p>
            <a:r>
              <a:rPr lang="zh-CN" altLang="en-US" sz="1200" b="0" i="0" u="none" strike="noStrike" kern="1200" baseline="0" dirty="0">
                <a:solidFill>
                  <a:schemeClr val="tx1"/>
                </a:solidFill>
                <a:latin typeface="+mn-lt"/>
                <a:ea typeface="+mn-ea"/>
                <a:cs typeface="+mn-cs"/>
              </a:rPr>
              <a:t>多</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系统的工作方式：</a:t>
            </a:r>
          </a:p>
          <a:p>
            <a:r>
              <a:rPr lang="zh-CN" altLang="en-US" sz="1200" b="0" i="0" u="none" strike="noStrike" kern="1200" baseline="0" dirty="0">
                <a:solidFill>
                  <a:schemeClr val="tx1"/>
                </a:solidFill>
                <a:latin typeface="+mn-lt"/>
                <a:ea typeface="+mn-ea"/>
                <a:cs typeface="+mn-cs"/>
              </a:rPr>
              <a:t>它由多个自主</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组成，其中每个</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都可以自主运行和自主交互， 即当一个</a:t>
            </a:r>
            <a:r>
              <a:rPr lang="en-US" altLang="zh-CN" sz="1200" b="1" i="0" u="none" strike="noStrike" kern="1200" baseline="0" dirty="0">
                <a:solidFill>
                  <a:schemeClr val="tx1"/>
                </a:solidFill>
                <a:latin typeface="+mn-lt"/>
                <a:ea typeface="+mn-ea"/>
                <a:cs typeface="+mn-cs"/>
              </a:rPr>
              <a:t>Agent </a:t>
            </a:r>
            <a:r>
              <a:rPr lang="zh-CN" altLang="en-US" sz="1200" b="0" i="0" u="none" strike="noStrike" kern="1200" baseline="0" dirty="0">
                <a:solidFill>
                  <a:schemeClr val="tx1"/>
                </a:solidFill>
                <a:latin typeface="+mn-lt"/>
                <a:ea typeface="+mn-ea"/>
                <a:cs typeface="+mn-cs"/>
              </a:rPr>
              <a:t>需要与别的</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合作时，就通过相应的通信机制去寻找可以合作并愿意合作的</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，以共同解决问题。</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蚁群算法：起源于对蚁群寻找食物行为的模拟。一些蚂蚁在外寻找食物， 每只蚂蚁找到了食物都会返回巢中通知同伴，并在路径上留下</a:t>
            </a:r>
            <a:r>
              <a:rPr lang="zh-CN" altLang="en-US" sz="1200" b="1"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气味</a:t>
            </a:r>
            <a:r>
              <a:rPr lang="zh-CN" altLang="en-US" sz="1200" b="1"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，越近的路径气味会越浓，所有蚂蚁都会沿这条最近的路径去捕获该食物。</a:t>
            </a:r>
            <a:endParaRPr lang="zh-CN" altLang="zh-CN" dirty="0"/>
          </a:p>
        </p:txBody>
      </p:sp>
    </p:spTree>
    <p:extLst>
      <p:ext uri="{BB962C8B-B14F-4D97-AF65-F5344CB8AC3E}">
        <p14:creationId xmlns:p14="http://schemas.microsoft.com/office/powerpoint/2010/main" val="12945959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6587EB2-79FE-47A3-838C-56085C43A68E}" type="slidenum">
              <a:rPr lang="en-US" altLang="zh-CN"/>
              <a:t>99</a:t>
            </a:fld>
            <a:endParaRPr lang="en-US" altLang="zh-CN"/>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endParaRPr lang="zh-CN" altLang="zh-CN" dirty="0"/>
          </a:p>
        </p:txBody>
      </p:sp>
    </p:spTree>
    <p:extLst>
      <p:ext uri="{BB962C8B-B14F-4D97-AF65-F5344CB8AC3E}">
        <p14:creationId xmlns:p14="http://schemas.microsoft.com/office/powerpoint/2010/main" val="34572838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6587EB2-79FE-47A3-838C-56085C43A68E}" type="slidenum">
              <a:rPr lang="en-US" altLang="zh-CN"/>
              <a:t>100</a:t>
            </a:fld>
            <a:endParaRPr lang="en-US" altLang="zh-CN"/>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endParaRPr lang="zh-CN" altLang="zh-CN" dirty="0"/>
          </a:p>
        </p:txBody>
      </p:sp>
    </p:spTree>
    <p:extLst>
      <p:ext uri="{BB962C8B-B14F-4D97-AF65-F5344CB8AC3E}">
        <p14:creationId xmlns:p14="http://schemas.microsoft.com/office/powerpoint/2010/main" val="874262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6587EB2-79FE-47A3-838C-56085C43A68E}" type="slidenum">
              <a:rPr lang="en-US" altLang="zh-CN"/>
              <a:t>102</a:t>
            </a:fld>
            <a:endParaRPr lang="en-US" altLang="zh-CN"/>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pPr eaLnBrk="1" hangingPunct="1"/>
            <a:endParaRPr lang="en-US" altLang="zh-CN" dirty="0">
              <a:latin typeface="宋体" panose="02010600030101010101" pitchFamily="2" charset="-122"/>
            </a:endParaRPr>
          </a:p>
          <a:p>
            <a:pPr eaLnBrk="1" hangingPunct="1"/>
            <a:r>
              <a:rPr lang="zh-CN" altLang="en-US" dirty="0">
                <a:latin typeface="楷体_GB2312" pitchFamily="49" charset="-122"/>
              </a:rPr>
              <a:t>为它的建造者、拥有者和用户带来明显的经济效益。用比较经济的方法执行任务而不需要有经验的专家，可以极大地减少劳务开支和培养费用。</a:t>
            </a:r>
            <a:endParaRPr lang="en-US" altLang="zh-CN">
              <a:latin typeface="楷体_GB2312" pitchFamily="49" charset="-122"/>
            </a:endParaRPr>
          </a:p>
          <a:p>
            <a:pPr eaLnBrk="1" hangingPunct="1"/>
            <a:r>
              <a:rPr lang="zh-CN" altLang="en-US">
                <a:latin typeface="宋体" panose="02010600030101010101" pitchFamily="2" charset="-122"/>
              </a:rPr>
              <a:t>人工智能</a:t>
            </a:r>
            <a:r>
              <a:rPr lang="zh-CN" altLang="en-US" dirty="0">
                <a:latin typeface="宋体" panose="02010600030101010101" pitchFamily="2" charset="-122"/>
              </a:rPr>
              <a:t>应用要求繁重的计算，促进了并行处理和专用集成芯片的开发。算法发生器和灵巧的数据结构获得应用，自动程序设计技术对软件开发产生积极影响。</a:t>
            </a:r>
            <a:endParaRPr lang="en-US" altLang="zh-CN" dirty="0">
              <a:latin typeface="宋体" panose="02010600030101010101" pitchFamily="2" charset="-122"/>
            </a:endParaRPr>
          </a:p>
          <a:p>
            <a:pPr eaLnBrk="1" hangingPunct="1"/>
            <a:endParaRPr lang="en-US" altLang="zh-CN" dirty="0">
              <a:latin typeface="宋体" panose="02010600030101010101" pitchFamily="2" charset="-122"/>
            </a:endParaRPr>
          </a:p>
          <a:p>
            <a:pPr eaLnBrk="1" hangingPunct="1"/>
            <a:r>
              <a:rPr lang="zh-CN" altLang="en-US" dirty="0"/>
              <a:t>社会结构从“人</a:t>
            </a:r>
            <a:r>
              <a:rPr lang="en-US" altLang="zh-CN" dirty="0"/>
              <a:t>-</a:t>
            </a:r>
            <a:r>
              <a:rPr lang="zh-CN" altLang="en-US" dirty="0"/>
              <a:t>机器”变为“人</a:t>
            </a:r>
            <a:r>
              <a:rPr lang="en-US" altLang="zh-CN" dirty="0"/>
              <a:t>-</a:t>
            </a:r>
            <a:r>
              <a:rPr lang="zh-CN" altLang="en-US" dirty="0"/>
              <a:t>智能机器</a:t>
            </a:r>
            <a:r>
              <a:rPr lang="en-US" altLang="zh-CN" dirty="0"/>
              <a:t>-</a:t>
            </a:r>
            <a:r>
              <a:rPr lang="zh-CN" altLang="en-US" dirty="0"/>
              <a:t>机器”</a:t>
            </a:r>
            <a:endParaRPr lang="en-US" altLang="zh-CN" dirty="0"/>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8000"/>
                </a:solidFill>
                <a:latin typeface="楷体_GB2312" pitchFamily="49" charset="-122"/>
              </a:rPr>
              <a:t>心理上的威胁 </a:t>
            </a:r>
            <a:r>
              <a:rPr lang="zh-CN" altLang="en-US" sz="1200" b="0" i="0" kern="1200" dirty="0">
                <a:solidFill>
                  <a:schemeClr val="tx1"/>
                </a:solidFill>
                <a:effectLst/>
                <a:latin typeface="+mn-lt"/>
                <a:ea typeface="+mn-ea"/>
                <a:cs typeface="+mn-cs"/>
              </a:rPr>
              <a:t>人工智能还使一部分社会成员感到心理上的威胁，或叫做精神威胁。人们一般认为，只有人类才具有感知精神，而且以此与机器相别。如果有一天，这些人开始相信机器也能够思维和创作，那么他们可能会感到失望，甚至感到威胁。他们担心：有朝一日，智能机器的人工智能会超过人类的自然智能，使人类沦为智能机器和智能系统的奴隶。</a:t>
            </a:r>
            <a:endParaRPr lang="zh-CN" altLang="en-US" dirty="0"/>
          </a:p>
          <a:p>
            <a:pPr eaLnBrk="1" hangingPunct="1"/>
            <a:endParaRPr lang="en-US" altLang="zh-CN" dirty="0"/>
          </a:p>
          <a:p>
            <a:pPr eaLnBrk="1" hangingPunct="1"/>
            <a:r>
              <a:rPr lang="zh-CN" altLang="en-US" dirty="0"/>
              <a:t>技术失控：避免“智能犯罪”</a:t>
            </a:r>
            <a:endParaRPr lang="en-US" altLang="zh-CN" dirty="0"/>
          </a:p>
          <a:p>
            <a:pPr eaLnBrk="1" hangingPunct="1"/>
            <a:r>
              <a:rPr lang="zh-CN" altLang="en-US" sz="1200" b="0" i="0" kern="1200" dirty="0">
                <a:solidFill>
                  <a:schemeClr val="tx1"/>
                </a:solidFill>
                <a:effectLst/>
                <a:latin typeface="+mn-lt"/>
                <a:ea typeface="+mn-ea"/>
                <a:cs typeface="+mn-cs"/>
              </a:rPr>
              <a:t>　　阿西莫夫</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I.Asimov</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提出了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机器人三守则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机器人必须不危害人类，也不允许它眼看人类受害而袖手旁观。 </a:t>
            </a:r>
            <a:r>
              <a:rPr lang="zh-CN" altLang="en-US" dirty="0"/>
              <a:t/>
            </a:r>
            <a:br>
              <a:rPr lang="zh-CN" altLang="en-US" dirty="0"/>
            </a:b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机器人必须绝对服从人类，除非这种服从有害于人类。 </a:t>
            </a:r>
            <a:r>
              <a:rPr lang="zh-CN" altLang="en-US" dirty="0"/>
              <a:t/>
            </a:r>
            <a:br>
              <a:rPr lang="zh-CN" altLang="en-US" dirty="0"/>
            </a:b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机器人必须保护自身不受伤害，除非为了保护人类或者是人类命令它作出牺牲。</a:t>
            </a:r>
            <a:endParaRPr lang="en-US" altLang="zh-CN" dirty="0"/>
          </a:p>
          <a:p>
            <a:pPr eaLnBrk="1" hangingPunct="1"/>
            <a:endParaRPr lang="zh-CN" altLang="en-US" dirty="0"/>
          </a:p>
          <a:p>
            <a:pPr eaLnBrk="1" hangingPunct="1"/>
            <a:r>
              <a:rPr lang="zh-CN" altLang="en-US" dirty="0"/>
              <a:t>法律问题：专家系统判断失误造成的损失由谁来负责？</a:t>
            </a:r>
            <a:endParaRPr lang="en-US" altLang="zh-CN" dirty="0"/>
          </a:p>
          <a:p>
            <a:pPr eaLnBrk="1" hangingPunct="1"/>
            <a:endParaRPr lang="en-US" altLang="zh-CN" dirty="0"/>
          </a:p>
          <a:p>
            <a:pPr algn="just">
              <a:lnSpc>
                <a:spcPct val="150000"/>
              </a:lnSpc>
              <a:spcBef>
                <a:spcPct val="50000"/>
              </a:spcBef>
              <a:buFont typeface="Wingdings" panose="05000000000000000000" pitchFamily="2" charset="2"/>
              <a:buNone/>
            </a:pPr>
            <a:r>
              <a:rPr lang="en-US" altLang="zh-CN" sz="2000" dirty="0">
                <a:solidFill>
                  <a:srgbClr val="008000"/>
                </a:solidFill>
                <a:latin typeface="楷体_GB2312" pitchFamily="49" charset="-122"/>
              </a:rPr>
              <a:t>1.  </a:t>
            </a:r>
            <a:r>
              <a:rPr lang="zh-CN" altLang="en-US" sz="2000" dirty="0">
                <a:solidFill>
                  <a:srgbClr val="008000"/>
                </a:solidFill>
                <a:latin typeface="楷体_GB2312" pitchFamily="49" charset="-122"/>
              </a:rPr>
              <a:t>改善人类语言</a:t>
            </a:r>
          </a:p>
          <a:p>
            <a:pPr algn="just">
              <a:lnSpc>
                <a:spcPct val="150000"/>
              </a:lnSpc>
              <a:spcBef>
                <a:spcPct val="50000"/>
              </a:spcBef>
              <a:buFont typeface="Wingdings" panose="05000000000000000000" pitchFamily="2" charset="2"/>
              <a:buNone/>
            </a:pPr>
            <a:r>
              <a:rPr lang="zh-CN" altLang="en-US" sz="1600" dirty="0">
                <a:solidFill>
                  <a:srgbClr val="0000FF"/>
                </a:solidFill>
                <a:latin typeface="ˎ̥" charset="0"/>
              </a:rPr>
              <a:t>             </a:t>
            </a:r>
            <a:r>
              <a:rPr lang="zh-CN" altLang="en-US" dirty="0">
                <a:latin typeface="ˎ̥" charset="0"/>
              </a:rPr>
              <a:t>根据语言学的观点，语言是思维的表现和工具，采用人工智能技术，综合应用语法、语义和形式知识表示方法，就有可能在改善知识的自然语言表示的同时，把知识阐述为适用的人工智能形式。</a:t>
            </a:r>
          </a:p>
          <a:p>
            <a:pPr eaLnBrk="1" hangingPunct="1"/>
            <a:endParaRPr lang="en-US" altLang="zh-CN" dirty="0"/>
          </a:p>
          <a:p>
            <a:pPr eaLnBrk="1" hangingPunct="1"/>
            <a:endParaRPr lang="en-US" altLang="zh-CN" dirty="0"/>
          </a:p>
          <a:p>
            <a:pPr eaLnBrk="1" hangingPunct="1"/>
            <a:r>
              <a:rPr lang="zh-CN" altLang="en-US" dirty="0">
                <a:latin typeface="ˎ̥" charset="0"/>
              </a:rPr>
              <a:t>人工智能技术为人类文化生活打开了许多新的窗口。比如图像处理技术必将对图形艺术、广告和社会教育部门产生深远的影响。比如现有的智力游戏机将发展为具有更高智能的文化娱乐手段。 </a:t>
            </a:r>
            <a:endParaRPr lang="en-US" altLang="zh-CN" dirty="0"/>
          </a:p>
          <a:p>
            <a:pPr eaLnBrk="1" hangingPunct="1"/>
            <a:endParaRPr lang="en-US" altLang="zh-CN" dirty="0"/>
          </a:p>
          <a:p>
            <a:pPr eaLnBrk="1" hangingPunct="1"/>
            <a:endParaRPr lang="zh-CN" altLang="en-US" dirty="0"/>
          </a:p>
        </p:txBody>
      </p:sp>
    </p:spTree>
    <p:extLst>
      <p:ext uri="{BB962C8B-B14F-4D97-AF65-F5344CB8AC3E}">
        <p14:creationId xmlns:p14="http://schemas.microsoft.com/office/powerpoint/2010/main" val="8723503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6587EB2-79FE-47A3-838C-56085C43A68E}" type="slidenum">
              <a:rPr lang="en-US" altLang="zh-CN"/>
              <a:t>103</a:t>
            </a:fld>
            <a:endParaRPr lang="en-US" altLang="zh-CN"/>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pPr eaLnBrk="1" hangingPunct="1"/>
            <a:endParaRPr lang="zh-CN" altLang="en-US" dirty="0"/>
          </a:p>
        </p:txBody>
      </p:sp>
    </p:spTree>
    <p:extLst>
      <p:ext uri="{BB962C8B-B14F-4D97-AF65-F5344CB8AC3E}">
        <p14:creationId xmlns:p14="http://schemas.microsoft.com/office/powerpoint/2010/main" val="554984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AFA1326F-6FF7-48AE-876C-7A0109D90AB3}" type="slidenum">
              <a:rPr lang="en-US" altLang="zh-CN"/>
              <a:t>104</a:t>
            </a:fld>
            <a:endParaRPr lang="en-US" altLang="zh-CN"/>
          </a:p>
        </p:txBody>
      </p:sp>
      <p:sp>
        <p:nvSpPr>
          <p:cNvPr id="106499" name="Rectangle 2"/>
          <p:cNvSpPr>
            <a:spLocks noGrp="1" noRot="1" noChangeAspect="1" noChangeArrowheads="1" noTextEdit="1"/>
          </p:cNvSpPr>
          <p:nvPr>
            <p:ph type="sldImg"/>
          </p:nvPr>
        </p:nvSpPr>
        <p:spPr/>
      </p:sp>
      <p:sp>
        <p:nvSpPr>
          <p:cNvPr id="106500"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38881962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78892A8-7FDC-4027-B25D-BA8E18843075}" type="slidenum">
              <a:rPr lang="en-US" altLang="zh-CN"/>
              <a:t>105</a:t>
            </a:fld>
            <a:endParaRPr lang="en-US" altLang="zh-CN"/>
          </a:p>
        </p:txBody>
      </p:sp>
      <p:sp>
        <p:nvSpPr>
          <p:cNvPr id="108547" name="Rectangle 2"/>
          <p:cNvSpPr>
            <a:spLocks noGrp="1" noRot="1" noChangeAspect="1" noChangeArrowheads="1" noTextEdit="1"/>
          </p:cNvSpPr>
          <p:nvPr>
            <p:ph type="sldImg"/>
          </p:nvPr>
        </p:nvSpPr>
        <p:spPr/>
      </p:sp>
      <p:sp>
        <p:nvSpPr>
          <p:cNvPr id="108548"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a:t>社会结构从“人</a:t>
            </a:r>
            <a:r>
              <a:rPr lang="en-US" altLang="zh-CN" dirty="0"/>
              <a:t>-</a:t>
            </a:r>
            <a:r>
              <a:rPr lang="zh-CN" altLang="en-US" dirty="0"/>
              <a:t>机器”变为“人</a:t>
            </a:r>
            <a:r>
              <a:rPr lang="en-US" altLang="zh-CN" dirty="0"/>
              <a:t>-</a:t>
            </a:r>
            <a:r>
              <a:rPr lang="zh-CN" altLang="en-US" dirty="0"/>
              <a:t>智能机器</a:t>
            </a:r>
            <a:r>
              <a:rPr lang="en-US" altLang="zh-CN" dirty="0"/>
              <a:t>-</a:t>
            </a:r>
            <a:r>
              <a:rPr lang="zh-CN" altLang="en-US" dirty="0"/>
              <a:t>机器”</a:t>
            </a:r>
            <a:endParaRPr lang="en-US" altLang="zh-CN" dirty="0"/>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8000"/>
                </a:solidFill>
                <a:latin typeface="楷体_GB2312" pitchFamily="49" charset="-122"/>
              </a:rPr>
              <a:t>心理上的威胁 </a:t>
            </a:r>
            <a:r>
              <a:rPr lang="zh-CN" altLang="en-US" sz="1200" b="0" i="0" kern="1200" dirty="0">
                <a:solidFill>
                  <a:schemeClr val="tx1"/>
                </a:solidFill>
                <a:effectLst/>
                <a:latin typeface="+mn-lt"/>
                <a:ea typeface="+mn-ea"/>
                <a:cs typeface="+mn-cs"/>
              </a:rPr>
              <a:t>人工智能还使一部分社会成员感到心理上的威胁，或叫做精神威胁。人们一般认为，只有人类才具有感知精神，而且以此与机器相别。如果有一天，这些人开始相信机器也能够思维和创作，那么他们可能会感到失望，甚至感到威胁。他们担心：有朝一日，智能机器的人工智能会超过人类的自然智能，使人类沦为智能机器和智能系统的奴隶。</a:t>
            </a:r>
            <a:endParaRPr lang="zh-CN" altLang="en-US" dirty="0"/>
          </a:p>
          <a:p>
            <a:pPr eaLnBrk="1" hangingPunct="1"/>
            <a:endParaRPr lang="en-US" altLang="zh-CN" dirty="0"/>
          </a:p>
          <a:p>
            <a:pPr eaLnBrk="1" hangingPunct="1"/>
            <a:r>
              <a:rPr lang="zh-CN" altLang="en-US" dirty="0"/>
              <a:t>技术失控：避免“智能犯罪”</a:t>
            </a:r>
            <a:endParaRPr lang="en-US" altLang="zh-CN" dirty="0"/>
          </a:p>
          <a:p>
            <a:pPr eaLnBrk="1" hangingPunct="1"/>
            <a:r>
              <a:rPr lang="zh-CN" altLang="en-US" sz="1200" b="0" i="0" kern="1200" dirty="0">
                <a:solidFill>
                  <a:schemeClr val="tx1"/>
                </a:solidFill>
                <a:effectLst/>
                <a:latin typeface="+mn-lt"/>
                <a:ea typeface="+mn-ea"/>
                <a:cs typeface="+mn-cs"/>
              </a:rPr>
              <a:t>　　阿西莫夫</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I.Asimov</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提出了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机器人三守则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机器人必须不危害人类，也不允许它眼看人类受害而袖手旁观。 </a:t>
            </a:r>
            <a:r>
              <a:rPr lang="zh-CN" altLang="en-US" dirty="0"/>
              <a:t/>
            </a:r>
            <a:br>
              <a:rPr lang="zh-CN" altLang="en-US" dirty="0"/>
            </a:b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机器人必须绝对服从人类，除非这种服从有害于人类。 </a:t>
            </a:r>
            <a:r>
              <a:rPr lang="zh-CN" altLang="en-US" dirty="0"/>
              <a:t/>
            </a:r>
            <a:br>
              <a:rPr lang="zh-CN" altLang="en-US" dirty="0"/>
            </a:b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机器人必须保护自身不受伤害，除非为了保护人类或者是人类命令它作出牺牲。</a:t>
            </a:r>
            <a:endParaRPr lang="en-US" altLang="zh-CN" dirty="0"/>
          </a:p>
          <a:p>
            <a:pPr eaLnBrk="1" hangingPunct="1"/>
            <a:endParaRPr lang="zh-CN" altLang="en-US" dirty="0"/>
          </a:p>
          <a:p>
            <a:pPr eaLnBrk="1" hangingPunct="1"/>
            <a:r>
              <a:rPr lang="zh-CN" altLang="en-US" dirty="0"/>
              <a:t>法律问题：专家系统判断失误造成的损失由谁来负责？</a:t>
            </a:r>
            <a:endParaRPr lang="en-US" altLang="zh-CN" dirty="0"/>
          </a:p>
          <a:p>
            <a:pPr eaLnBrk="1" hangingPunct="1"/>
            <a:endParaRPr lang="en-US" altLang="zh-CN" dirty="0"/>
          </a:p>
          <a:p>
            <a:pPr eaLnBrk="1" hangingPunct="1"/>
            <a:endParaRPr lang="zh-CN" altLang="en-US" dirty="0"/>
          </a:p>
        </p:txBody>
      </p:sp>
    </p:spTree>
    <p:extLst>
      <p:ext uri="{BB962C8B-B14F-4D97-AF65-F5344CB8AC3E}">
        <p14:creationId xmlns:p14="http://schemas.microsoft.com/office/powerpoint/2010/main" val="4468890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55DD3B0D-B51E-429D-863A-5AF539B11A76}" type="slidenum">
              <a:rPr lang="en-US" altLang="zh-CN"/>
              <a:t>106</a:t>
            </a:fld>
            <a:endParaRPr lang="en-US" altLang="zh-CN"/>
          </a:p>
        </p:txBody>
      </p:sp>
      <p:sp>
        <p:nvSpPr>
          <p:cNvPr id="110595" name="Rectangle 2"/>
          <p:cNvSpPr>
            <a:spLocks noGrp="1" noRot="1" noChangeAspect="1" noChangeArrowheads="1" noTextEdit="1"/>
          </p:cNvSpPr>
          <p:nvPr>
            <p:ph type="sldImg"/>
          </p:nvPr>
        </p:nvSpPr>
        <p:spPr/>
      </p:sp>
      <p:sp>
        <p:nvSpPr>
          <p:cNvPr id="110596"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2986684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7A6A13C-62CC-440F-8AFD-DE87EDFBE451}" type="slidenum">
              <a:rPr lang="en-US" altLang="zh-CN"/>
              <a:t>107</a:t>
            </a:fld>
            <a:endParaRPr lang="en-US" altLang="zh-CN"/>
          </a:p>
        </p:txBody>
      </p:sp>
      <p:sp>
        <p:nvSpPr>
          <p:cNvPr id="114691" name="Rectangle 2"/>
          <p:cNvSpPr>
            <a:spLocks noGrp="1" noRot="1" noChangeAspect="1" noChangeArrowheads="1" noTextEdit="1"/>
          </p:cNvSpPr>
          <p:nvPr>
            <p:ph type="sldImg"/>
          </p:nvPr>
        </p:nvSpPr>
        <p:spPr/>
      </p:sp>
      <p:sp>
        <p:nvSpPr>
          <p:cNvPr id="114692"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415858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t>11</a:t>
            </a:fld>
            <a:endParaRPr lang="en-US"/>
          </a:p>
        </p:txBody>
      </p:sp>
    </p:spTree>
    <p:extLst>
      <p:ext uri="{BB962C8B-B14F-4D97-AF65-F5344CB8AC3E}">
        <p14:creationId xmlns:p14="http://schemas.microsoft.com/office/powerpoint/2010/main" val="689088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t>12</a:t>
            </a:fld>
            <a:endParaRPr lang="en-US"/>
          </a:p>
        </p:txBody>
      </p:sp>
    </p:spTree>
    <p:extLst>
      <p:ext uri="{BB962C8B-B14F-4D97-AF65-F5344CB8AC3E}">
        <p14:creationId xmlns:p14="http://schemas.microsoft.com/office/powerpoint/2010/main" val="1799055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t>13</a:t>
            </a:fld>
            <a:endParaRPr lang="en-US"/>
          </a:p>
        </p:txBody>
      </p:sp>
    </p:spTree>
    <p:extLst>
      <p:ext uri="{BB962C8B-B14F-4D97-AF65-F5344CB8AC3E}">
        <p14:creationId xmlns:p14="http://schemas.microsoft.com/office/powerpoint/2010/main" val="1237662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p>
        </p:txBody>
      </p:sp>
      <p:sp>
        <p:nvSpPr>
          <p:cNvPr id="3" name="SmartArt 占位符 2"/>
          <p:cNvSpPr>
            <a:spLocks noGrp="1"/>
          </p:cNvSpPr>
          <p:nvPr>
            <p:ph type="pic" idx="1"/>
          </p:nvPr>
        </p:nvSpPr>
        <p:spPr>
          <a:xfrm>
            <a:off x="609600" y="1495426"/>
            <a:ext cx="10972800" cy="4525963"/>
          </a:xfrm>
        </p:spPr>
        <p:txBody>
          <a:bodyPr/>
          <a:lstStyle/>
          <a:p>
            <a:pPr lvl="0"/>
            <a:endParaRPr lang="zh-CN" altLang="en-US" noProof="0"/>
          </a:p>
        </p:txBody>
      </p:sp>
      <p:sp>
        <p:nvSpPr>
          <p:cNvPr id="4" name="页脚占位符 4"/>
          <p:cNvSpPr>
            <a:spLocks noGrp="1"/>
          </p:cNvSpPr>
          <p:nvPr>
            <p:ph type="ftr" sz="quarter" idx="10"/>
          </p:nvPr>
        </p:nvSpPr>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p:txBody>
          <a:bodyPr/>
          <a:lstStyle>
            <a:lvl1pPr>
              <a:defRPr/>
            </a:lvl1pPr>
          </a:lstStyle>
          <a:p>
            <a:pPr>
              <a:defRPr/>
            </a:pPr>
            <a:fld id="{3CD77C5A-4A23-4FEF-9099-2D2D54622F29}" type="slidenum">
              <a:rPr lang="en-US" altLang="zh-CN"/>
              <a:t>‹#›</a:t>
            </a:fld>
            <a:endParaRPr lang="en-US" altLang="zh-CN"/>
          </a:p>
        </p:txBody>
      </p:sp>
      <p:sp>
        <p:nvSpPr>
          <p:cNvPr id="6" name="日期占位符 3"/>
          <p:cNvSpPr>
            <a:spLocks noGrp="1"/>
          </p:cNvSpPr>
          <p:nvPr>
            <p:ph type="dt" sz="half" idx="12"/>
          </p:nvPr>
        </p:nvSpPr>
        <p:spPr/>
        <p:txBody>
          <a:bodyPr/>
          <a:lstStyle>
            <a:lvl1pPr>
              <a:defRPr/>
            </a:lvl1pPr>
          </a:lstStyle>
          <a:p>
            <a:pPr>
              <a:defRPr/>
            </a:pPr>
            <a:fld id="{8FA79460-F32C-46FA-AC0D-D5D26B7C75D7}" type="datetime1">
              <a:rPr lang="zh-CN" altLang="en-US"/>
              <a:t>2020/9/3</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2020/9/3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2020/9/3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523499-E77D-4E83-BF60-D3B976F04A6D}" type="datetimeFigureOut">
              <a:rPr lang="zh-CN" altLang="en-US" smtClean="0"/>
              <a:t>2020/9/3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523499-E77D-4E83-BF60-D3B976F04A6D}" type="datetimeFigureOut">
              <a:rPr lang="zh-CN" altLang="en-US" smtClean="0"/>
              <a:t>2020/9/3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523499-E77D-4E83-BF60-D3B976F04A6D}" type="datetimeFigureOut">
              <a:rPr lang="zh-CN" altLang="en-US" smtClean="0"/>
              <a:t>2020/9/3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2020/9/3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2020/9/3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23499-E77D-4E83-BF60-D3B976F04A6D}" type="datetimeFigureOut">
              <a:rPr lang="zh-CN" altLang="en-US" smtClean="0"/>
              <a:t>2020/9/3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6C7AA-3E0C-4E6D-9A6D-23A02E7A6BD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qinceli@hit.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flv"/><Relationship Id="rId1" Type="http://schemas.microsoft.com/office/2007/relationships/media" Target="../media/media1.flv"/><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flv"/><Relationship Id="rId1" Type="http://schemas.microsoft.com/office/2007/relationships/media" Target="../media/media2.flv"/><Relationship Id="rId5" Type="http://schemas.openxmlformats.org/officeDocument/2006/relationships/image" Target="../media/image26.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GIF"/><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7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hyperlink" Target="file:///\\localhost\upload.wikimedia.org\wikipedia\commons\6\67\Xbox-360-Kinect-Standalone.png" TargetMode="Externa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44.xml"/><Relationship Id="rId7" Type="http://schemas.openxmlformats.org/officeDocument/2006/relationships/image" Target="../media/image68.jpeg"/><Relationship Id="rId12"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7.png"/><Relationship Id="rId11" Type="http://schemas.openxmlformats.org/officeDocument/2006/relationships/image" Target="../media/image70.png"/><Relationship Id="rId5" Type="http://schemas.openxmlformats.org/officeDocument/2006/relationships/image" Target="../media/image65.png"/><Relationship Id="rId10" Type="http://schemas.openxmlformats.org/officeDocument/2006/relationships/image" Target="../media/image69.jpeg"/><Relationship Id="rId4" Type="http://schemas.openxmlformats.org/officeDocument/2006/relationships/oleObject" Target="../embeddings/oleObject1.bin"/><Relationship Id="rId9"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dy.163.com/v2/article/detail/D0DIB6AR0511D89H.html" TargetMode="Externa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NUL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93.jpeg"/></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notesSlide" Target="../notesSlides/notesSlide61.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bwMode="auto">
          <a:xfrm>
            <a:off x="10765970" y="6492875"/>
            <a:ext cx="1426029"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6BE19A-82AB-4C05-B274-B4C35A87C754}" type="datetime1">
              <a:rPr lang="zh-CN" altLang="en-US" sz="1800">
                <a:solidFill>
                  <a:srgbClr val="003399"/>
                </a:solidFill>
                <a:latin typeface="微软雅黑" panose="020B0503020204020204" pitchFamily="34" charset="-122"/>
                <a:ea typeface="微软雅黑" panose="020B0503020204020204" pitchFamily="34" charset="-122"/>
              </a:rPr>
              <a:t>2020/9/3</a:t>
            </a:fld>
            <a:endParaRPr lang="en-US" altLang="zh-CN" sz="1800" dirty="0">
              <a:solidFill>
                <a:srgbClr val="003399"/>
              </a:solidFill>
              <a:latin typeface="微软雅黑" panose="020B0503020204020204" pitchFamily="34" charset="-122"/>
              <a:ea typeface="微软雅黑" panose="020B0503020204020204" pitchFamily="34" charset="-122"/>
            </a:endParaRPr>
          </a:p>
        </p:txBody>
      </p:sp>
      <p:sp>
        <p:nvSpPr>
          <p:cNvPr id="6148" name="Text Box 2"/>
          <p:cNvSpPr txBox="1">
            <a:spLocks noChangeArrowheads="1"/>
          </p:cNvSpPr>
          <p:nvPr/>
        </p:nvSpPr>
        <p:spPr bwMode="auto">
          <a:xfrm>
            <a:off x="4393847" y="1773238"/>
            <a:ext cx="3331281"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6000" b="1" dirty="0" smtClean="0">
                <a:solidFill>
                  <a:srgbClr val="3333FF"/>
                </a:solidFill>
                <a:ea typeface="楷体_GB2312" pitchFamily="49" charset="-122"/>
              </a:rPr>
              <a:t>人工智能</a:t>
            </a:r>
            <a:endParaRPr lang="zh-CN" altLang="en-US" sz="6000" b="1" dirty="0">
              <a:solidFill>
                <a:srgbClr val="3333FF"/>
              </a:solidFill>
              <a:ea typeface="楷体_GB2312" pitchFamily="49" charset="-122"/>
            </a:endParaRPr>
          </a:p>
        </p:txBody>
      </p:sp>
      <p:sp>
        <p:nvSpPr>
          <p:cNvPr id="6149" name="Rectangle 3"/>
          <p:cNvSpPr>
            <a:spLocks noChangeArrowheads="1"/>
          </p:cNvSpPr>
          <p:nvPr/>
        </p:nvSpPr>
        <p:spPr bwMode="auto">
          <a:xfrm>
            <a:off x="3071813" y="3573464"/>
            <a:ext cx="597535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dirty="0">
                <a:solidFill>
                  <a:srgbClr val="000000"/>
                </a:solidFill>
                <a:latin typeface="隶书" panose="02010509060101010101" pitchFamily="49" charset="-122"/>
                <a:ea typeface="隶书" panose="02010509060101010101" pitchFamily="49" charset="-122"/>
              </a:rPr>
              <a:t>汤步</a:t>
            </a:r>
            <a:r>
              <a:rPr lang="zh-CN" altLang="en-US" sz="2800" dirty="0" smtClean="0">
                <a:solidFill>
                  <a:srgbClr val="000000"/>
                </a:solidFill>
                <a:latin typeface="隶书" panose="02010509060101010101" pitchFamily="49" charset="-122"/>
                <a:ea typeface="隶书" panose="02010509060101010101" pitchFamily="49" charset="-122"/>
              </a:rPr>
              <a:t>洲、苏敬勇</a:t>
            </a:r>
            <a:endParaRPr lang="en-US" altLang="zh-CN" sz="2800" dirty="0" smtClean="0">
              <a:solidFill>
                <a:srgbClr val="000000"/>
              </a:solidFill>
              <a:latin typeface="隶书" panose="02010509060101010101" pitchFamily="49" charset="-122"/>
              <a:ea typeface="隶书" panose="02010509060101010101" pitchFamily="49" charset="-122"/>
            </a:endParaRPr>
          </a:p>
          <a:p>
            <a:pPr eaLnBrk="1" hangingPunct="1">
              <a:spcBef>
                <a:spcPct val="50000"/>
              </a:spcBef>
            </a:pPr>
            <a:r>
              <a:rPr lang="zh-CN" altLang="en-US" sz="2800" dirty="0" smtClean="0">
                <a:solidFill>
                  <a:srgbClr val="000000"/>
                </a:solidFill>
                <a:latin typeface="隶书" panose="02010509060101010101" pitchFamily="49" charset="-122"/>
                <a:ea typeface="隶书" panose="02010509060101010101" pitchFamily="49" charset="-122"/>
              </a:rPr>
              <a:t>哈尔滨工业大学（深圳）</a:t>
            </a:r>
            <a:endParaRPr lang="en-US" altLang="zh-CN" sz="2800" dirty="0">
              <a:solidFill>
                <a:srgbClr val="000000"/>
              </a:solidFill>
              <a:latin typeface="隶书" panose="02010509060101010101" pitchFamily="49" charset="-122"/>
              <a:ea typeface="隶书" panose="02010509060101010101" pitchFamily="49" charset="-122"/>
            </a:endParaRPr>
          </a:p>
          <a:p>
            <a:pPr eaLnBrk="1" hangingPunct="1">
              <a:spcBef>
                <a:spcPct val="50000"/>
              </a:spcBef>
            </a:pPr>
            <a:r>
              <a:rPr lang="zh-CN" altLang="en-US" sz="2800" dirty="0">
                <a:solidFill>
                  <a:srgbClr val="000000"/>
                </a:solidFill>
                <a:latin typeface="隶书" panose="02010509060101010101" pitchFamily="49" charset="-122"/>
                <a:ea typeface="隶书" panose="02010509060101010101" pitchFamily="49" charset="-122"/>
              </a:rPr>
              <a:t>计算机科学与技术</a:t>
            </a:r>
            <a:r>
              <a:rPr lang="zh-CN" altLang="en-US" sz="2800" dirty="0" smtClean="0">
                <a:solidFill>
                  <a:srgbClr val="000000"/>
                </a:solidFill>
                <a:latin typeface="隶书" panose="02010509060101010101" pitchFamily="49" charset="-122"/>
                <a:ea typeface="隶书" panose="02010509060101010101" pitchFamily="49" charset="-122"/>
              </a:rPr>
              <a:t>学院</a:t>
            </a:r>
            <a:endParaRPr lang="en-US" altLang="zh-CN" sz="2800" dirty="0">
              <a:solidFill>
                <a:srgbClr val="000000"/>
              </a:solidFill>
              <a:latin typeface="隶书" panose="02010509060101010101" pitchFamily="49" charset="-122"/>
              <a:ea typeface="隶书" panose="02010509060101010101" pitchFamily="49" charset="-122"/>
            </a:endParaRPr>
          </a:p>
          <a:p>
            <a:pPr>
              <a:spcBef>
                <a:spcPct val="50000"/>
              </a:spcBef>
            </a:pPr>
            <a:r>
              <a:rPr lang="en-US" altLang="zh-CN" sz="2800" b="1" dirty="0" smtClean="0">
                <a:solidFill>
                  <a:srgbClr val="000000"/>
                </a:solidFill>
                <a:latin typeface="隶书" panose="02010509060101010101" pitchFamily="49" charset="-122"/>
                <a:ea typeface="隶书" panose="02010509060101010101" pitchFamily="49" charset="-122"/>
                <a:hlinkClick r:id="rId3"/>
              </a:rPr>
              <a:t>tangbuzhou@hit.edu.cn</a:t>
            </a:r>
            <a:endParaRPr lang="en-US" altLang="zh-CN" sz="2800" b="1" dirty="0">
              <a:solidFill>
                <a:srgbClr val="000000"/>
              </a:solidFill>
              <a:latin typeface="隶书" panose="02010509060101010101" pitchFamily="49" charset="-122"/>
              <a:ea typeface="隶书"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27763"/>
    </mc:Choice>
    <mc:Fallback xmlns="">
      <p:transition spd="slow" advTm="2776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b="1" dirty="0">
                <a:solidFill>
                  <a:srgbClr val="C00000"/>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508000" y="1739630"/>
            <a:ext cx="3214688" cy="47244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4267200" y="1828800"/>
            <a:ext cx="3581400" cy="2030413"/>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4267200" y="4191000"/>
            <a:ext cx="3581400" cy="2273030"/>
          </a:xfrm>
          <a:prstGeom prst="rect">
            <a:avLst/>
          </a:prstGeom>
          <a:noFill/>
          <a:ln w="9525">
            <a:noFill/>
            <a:miter lim="800000"/>
            <a:headEnd/>
            <a:tailEnd/>
          </a:ln>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3139" y="1828801"/>
            <a:ext cx="3215070" cy="2063494"/>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8415" y="4281188"/>
            <a:ext cx="3334453" cy="2087368"/>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矩形 11"/>
          <p:cNvSpPr/>
          <p:nvPr/>
        </p:nvSpPr>
        <p:spPr>
          <a:xfrm>
            <a:off x="0" y="82542"/>
            <a:ext cx="5783580" cy="645160"/>
          </a:xfrm>
          <a:prstGeom prst="rect">
            <a:avLst/>
          </a:prstGeom>
        </p:spPr>
        <p:txBody>
          <a:bodyPr wrap="none">
            <a:spAutoFit/>
          </a:bodyPr>
          <a:lstStyle/>
          <a:p>
            <a:r>
              <a:rPr lang="en-US" altLang="zh-CN" sz="3600" b="1" dirty="0">
                <a:solidFill>
                  <a:srgbClr val="FF0000"/>
                </a:solidFill>
                <a:latin typeface="Times New Roman" panose="02020603050405020304" pitchFamily="18" charset="0"/>
              </a:rPr>
              <a:t>1.6.2 人工智能的现状与思考</a:t>
            </a:r>
          </a:p>
        </p:txBody>
      </p:sp>
      <p:sp>
        <p:nvSpPr>
          <p:cNvPr id="2" name="文本框 1"/>
          <p:cNvSpPr txBox="1"/>
          <p:nvPr/>
        </p:nvSpPr>
        <p:spPr>
          <a:xfrm>
            <a:off x="561340" y="1628775"/>
            <a:ext cx="10934700" cy="1198880"/>
          </a:xfrm>
          <a:prstGeom prst="rect">
            <a:avLst/>
          </a:prstGeom>
          <a:noFill/>
        </p:spPr>
        <p:txBody>
          <a:bodyPr wrap="square" rtlCol="0" anchor="t">
            <a:spAutoFit/>
          </a:bodyPr>
          <a:lstStyle/>
          <a:p>
            <a:r>
              <a:rPr lang="zh-CN" altLang="en-US" sz="2400" dirty="0">
                <a:solidFill>
                  <a:srgbClr val="0000CC"/>
                </a:solidFill>
                <a:latin typeface="楷体_GB2312" panose="02010609030101010101"/>
              </a:rPr>
              <a:t>中国科学院院士、清华大学人工智能研究院院长张钹院士认为，只有从技术上取得突破，才能推进创新应用，因此，综合第一代知识驱动型 AI 与第二代数据驱动型 AI，张钹院士提出了第三代人工智能的四要素：知识、数据、算法、算力。</a:t>
            </a:r>
          </a:p>
        </p:txBody>
      </p:sp>
      <p:sp>
        <p:nvSpPr>
          <p:cNvPr id="3" name="文本框 2"/>
          <p:cNvSpPr txBox="1"/>
          <p:nvPr/>
        </p:nvSpPr>
        <p:spPr>
          <a:xfrm>
            <a:off x="426720" y="953770"/>
            <a:ext cx="5902960" cy="521970"/>
          </a:xfrm>
          <a:prstGeom prst="rect">
            <a:avLst/>
          </a:prstGeom>
          <a:noFill/>
        </p:spPr>
        <p:txBody>
          <a:bodyPr wrap="none" rtlCol="0" anchor="t">
            <a:spAutoFit/>
          </a:bodyPr>
          <a:lstStyle/>
          <a:p>
            <a:r>
              <a:rPr lang="zh-CN" altLang="en-US" sz="2800" b="1" dirty="0">
                <a:solidFill>
                  <a:srgbClr val="FF0000"/>
                </a:solidFill>
                <a:latin typeface="Times New Roman" panose="02020603050405020304" pitchFamily="18" charset="0"/>
                <a:ea typeface="楷体_GB2312" panose="02010609030101010101"/>
                <a:sym typeface="+mn-ea"/>
              </a:rPr>
              <a:t>当前，人工智能的发展方向在哪里？</a:t>
            </a:r>
            <a:endParaRPr lang="zh-CN" altLang="en-US" sz="2800" b="1" dirty="0">
              <a:solidFill>
                <a:srgbClr val="FF0000"/>
              </a:solidFill>
              <a:latin typeface="Times New Roman" panose="02020603050405020304" pitchFamily="18" charset="0"/>
              <a:ea typeface="楷体_GB2312" panose="02010609030101010101"/>
            </a:endParaRPr>
          </a:p>
        </p:txBody>
      </p:sp>
      <p:sp>
        <p:nvSpPr>
          <p:cNvPr id="5" name="文本框 4"/>
          <p:cNvSpPr txBox="1"/>
          <p:nvPr/>
        </p:nvSpPr>
        <p:spPr>
          <a:xfrm>
            <a:off x="561340" y="3094355"/>
            <a:ext cx="10934700" cy="1198880"/>
          </a:xfrm>
          <a:prstGeom prst="rect">
            <a:avLst/>
          </a:prstGeom>
          <a:noFill/>
        </p:spPr>
        <p:txBody>
          <a:bodyPr wrap="square" rtlCol="0" anchor="t">
            <a:spAutoFit/>
          </a:bodyPr>
          <a:lstStyle/>
          <a:p>
            <a:r>
              <a:rPr lang="zh-CN" altLang="en-US" sz="2400" dirty="0">
                <a:solidFill>
                  <a:srgbClr val="0000CC"/>
                </a:solidFill>
                <a:latin typeface="楷体_GB2312" panose="02010609030101010101"/>
                <a:sym typeface="+mn-ea"/>
              </a:rPr>
              <a:t>南京大学计算机系主任、人工智能学院院长、CCF会士、ACM、AAAI、IEEE、IAPR Fellow周志华教授表示，“现在都知道人工智能技术发挥作用需要数据、算法和算力这三要素，未来需要把知识这个要素也考虑进来。</a:t>
            </a:r>
            <a:endParaRPr lang="zh-CN" altLang="en-US" sz="2400" dirty="0">
              <a:solidFill>
                <a:srgbClr val="0000CC"/>
              </a:solidFill>
              <a:latin typeface="楷体_GB2312" panose="02010609030101010101"/>
            </a:endParaRPr>
          </a:p>
        </p:txBody>
      </p:sp>
      <p:sp>
        <p:nvSpPr>
          <p:cNvPr id="7" name="文本框 6"/>
          <p:cNvSpPr txBox="1"/>
          <p:nvPr/>
        </p:nvSpPr>
        <p:spPr>
          <a:xfrm>
            <a:off x="561340" y="4559935"/>
            <a:ext cx="10934700" cy="1198880"/>
          </a:xfrm>
          <a:prstGeom prst="rect">
            <a:avLst/>
          </a:prstGeom>
          <a:noFill/>
        </p:spPr>
        <p:txBody>
          <a:bodyPr wrap="square" rtlCol="0" anchor="t">
            <a:spAutoFit/>
          </a:bodyPr>
          <a:lstStyle/>
          <a:p>
            <a:r>
              <a:rPr lang="zh-CN" altLang="en-US" sz="2400" dirty="0">
                <a:solidFill>
                  <a:srgbClr val="0000CC"/>
                </a:solidFill>
                <a:latin typeface="楷体_GB2312" panose="02010609030101010101"/>
                <a:sym typeface="+mn-ea"/>
              </a:rPr>
              <a:t>哈尔滨工业大学人工智能研究院院长,IEEE FELLOW刘劼教授，“人工智能有ABCD四个方面，A算法、B数据、C算力，现在还增加了D（Domain领域），是研究的新范式。”</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 name="AutoShape 6"/>
          <p:cNvSpPr>
            <a:spLocks noChangeArrowheads="1"/>
          </p:cNvSpPr>
          <p:nvPr/>
        </p:nvSpPr>
        <p:spPr bwMode="gray">
          <a:xfrm>
            <a:off x="3899178" y="5085699"/>
            <a:ext cx="4515773"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317" name="Text Box 4"/>
          <p:cNvSpPr txBox="1">
            <a:spLocks noChangeArrowheads="1"/>
          </p:cNvSpPr>
          <p:nvPr/>
        </p:nvSpPr>
        <p:spPr bwMode="gray">
          <a:xfrm>
            <a:off x="3866634" y="2648999"/>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1.3  </a:t>
            </a:r>
            <a:r>
              <a:rPr lang="zh-CN" altLang="en-US" sz="2800" b="1" dirty="0"/>
              <a:t>人工智能的研究内容</a:t>
            </a:r>
          </a:p>
        </p:txBody>
      </p:sp>
      <p:sp>
        <p:nvSpPr>
          <p:cNvPr id="13318" name="Text Box 6"/>
          <p:cNvSpPr txBox="1">
            <a:spLocks noChangeArrowheads="1"/>
          </p:cNvSpPr>
          <p:nvPr/>
        </p:nvSpPr>
        <p:spPr bwMode="gray">
          <a:xfrm>
            <a:off x="3858697" y="3861476"/>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1.5  </a:t>
            </a:r>
            <a:r>
              <a:rPr lang="zh-CN" altLang="en-US" sz="2800" b="1" dirty="0"/>
              <a:t>人工智能研究领域</a:t>
            </a: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800" b="1" dirty="0"/>
              <a:t>1.4  </a:t>
            </a:r>
            <a:r>
              <a:rPr kumimoji="1" lang="zh-CN" altLang="en-US" sz="2800" b="1" dirty="0"/>
              <a:t>人工智能研究方法与途径</a:t>
            </a: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1.1  </a:t>
            </a:r>
            <a:r>
              <a:rPr lang="zh-CN" altLang="en-US" sz="2800" b="1" dirty="0"/>
              <a:t>人工智能的定义</a:t>
            </a:r>
          </a:p>
        </p:txBody>
      </p:sp>
      <p:sp>
        <p:nvSpPr>
          <p:cNvPr id="13321" name="Text Box 25"/>
          <p:cNvSpPr txBox="1">
            <a:spLocks noChangeArrowheads="1"/>
          </p:cNvSpPr>
          <p:nvPr/>
        </p:nvSpPr>
        <p:spPr bwMode="gray">
          <a:xfrm>
            <a:off x="3866634" y="2129328"/>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1.2  </a:t>
            </a:r>
            <a:r>
              <a:rPr lang="zh-CN" altLang="en-US" sz="2800" b="1" dirty="0"/>
              <a:t>人工智能的发展简史</a:t>
            </a: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p>
        </p:txBody>
      </p:sp>
      <p:sp>
        <p:nvSpPr>
          <p:cNvPr id="11" name="Text Box 6"/>
          <p:cNvSpPr txBox="1">
            <a:spLocks noChangeArrowheads="1"/>
          </p:cNvSpPr>
          <p:nvPr/>
        </p:nvSpPr>
        <p:spPr bwMode="gray">
          <a:xfrm>
            <a:off x="3888558" y="4459068"/>
            <a:ext cx="53542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1.6  </a:t>
            </a:r>
            <a:r>
              <a:rPr lang="zh-CN" altLang="en-US" sz="2800" b="1" dirty="0"/>
              <a:t>人工智能应用、现状及思考</a:t>
            </a:r>
          </a:p>
        </p:txBody>
      </p:sp>
      <p:sp>
        <p:nvSpPr>
          <p:cNvPr id="12" name="Text Box 6"/>
          <p:cNvSpPr txBox="1">
            <a:spLocks noChangeArrowheads="1"/>
          </p:cNvSpPr>
          <p:nvPr/>
        </p:nvSpPr>
        <p:spPr bwMode="gray">
          <a:xfrm>
            <a:off x="3888558" y="5085699"/>
            <a:ext cx="47220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1.7  </a:t>
            </a:r>
            <a:r>
              <a:rPr lang="zh-CN" altLang="en-US" sz="2800" b="1" dirty="0"/>
              <a:t>人工智能对人类的影响</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2"/>
          <p:cNvSpPr txBox="1"/>
          <p:nvPr/>
        </p:nvSpPr>
        <p:spPr>
          <a:xfrm>
            <a:off x="697622" y="436556"/>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4000" b="1" dirty="0">
                <a:latin typeface="黑体" panose="02010609060101010101" pitchFamily="49" charset="-122"/>
              </a:rPr>
              <a:t>1.7 </a:t>
            </a:r>
            <a:r>
              <a:rPr lang="zh-CN" altLang="en-US" sz="4000" b="1" dirty="0">
                <a:latin typeface="黑体" panose="02010609060101010101" pitchFamily="49" charset="-122"/>
              </a:rPr>
              <a:t>人工智能对人类的影响</a:t>
            </a:r>
          </a:p>
        </p:txBody>
      </p:sp>
      <p:sp>
        <p:nvSpPr>
          <p:cNvPr id="15" name="矩形 14"/>
          <p:cNvSpPr/>
          <p:nvPr/>
        </p:nvSpPr>
        <p:spPr>
          <a:xfrm>
            <a:off x="466698" y="1354439"/>
            <a:ext cx="2698707"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rPr>
              <a:t>1. </a:t>
            </a:r>
            <a:r>
              <a:rPr lang="zh-CN" altLang="en-US" sz="2800" b="1" dirty="0">
                <a:solidFill>
                  <a:srgbClr val="FF0000"/>
                </a:solidFill>
                <a:latin typeface="Times New Roman" panose="02020603050405020304" pitchFamily="18" charset="0"/>
              </a:rPr>
              <a:t>对经济的影响</a:t>
            </a:r>
            <a:endParaRPr lang="zh-CN" altLang="en-US" sz="2400" dirty="0"/>
          </a:p>
        </p:txBody>
      </p:sp>
      <p:sp>
        <p:nvSpPr>
          <p:cNvPr id="17" name="矩形 16"/>
          <p:cNvSpPr/>
          <p:nvPr/>
        </p:nvSpPr>
        <p:spPr>
          <a:xfrm>
            <a:off x="484206" y="2168721"/>
            <a:ext cx="2787943" cy="892552"/>
          </a:xfrm>
          <a:prstGeom prst="rect">
            <a:avLst/>
          </a:prstGeom>
        </p:spPr>
        <p:txBody>
          <a:bodyPr wrap="none">
            <a:spAutoFit/>
          </a:bodyPr>
          <a:lstStyle/>
          <a:p>
            <a:r>
              <a:rPr lang="en-US" altLang="zh-CN" sz="2800" b="1" dirty="0">
                <a:solidFill>
                  <a:srgbClr val="000099"/>
                </a:solidFill>
                <a:latin typeface="Times New Roman" panose="02020603050405020304" pitchFamily="18" charset="0"/>
              </a:rPr>
              <a:t>※</a:t>
            </a:r>
            <a:r>
              <a:rPr lang="zh-CN" altLang="en-US" sz="2800" b="1" dirty="0">
                <a:solidFill>
                  <a:srgbClr val="000099"/>
                </a:solidFill>
                <a:latin typeface="Times New Roman" panose="02020603050405020304" pitchFamily="18" charset="0"/>
              </a:rPr>
              <a:t>直接经济效益 </a:t>
            </a:r>
          </a:p>
          <a:p>
            <a:endParaRPr lang="zh-CN" altLang="en-US" sz="2400" dirty="0">
              <a:solidFill>
                <a:srgbClr val="000099"/>
              </a:solidFill>
            </a:endParaRPr>
          </a:p>
        </p:txBody>
      </p:sp>
      <p:sp>
        <p:nvSpPr>
          <p:cNvPr id="10" name="矩形 9"/>
          <p:cNvSpPr/>
          <p:nvPr/>
        </p:nvSpPr>
        <p:spPr>
          <a:xfrm>
            <a:off x="4604950" y="1354439"/>
            <a:ext cx="2698707"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rPr>
              <a:t>2. </a:t>
            </a:r>
            <a:r>
              <a:rPr lang="zh-CN" altLang="en-US" sz="2800" b="1" dirty="0">
                <a:solidFill>
                  <a:srgbClr val="FF0000"/>
                </a:solidFill>
                <a:latin typeface="Times New Roman" panose="02020603050405020304" pitchFamily="18" charset="0"/>
              </a:rPr>
              <a:t>对社会的影响</a:t>
            </a:r>
            <a:endParaRPr lang="zh-CN" altLang="en-US" sz="2400" dirty="0"/>
          </a:p>
        </p:txBody>
      </p:sp>
      <p:sp>
        <p:nvSpPr>
          <p:cNvPr id="11" name="矩形 10"/>
          <p:cNvSpPr/>
          <p:nvPr/>
        </p:nvSpPr>
        <p:spPr>
          <a:xfrm>
            <a:off x="9030730" y="1354439"/>
            <a:ext cx="2698707" cy="523220"/>
          </a:xfrm>
          <a:prstGeom prst="rect">
            <a:avLst/>
          </a:prstGeom>
        </p:spPr>
        <p:txBody>
          <a:bodyPr wrap="square">
            <a:spAutoFit/>
          </a:bodyPr>
          <a:lstStyle/>
          <a:p>
            <a:r>
              <a:rPr lang="en-US" altLang="zh-CN" sz="2800" b="1" dirty="0">
                <a:solidFill>
                  <a:srgbClr val="FF0000"/>
                </a:solidFill>
                <a:latin typeface="Times New Roman" panose="02020603050405020304" pitchFamily="18" charset="0"/>
              </a:rPr>
              <a:t>3. </a:t>
            </a:r>
            <a:r>
              <a:rPr lang="zh-CN" altLang="en-US" sz="2800" b="1" dirty="0">
                <a:solidFill>
                  <a:srgbClr val="FF0000"/>
                </a:solidFill>
                <a:latin typeface="Times New Roman" panose="02020603050405020304" pitchFamily="18" charset="0"/>
              </a:rPr>
              <a:t>对文化的影响</a:t>
            </a:r>
            <a:endParaRPr lang="zh-CN" altLang="en-US" sz="2400" dirty="0"/>
          </a:p>
        </p:txBody>
      </p:sp>
      <p:sp>
        <p:nvSpPr>
          <p:cNvPr id="13" name="矩形 12"/>
          <p:cNvSpPr/>
          <p:nvPr/>
        </p:nvSpPr>
        <p:spPr>
          <a:xfrm>
            <a:off x="484206" y="2675816"/>
            <a:ext cx="2889189" cy="1323439"/>
          </a:xfrm>
          <a:prstGeom prst="rect">
            <a:avLst/>
          </a:prstGeom>
        </p:spPr>
        <p:txBody>
          <a:bodyPr wrap="square">
            <a:spAutoFit/>
          </a:bodyPr>
          <a:lstStyle/>
          <a:p>
            <a:r>
              <a:rPr lang="en-US" altLang="zh-CN" sz="2800" b="1" dirty="0">
                <a:solidFill>
                  <a:srgbClr val="000099"/>
                </a:solidFill>
                <a:latin typeface="Times New Roman" panose="02020603050405020304" pitchFamily="18" charset="0"/>
              </a:rPr>
              <a:t>※</a:t>
            </a:r>
            <a:r>
              <a:rPr lang="zh-CN" altLang="en-US" sz="2800" b="1" dirty="0">
                <a:solidFill>
                  <a:srgbClr val="000099"/>
                </a:solidFill>
                <a:latin typeface="Times New Roman" panose="02020603050405020304" pitchFamily="18" charset="0"/>
              </a:rPr>
              <a:t>推动计算机技术发展</a:t>
            </a:r>
          </a:p>
          <a:p>
            <a:endParaRPr lang="zh-CN" altLang="en-US" sz="2400" dirty="0">
              <a:solidFill>
                <a:srgbClr val="000099"/>
              </a:solidFill>
            </a:endParaRPr>
          </a:p>
        </p:txBody>
      </p:sp>
      <p:sp>
        <p:nvSpPr>
          <p:cNvPr id="6" name="矩形 5"/>
          <p:cNvSpPr/>
          <p:nvPr/>
        </p:nvSpPr>
        <p:spPr>
          <a:xfrm>
            <a:off x="4604950" y="2168721"/>
            <a:ext cx="4322272" cy="3908762"/>
          </a:xfrm>
          <a:prstGeom prst="rect">
            <a:avLst/>
          </a:prstGeom>
        </p:spPr>
        <p:txBody>
          <a:bodyPr wrap="square">
            <a:spAutoFit/>
          </a:bodyPr>
          <a:lstStyle/>
          <a:p>
            <a:pPr lvl="0"/>
            <a:r>
              <a:rPr lang="en-US" altLang="zh-CN" sz="2800" b="1" dirty="0">
                <a:solidFill>
                  <a:srgbClr val="000099"/>
                </a:solidFill>
                <a:latin typeface="Times New Roman" panose="02020603050405020304" pitchFamily="18" charset="0"/>
              </a:rPr>
              <a:t>※</a:t>
            </a:r>
            <a:r>
              <a:rPr lang="zh-CN" altLang="en-US" sz="2800" b="1" dirty="0">
                <a:solidFill>
                  <a:srgbClr val="000099"/>
                </a:solidFill>
                <a:latin typeface="Times New Roman" panose="02020603050405020304" pitchFamily="18" charset="0"/>
              </a:rPr>
              <a:t>劳务就业问题 </a:t>
            </a:r>
          </a:p>
          <a:p>
            <a:pPr lvl="0"/>
            <a:r>
              <a:rPr lang="en-US" altLang="zh-CN" sz="2800" b="1" dirty="0">
                <a:solidFill>
                  <a:srgbClr val="000099"/>
                </a:solidFill>
                <a:latin typeface="Times New Roman" panose="02020603050405020304" pitchFamily="18" charset="0"/>
              </a:rPr>
              <a:t>※</a:t>
            </a:r>
            <a:r>
              <a:rPr lang="zh-CN" altLang="en-US" sz="2800" b="1" dirty="0">
                <a:solidFill>
                  <a:srgbClr val="000099"/>
                </a:solidFill>
                <a:latin typeface="Times New Roman" panose="02020603050405020304" pitchFamily="18" charset="0"/>
              </a:rPr>
              <a:t>社会结构变化 </a:t>
            </a:r>
          </a:p>
          <a:p>
            <a:pPr lvl="0"/>
            <a:r>
              <a:rPr lang="en-US" altLang="zh-CN" sz="2800" b="1" dirty="0">
                <a:solidFill>
                  <a:srgbClr val="000099"/>
                </a:solidFill>
                <a:latin typeface="Times New Roman" panose="02020603050405020304" pitchFamily="18" charset="0"/>
              </a:rPr>
              <a:t>※</a:t>
            </a:r>
            <a:r>
              <a:rPr lang="zh-CN" altLang="en-US" sz="2800" b="1" dirty="0">
                <a:solidFill>
                  <a:srgbClr val="000099"/>
                </a:solidFill>
                <a:latin typeface="Times New Roman" panose="02020603050405020304" pitchFamily="18" charset="0"/>
              </a:rPr>
              <a:t>思维方式与观念的变化 </a:t>
            </a:r>
          </a:p>
          <a:p>
            <a:pPr lvl="0"/>
            <a:r>
              <a:rPr lang="en-US" altLang="zh-CN" sz="2800" b="1" dirty="0">
                <a:solidFill>
                  <a:srgbClr val="000099"/>
                </a:solidFill>
                <a:latin typeface="Times New Roman" panose="02020603050405020304" pitchFamily="18" charset="0"/>
              </a:rPr>
              <a:t>※</a:t>
            </a:r>
            <a:r>
              <a:rPr lang="zh-CN" altLang="en-US" sz="2800" b="1" dirty="0">
                <a:solidFill>
                  <a:srgbClr val="000099"/>
                </a:solidFill>
                <a:latin typeface="Times New Roman" panose="02020603050405020304" pitchFamily="18" charset="0"/>
              </a:rPr>
              <a:t>心理上的威胁 </a:t>
            </a:r>
          </a:p>
          <a:p>
            <a:pPr lvl="0"/>
            <a:r>
              <a:rPr lang="en-US" altLang="zh-CN" sz="2800" b="1" dirty="0">
                <a:solidFill>
                  <a:srgbClr val="000099"/>
                </a:solidFill>
                <a:latin typeface="Times New Roman" panose="02020603050405020304" pitchFamily="18" charset="0"/>
              </a:rPr>
              <a:t>※</a:t>
            </a:r>
            <a:r>
              <a:rPr lang="zh-CN" altLang="en-US" sz="2800" b="1" dirty="0">
                <a:solidFill>
                  <a:srgbClr val="000099"/>
                </a:solidFill>
                <a:latin typeface="Times New Roman" panose="02020603050405020304" pitchFamily="18" charset="0"/>
              </a:rPr>
              <a:t>技术失控的危险</a:t>
            </a:r>
          </a:p>
          <a:p>
            <a:pPr lvl="0"/>
            <a:r>
              <a:rPr lang="en-US" altLang="zh-CN" sz="2800" b="1" dirty="0">
                <a:solidFill>
                  <a:srgbClr val="000099"/>
                </a:solidFill>
                <a:latin typeface="Times New Roman" panose="02020603050405020304" pitchFamily="18" charset="0"/>
              </a:rPr>
              <a:t>※</a:t>
            </a:r>
            <a:r>
              <a:rPr lang="zh-CN" altLang="en-US" sz="2800" b="1" dirty="0">
                <a:solidFill>
                  <a:srgbClr val="000099"/>
                </a:solidFill>
                <a:latin typeface="Times New Roman" panose="02020603050405020304" pitchFamily="18" charset="0"/>
              </a:rPr>
              <a:t>引起的法律问题 </a:t>
            </a:r>
          </a:p>
          <a:p>
            <a:pPr lvl="0"/>
            <a:endParaRPr lang="zh-CN" altLang="en-US" sz="2800" b="1" dirty="0">
              <a:solidFill>
                <a:srgbClr val="000099"/>
              </a:solidFill>
              <a:latin typeface="Times New Roman" panose="02020603050405020304" pitchFamily="18" charset="0"/>
            </a:endParaRPr>
          </a:p>
          <a:p>
            <a:pPr lvl="0"/>
            <a:endParaRPr lang="zh-CN" altLang="en-US" sz="2800" b="1" dirty="0">
              <a:solidFill>
                <a:srgbClr val="000099"/>
              </a:solidFill>
              <a:latin typeface="Times New Roman" panose="02020603050405020304" pitchFamily="18" charset="0"/>
            </a:endParaRPr>
          </a:p>
          <a:p>
            <a:pPr lvl="0"/>
            <a:endParaRPr lang="zh-CN" altLang="en-US" sz="2400" dirty="0">
              <a:solidFill>
                <a:srgbClr val="000099"/>
              </a:solidFill>
            </a:endParaRPr>
          </a:p>
        </p:txBody>
      </p:sp>
      <p:sp>
        <p:nvSpPr>
          <p:cNvPr id="20" name="矩形 19"/>
          <p:cNvSpPr/>
          <p:nvPr/>
        </p:nvSpPr>
        <p:spPr>
          <a:xfrm>
            <a:off x="9030730" y="2168721"/>
            <a:ext cx="2698175" cy="1323439"/>
          </a:xfrm>
          <a:prstGeom prst="rect">
            <a:avLst/>
          </a:prstGeom>
        </p:spPr>
        <p:txBody>
          <a:bodyPr wrap="none">
            <a:spAutoFit/>
          </a:bodyPr>
          <a:lstStyle/>
          <a:p>
            <a:r>
              <a:rPr lang="en-US" altLang="zh-CN" sz="2800" b="1" dirty="0">
                <a:solidFill>
                  <a:srgbClr val="000099"/>
                </a:solidFill>
                <a:latin typeface="Times New Roman" panose="02020603050405020304" pitchFamily="18" charset="0"/>
              </a:rPr>
              <a:t>※</a:t>
            </a:r>
            <a:r>
              <a:rPr lang="zh-CN" altLang="en-US" sz="2800" b="1" dirty="0">
                <a:solidFill>
                  <a:srgbClr val="000099"/>
                </a:solidFill>
                <a:latin typeface="Times New Roman" panose="02020603050405020304" pitchFamily="18" charset="0"/>
              </a:rPr>
              <a:t>改善人类语言</a:t>
            </a:r>
          </a:p>
          <a:p>
            <a:endParaRPr lang="zh-CN" altLang="en-US" sz="2800" b="1" dirty="0">
              <a:solidFill>
                <a:srgbClr val="000099"/>
              </a:solidFill>
              <a:latin typeface="Times New Roman" panose="02020603050405020304" pitchFamily="18" charset="0"/>
            </a:endParaRPr>
          </a:p>
          <a:p>
            <a:endParaRPr lang="zh-CN" altLang="en-US" sz="2400" dirty="0">
              <a:solidFill>
                <a:srgbClr val="000099"/>
              </a:solidFill>
            </a:endParaRPr>
          </a:p>
        </p:txBody>
      </p:sp>
      <p:sp>
        <p:nvSpPr>
          <p:cNvPr id="21" name="矩形 20"/>
          <p:cNvSpPr/>
          <p:nvPr/>
        </p:nvSpPr>
        <p:spPr>
          <a:xfrm>
            <a:off x="9030730" y="2675816"/>
            <a:ext cx="2889189" cy="1323439"/>
          </a:xfrm>
          <a:prstGeom prst="rect">
            <a:avLst/>
          </a:prstGeom>
        </p:spPr>
        <p:txBody>
          <a:bodyPr wrap="square">
            <a:spAutoFit/>
          </a:bodyPr>
          <a:lstStyle/>
          <a:p>
            <a:r>
              <a:rPr lang="en-US" altLang="zh-CN" sz="2800" b="1" dirty="0">
                <a:solidFill>
                  <a:srgbClr val="000099"/>
                </a:solidFill>
                <a:latin typeface="Times New Roman" panose="02020603050405020304" pitchFamily="18" charset="0"/>
              </a:rPr>
              <a:t>※</a:t>
            </a:r>
            <a:r>
              <a:rPr lang="zh-CN" altLang="en-US" sz="2800" b="1" dirty="0">
                <a:solidFill>
                  <a:srgbClr val="000099"/>
                </a:solidFill>
                <a:latin typeface="Times New Roman" panose="02020603050405020304" pitchFamily="18" charset="0"/>
              </a:rPr>
              <a:t>改善文化生活</a:t>
            </a:r>
          </a:p>
          <a:p>
            <a:endParaRPr lang="zh-CN" altLang="en-US" sz="2800" b="1" dirty="0">
              <a:solidFill>
                <a:srgbClr val="000099"/>
              </a:solidFill>
              <a:latin typeface="Times New Roman" panose="02020603050405020304" pitchFamily="18" charset="0"/>
            </a:endParaRPr>
          </a:p>
          <a:p>
            <a:endParaRPr lang="zh-CN" altLang="en-US" sz="2400" dirty="0">
              <a:solidFill>
                <a:srgbClr val="000099"/>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2"/>
          <p:cNvSpPr txBox="1"/>
          <p:nvPr/>
        </p:nvSpPr>
        <p:spPr>
          <a:xfrm>
            <a:off x="1964724" y="2125362"/>
            <a:ext cx="9779839" cy="20373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4800" b="1" dirty="0">
                <a:solidFill>
                  <a:srgbClr val="FF0000"/>
                </a:solidFill>
                <a:latin typeface="华文楷体" panose="02010600040101010101" charset="-122"/>
                <a:ea typeface="华文楷体" panose="02010600040101010101" charset="-122"/>
                <a:cs typeface="Arial" panose="020B0604020202020204" pitchFamily="34" charset="0"/>
              </a:rPr>
              <a:t>人工智能是否有可能取代人类？</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74467" name="Rectangle 3"/>
          <p:cNvSpPr>
            <a:spLocks noGrp="1"/>
          </p:cNvSpPr>
          <p:nvPr>
            <p:ph type="body" idx="1"/>
          </p:nvPr>
        </p:nvSpPr>
        <p:spPr>
          <a:xfrm>
            <a:off x="1935865" y="1814051"/>
            <a:ext cx="9417935" cy="4351338"/>
          </a:xfrm>
        </p:spPr>
        <p:txBody>
          <a:bodyPr/>
          <a:lstStyle/>
          <a:p>
            <a:pPr algn="just"/>
            <a:r>
              <a:rPr lang="zh-CN" altLang="en-US" dirty="0" smtClean="0">
                <a:solidFill>
                  <a:srgbClr val="008000"/>
                </a:solidFill>
                <a:latin typeface="楷体_GB2312" pitchFamily="49" charset="-122"/>
              </a:rPr>
              <a:t>人工智能</a:t>
            </a:r>
            <a:r>
              <a:rPr lang="zh-CN" altLang="en-US" dirty="0">
                <a:solidFill>
                  <a:srgbClr val="008000"/>
                </a:solidFill>
                <a:latin typeface="楷体_GB2312" pitchFamily="49" charset="-122"/>
              </a:rPr>
              <a:t>推动计算机技术发展 </a:t>
            </a:r>
          </a:p>
          <a:p>
            <a:pPr algn="just">
              <a:lnSpc>
                <a:spcPct val="150000"/>
              </a:lnSpc>
              <a:spcBef>
                <a:spcPct val="50000"/>
              </a:spcBef>
              <a:buFont typeface="Wingdings" panose="05000000000000000000" pitchFamily="2" charset="2"/>
              <a:buNone/>
            </a:pPr>
            <a:r>
              <a:rPr lang="zh-CN" altLang="en-US" sz="2400" dirty="0">
                <a:latin typeface="宋体" panose="02010600030101010101" pitchFamily="2" charset="-122"/>
              </a:rPr>
              <a:t>　　 </a:t>
            </a:r>
            <a:r>
              <a:rPr lang="zh-CN" altLang="en-US" dirty="0">
                <a:latin typeface="宋体" panose="02010600030101010101" pitchFamily="2" charset="-122"/>
              </a:rPr>
              <a:t>人工智能应用要求繁重的计算，促进了并行处理和专用集成芯片的开发。算法发生器和灵巧的数据结构获得应用，自动程序设计技术对软件开发产生积极影响。</a:t>
            </a:r>
            <a:endParaRPr lang="zh-CN" altLang="en-US" dirty="0"/>
          </a:p>
        </p:txBody>
      </p:sp>
      <p:sp>
        <p:nvSpPr>
          <p:cNvPr id="5" name="Rectangle 2"/>
          <p:cNvSpPr>
            <a:spLocks noGrp="1"/>
          </p:cNvSpPr>
          <p:nvPr>
            <p:ph type="title"/>
          </p:nvPr>
        </p:nvSpPr>
        <p:spPr>
          <a:xfrm>
            <a:off x="1919288" y="981075"/>
            <a:ext cx="8229600" cy="649288"/>
          </a:xfrm>
        </p:spPr>
        <p:txBody>
          <a:bodyPr/>
          <a:lstStyle/>
          <a:p>
            <a:pPr>
              <a:defRPr/>
            </a:pPr>
            <a:r>
              <a:rPr lang="en-US" altLang="zh-CN" sz="3200" b="1" dirty="0">
                <a:solidFill>
                  <a:srgbClr val="CC0000"/>
                </a:solidFill>
                <a:latin typeface="宋体" panose="02010600030101010101" pitchFamily="2" charset="-122"/>
              </a:rPr>
              <a:t>※ </a:t>
            </a:r>
            <a:r>
              <a:rPr lang="zh-CN" altLang="en-US" sz="3200" b="1" dirty="0" smtClean="0">
                <a:solidFill>
                  <a:srgbClr val="FF0000"/>
                </a:solidFill>
                <a:latin typeface="Times New Roman" panose="02020603050405020304" pitchFamily="18" charset="0"/>
              </a:rPr>
              <a:t>对</a:t>
            </a:r>
            <a:r>
              <a:rPr lang="zh-CN" altLang="en-US" sz="3200" b="1" dirty="0">
                <a:solidFill>
                  <a:srgbClr val="FF0000"/>
                </a:solidFill>
                <a:latin typeface="Times New Roman" panose="02020603050405020304" pitchFamily="18" charset="0"/>
              </a:rPr>
              <a:t>经济的影响</a:t>
            </a:r>
            <a:endParaRPr lang="zh-CN" altLang="en-US" sz="3200" b="1" dirty="0">
              <a:solidFill>
                <a:srgbClr val="CC0000"/>
              </a:solidFill>
              <a:latin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6514" name="Rectangle 2"/>
          <p:cNvSpPr>
            <a:spLocks noGrp="1"/>
          </p:cNvSpPr>
          <p:nvPr>
            <p:ph type="title"/>
          </p:nvPr>
        </p:nvSpPr>
        <p:spPr>
          <a:xfrm>
            <a:off x="1919288" y="981075"/>
            <a:ext cx="8229600" cy="649288"/>
          </a:xfrm>
        </p:spPr>
        <p:txBody>
          <a:bodyPr/>
          <a:lstStyle/>
          <a:p>
            <a:pPr>
              <a:defRPr/>
            </a:pPr>
            <a:r>
              <a:rPr lang="en-US" altLang="zh-CN" sz="3200" b="1" dirty="0">
                <a:solidFill>
                  <a:srgbClr val="CC0000"/>
                </a:solidFill>
                <a:latin typeface="宋体" panose="02010600030101010101" pitchFamily="2" charset="-122"/>
              </a:rPr>
              <a:t>※ </a:t>
            </a:r>
            <a:r>
              <a:rPr lang="zh-CN" altLang="en-US" sz="3200" b="1" dirty="0">
                <a:solidFill>
                  <a:srgbClr val="CC0000"/>
                </a:solidFill>
                <a:latin typeface="宋体" panose="02010600030101010101" pitchFamily="2" charset="-122"/>
              </a:rPr>
              <a:t>人工智能对社会的影响</a:t>
            </a:r>
          </a:p>
        </p:txBody>
      </p:sp>
      <p:sp>
        <p:nvSpPr>
          <p:cNvPr id="107525" name="Rectangle 3"/>
          <p:cNvSpPr>
            <a:spLocks noGrp="1"/>
          </p:cNvSpPr>
          <p:nvPr>
            <p:ph type="body" sz="half" idx="1"/>
          </p:nvPr>
        </p:nvSpPr>
        <p:spPr>
          <a:xfrm>
            <a:off x="1981200" y="1732667"/>
            <a:ext cx="4476750" cy="4525963"/>
          </a:xfrm>
        </p:spPr>
        <p:txBody>
          <a:bodyPr/>
          <a:lstStyle/>
          <a:p>
            <a:pPr>
              <a:lnSpc>
                <a:spcPct val="200000"/>
              </a:lnSpc>
            </a:pPr>
            <a:r>
              <a:rPr lang="zh-CN" altLang="en-US" dirty="0">
                <a:solidFill>
                  <a:srgbClr val="008000"/>
                </a:solidFill>
                <a:latin typeface="楷体_GB2312" pitchFamily="49" charset="-122"/>
              </a:rPr>
              <a:t>劳务就业问题 </a:t>
            </a:r>
          </a:p>
          <a:p>
            <a:pPr>
              <a:lnSpc>
                <a:spcPct val="200000"/>
              </a:lnSpc>
            </a:pPr>
            <a:r>
              <a:rPr lang="zh-CN" altLang="en-US" dirty="0">
                <a:solidFill>
                  <a:srgbClr val="008000"/>
                </a:solidFill>
                <a:latin typeface="楷体_GB2312" pitchFamily="49" charset="-122"/>
              </a:rPr>
              <a:t>社会结构变化 </a:t>
            </a:r>
          </a:p>
          <a:p>
            <a:pPr>
              <a:lnSpc>
                <a:spcPct val="200000"/>
              </a:lnSpc>
            </a:pPr>
            <a:r>
              <a:rPr lang="zh-CN" altLang="en-US" dirty="0">
                <a:solidFill>
                  <a:srgbClr val="008000"/>
                </a:solidFill>
                <a:latin typeface="楷体_GB2312" pitchFamily="49" charset="-122"/>
              </a:rPr>
              <a:t>思维方式与观念的变化 </a:t>
            </a:r>
          </a:p>
        </p:txBody>
      </p:sp>
      <p:sp>
        <p:nvSpPr>
          <p:cNvPr id="107526" name="Rectangle 4"/>
          <p:cNvSpPr>
            <a:spLocks noGrp="1"/>
          </p:cNvSpPr>
          <p:nvPr>
            <p:ph type="body" sz="half" idx="2"/>
          </p:nvPr>
        </p:nvSpPr>
        <p:spPr>
          <a:xfrm>
            <a:off x="6457950" y="1732667"/>
            <a:ext cx="3752850" cy="4525963"/>
          </a:xfrm>
        </p:spPr>
        <p:txBody>
          <a:bodyPr/>
          <a:lstStyle/>
          <a:p>
            <a:pPr>
              <a:lnSpc>
                <a:spcPct val="200000"/>
              </a:lnSpc>
            </a:pPr>
            <a:r>
              <a:rPr lang="zh-CN" altLang="en-US" dirty="0">
                <a:solidFill>
                  <a:srgbClr val="008000"/>
                </a:solidFill>
                <a:latin typeface="楷体_GB2312" pitchFamily="49" charset="-122"/>
              </a:rPr>
              <a:t>心理上的威胁 </a:t>
            </a:r>
          </a:p>
          <a:p>
            <a:pPr>
              <a:lnSpc>
                <a:spcPct val="200000"/>
              </a:lnSpc>
            </a:pPr>
            <a:r>
              <a:rPr lang="zh-CN" altLang="en-US" dirty="0">
                <a:solidFill>
                  <a:srgbClr val="008000"/>
                </a:solidFill>
                <a:latin typeface="楷体_GB2312" pitchFamily="49" charset="-122"/>
              </a:rPr>
              <a:t>技术失控的危险</a:t>
            </a:r>
          </a:p>
          <a:p>
            <a:pPr>
              <a:lnSpc>
                <a:spcPct val="200000"/>
              </a:lnSpc>
            </a:pPr>
            <a:r>
              <a:rPr lang="zh-CN" altLang="en-US" dirty="0">
                <a:solidFill>
                  <a:srgbClr val="008000"/>
                </a:solidFill>
                <a:latin typeface="楷体_GB2312" pitchFamily="49" charset="-122"/>
              </a:rPr>
              <a:t>引起的法律问题</a:t>
            </a:r>
            <a:r>
              <a:rPr lang="zh-CN" altLang="en-US" sz="2400" dirty="0">
                <a:latin typeface="ˎ̥" charset="0"/>
              </a:rPr>
              <a:t> </a:t>
            </a:r>
          </a:p>
          <a:p>
            <a:pPr>
              <a:lnSpc>
                <a:spcPct val="200000"/>
              </a:lnSpc>
            </a:pPr>
            <a:endParaRPr lang="zh-CN" altLang="en-US" sz="2400" dirty="0"/>
          </a:p>
          <a:p>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78562" name="Rectangle 2"/>
          <p:cNvSpPr>
            <a:spLocks noGrp="1"/>
          </p:cNvSpPr>
          <p:nvPr>
            <p:ph type="title"/>
          </p:nvPr>
        </p:nvSpPr>
        <p:spPr>
          <a:xfrm>
            <a:off x="838200" y="861752"/>
            <a:ext cx="8229600" cy="649288"/>
          </a:xfrm>
        </p:spPr>
        <p:txBody>
          <a:bodyPr>
            <a:normAutofit fontScale="90000"/>
          </a:bodyPr>
          <a:lstStyle/>
          <a:p>
            <a:pPr>
              <a:defRPr/>
            </a:pPr>
            <a:r>
              <a:rPr lang="en-US" altLang="zh-CN" b="1" dirty="0">
                <a:solidFill>
                  <a:srgbClr val="CC0000"/>
                </a:solidFill>
              </a:rPr>
              <a:t>※ </a:t>
            </a:r>
            <a:r>
              <a:rPr lang="zh-CN" altLang="en-US" sz="3200" b="1" dirty="0">
                <a:solidFill>
                  <a:srgbClr val="CC0000"/>
                </a:solidFill>
                <a:latin typeface="宋体" panose="02010600030101010101" pitchFamily="2" charset="-122"/>
              </a:rPr>
              <a:t>人工智能对文化的影响</a:t>
            </a:r>
          </a:p>
        </p:txBody>
      </p:sp>
      <p:sp>
        <p:nvSpPr>
          <p:cNvPr id="7" name="Rectangle 3"/>
          <p:cNvSpPr txBox="1"/>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ct val="50000"/>
              </a:spcBef>
              <a:buFont typeface="Wingdings" panose="05000000000000000000" pitchFamily="2" charset="2"/>
              <a:buNone/>
            </a:pPr>
            <a:r>
              <a:rPr lang="en-US" altLang="zh-CN" sz="3200" dirty="0">
                <a:solidFill>
                  <a:srgbClr val="008000"/>
                </a:solidFill>
                <a:latin typeface="楷体_GB2312" pitchFamily="49" charset="-122"/>
              </a:rPr>
              <a:t>1.  </a:t>
            </a:r>
            <a:r>
              <a:rPr lang="zh-CN" altLang="en-US" sz="3200" dirty="0">
                <a:solidFill>
                  <a:srgbClr val="008000"/>
                </a:solidFill>
                <a:latin typeface="楷体_GB2312" pitchFamily="49" charset="-122"/>
              </a:rPr>
              <a:t>改善人类语言</a:t>
            </a:r>
          </a:p>
          <a:p>
            <a:pPr algn="just">
              <a:lnSpc>
                <a:spcPct val="150000"/>
              </a:lnSpc>
              <a:spcBef>
                <a:spcPct val="50000"/>
              </a:spcBef>
              <a:buFont typeface="Wingdings" panose="05000000000000000000" pitchFamily="2" charset="2"/>
              <a:buNone/>
            </a:pPr>
            <a:r>
              <a:rPr lang="zh-CN" altLang="en-US" sz="2400" dirty="0">
                <a:solidFill>
                  <a:srgbClr val="0000FF"/>
                </a:solidFill>
                <a:latin typeface="ˎ̥" charset="0"/>
              </a:rPr>
              <a:t>             </a:t>
            </a:r>
            <a:r>
              <a:rPr lang="zh-CN" altLang="en-US" dirty="0">
                <a:latin typeface="ˎ̥" charset="0"/>
              </a:rPr>
              <a:t>根据语言学的观点，语言是思维的表现和工具，采用人工智能技术，综合应用语法、语义和形式知识表示方法，就有可能在改善知识的自然语言表示的同时，把知识阐述为适用的人工智能形式。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82659" name="Rectangle 3"/>
          <p:cNvSpPr>
            <a:spLocks noGrp="1"/>
          </p:cNvSpPr>
          <p:nvPr>
            <p:ph type="body" idx="1"/>
          </p:nvPr>
        </p:nvSpPr>
        <p:spPr/>
        <p:txBody>
          <a:bodyPr/>
          <a:lstStyle/>
          <a:p>
            <a:pPr algn="just">
              <a:buFont typeface="Wingdings" panose="05000000000000000000" pitchFamily="2" charset="2"/>
              <a:buNone/>
            </a:pPr>
            <a:r>
              <a:rPr lang="en-US" altLang="zh-CN" sz="3200" dirty="0">
                <a:solidFill>
                  <a:srgbClr val="008000"/>
                </a:solidFill>
                <a:latin typeface="楷体_GB2312" pitchFamily="49" charset="-122"/>
              </a:rPr>
              <a:t>2.</a:t>
            </a:r>
            <a:r>
              <a:rPr lang="zh-CN" altLang="en-US" sz="3200" dirty="0">
                <a:solidFill>
                  <a:srgbClr val="008000"/>
                </a:solidFill>
                <a:latin typeface="楷体_GB2312" pitchFamily="49" charset="-122"/>
              </a:rPr>
              <a:t>改善文化生活</a:t>
            </a:r>
          </a:p>
          <a:p>
            <a:pPr algn="just">
              <a:lnSpc>
                <a:spcPct val="130000"/>
              </a:lnSpc>
              <a:spcBef>
                <a:spcPct val="30000"/>
              </a:spcBef>
              <a:buFont typeface="Wingdings" panose="05000000000000000000" pitchFamily="2" charset="2"/>
              <a:buNone/>
            </a:pPr>
            <a:r>
              <a:rPr lang="zh-CN" altLang="en-US" dirty="0">
                <a:solidFill>
                  <a:srgbClr val="0000FF"/>
                </a:solidFill>
                <a:latin typeface="宋体" panose="02010600030101010101" pitchFamily="2" charset="-122"/>
              </a:rPr>
              <a:t>      </a:t>
            </a:r>
            <a:r>
              <a:rPr lang="zh-CN" altLang="en-US" dirty="0">
                <a:latin typeface="ˎ̥" charset="0"/>
              </a:rPr>
              <a:t>人工智能技术为人类文化生活打开了许多新的窗口。比如图像处理技术必将对图形艺术、广告和社会教育部门产生深远的影响。比如现有的智力游戏机将发展为具有更高智能的文化娱乐手段。 </a:t>
            </a:r>
          </a:p>
          <a:p>
            <a:pPr>
              <a:buFont typeface="Wingdings" panose="05000000000000000000" pitchFamily="2" charset="2"/>
              <a:buNone/>
            </a:pPr>
            <a:endParaRPr lang="zh-CN" altLang="en-US" dirty="0">
              <a:latin typeface="ˎ̥" charset="0"/>
            </a:endParaRPr>
          </a:p>
          <a:p>
            <a:pPr algn="just">
              <a:buFont typeface="Wingdings" panose="05000000000000000000" pitchFamily="2" charset="2"/>
              <a:buNone/>
            </a:pPr>
            <a:endParaRPr lang="en-US" altLang="zh-CN" dirty="0">
              <a:solidFill>
                <a:srgbClr val="0000FF"/>
              </a:solidFill>
              <a:latin typeface="ˎ̥" charset="0"/>
            </a:endParaRPr>
          </a:p>
        </p:txBody>
      </p:sp>
      <p:sp>
        <p:nvSpPr>
          <p:cNvPr id="5" name="Rectangle 2"/>
          <p:cNvSpPr>
            <a:spLocks noGrp="1"/>
          </p:cNvSpPr>
          <p:nvPr>
            <p:ph type="title"/>
          </p:nvPr>
        </p:nvSpPr>
        <p:spPr>
          <a:xfrm>
            <a:off x="838200" y="861752"/>
            <a:ext cx="8229600" cy="649288"/>
          </a:xfrm>
        </p:spPr>
        <p:txBody>
          <a:bodyPr>
            <a:normAutofit fontScale="90000"/>
          </a:bodyPr>
          <a:lstStyle/>
          <a:p>
            <a:pPr>
              <a:defRPr/>
            </a:pPr>
            <a:r>
              <a:rPr lang="en-US" altLang="zh-CN" b="1" dirty="0">
                <a:solidFill>
                  <a:srgbClr val="CC0000"/>
                </a:solidFill>
              </a:rPr>
              <a:t>※ </a:t>
            </a:r>
            <a:r>
              <a:rPr lang="zh-CN" altLang="en-US" sz="3200" b="1" dirty="0">
                <a:solidFill>
                  <a:srgbClr val="CC0000"/>
                </a:solidFill>
                <a:latin typeface="宋体" panose="02010600030101010101" pitchFamily="2" charset="-122"/>
              </a:rPr>
              <a:t>人工智能对文化的影响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82659">
                                            <p:txEl>
                                              <p:pRg st="0" end="0"/>
                                            </p:txEl>
                                          </p:spTgt>
                                        </p:tgtEl>
                                        <p:attrNameLst>
                                          <p:attrName>style.visibility</p:attrName>
                                        </p:attrNameLst>
                                      </p:cBhvr>
                                      <p:to>
                                        <p:strVal val="visible"/>
                                      </p:to>
                                    </p:set>
                                    <p:animEffect transition="in" filter="box(out)">
                                      <p:cBhvr>
                                        <p:cTn id="7" dur="500"/>
                                        <p:tgtEl>
                                          <p:spTgt spid="58265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82659">
                                            <p:txEl>
                                              <p:pRg st="1" end="1"/>
                                            </p:txEl>
                                          </p:spTgt>
                                        </p:tgtEl>
                                        <p:attrNameLst>
                                          <p:attrName>style.visibility</p:attrName>
                                        </p:attrNameLst>
                                      </p:cBhvr>
                                      <p:to>
                                        <p:strVal val="visible"/>
                                      </p:to>
                                    </p:set>
                                    <p:animEffect transition="in" filter="box(out)">
                                      <p:cBhvr>
                                        <p:cTn id="12" dur="500"/>
                                        <p:tgtEl>
                                          <p:spTgt spid="58265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9"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b="1" dirty="0" smtClean="0">
                <a:solidFill>
                  <a:srgbClr val="C00000"/>
                </a:solidFill>
              </a:rPr>
              <a:t>“超能陆战队</a:t>
            </a:r>
            <a:r>
              <a:rPr lang="en-US" altLang="zh-CN" b="1" dirty="0" smtClean="0">
                <a:solidFill>
                  <a:srgbClr val="C00000"/>
                </a:solidFill>
              </a:rPr>
              <a:t>2</a:t>
            </a:r>
            <a:r>
              <a:rPr lang="zh-CN" altLang="en-US" b="1" dirty="0" smtClean="0">
                <a:solidFill>
                  <a:srgbClr val="C00000"/>
                </a:solidFill>
              </a:rPr>
              <a:t>”中的大白</a:t>
            </a:r>
            <a:endParaRPr lang="en-US" b="1" dirty="0">
              <a:solidFill>
                <a:srgbClr val="C00000"/>
              </a:solidFill>
            </a:endParaRPr>
          </a:p>
        </p:txBody>
      </p:sp>
      <p:pic>
        <p:nvPicPr>
          <p:cNvPr id="3" name="超能陆战队2-大白.flv">
            <a:hlinkClick r:id="" action="ppaction://media"/>
          </p:cNvPr>
          <p:cNvPicPr preferRelativeResize="0"/>
          <p:nvPr>
            <a:videoFile r:link="rId2"/>
            <p:extLst>
              <p:ext uri="{DAA4B4D4-6D71-4841-9C94-3DE7FCFB9230}">
                <p14:media xmlns:p14="http://schemas.microsoft.com/office/powerpoint/2010/main" r:embed="rId1"/>
              </p:ext>
            </p:extLst>
          </p:nvPr>
        </p:nvPicPr>
        <p:blipFill>
          <a:blip r:embed="rId5"/>
          <a:stretch>
            <a:fillRect/>
          </a:stretch>
        </p:blipFill>
        <p:spPr>
          <a:xfrm>
            <a:off x="1709928" y="1399032"/>
            <a:ext cx="8915400" cy="50292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r>
              <a:rPr lang="en-US" altLang="zh-CN" b="1" dirty="0">
                <a:solidFill>
                  <a:srgbClr val="C00000"/>
                </a:solidFill>
              </a:rPr>
              <a:t>Actual</a:t>
            </a:r>
            <a:r>
              <a:rPr lang="en-US" b="1" dirty="0">
                <a:solidFill>
                  <a:srgbClr val="C00000"/>
                </a:solidFill>
              </a:rPr>
              <a:t> AI</a:t>
            </a: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043" y="1352923"/>
            <a:ext cx="5177367"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descr="http://pic.dbw.cn/0/04/42/57/4425755_2191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97" y="1352922"/>
            <a:ext cx="5450416"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397" y="4329100"/>
            <a:ext cx="3456384"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5814" y="4329100"/>
            <a:ext cx="3539431"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896" y="4329101"/>
            <a:ext cx="3558513"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199" y="365125"/>
            <a:ext cx="11215255" cy="1325563"/>
          </a:xfrm>
        </p:spPr>
        <p:txBody>
          <a:bodyPr>
            <a:normAutofit/>
          </a:bodyPr>
          <a:lstStyle/>
          <a:p>
            <a:r>
              <a:rPr lang="en-US" altLang="zh-CN" b="1" dirty="0" smtClean="0">
                <a:solidFill>
                  <a:srgbClr val="C00000"/>
                </a:solidFill>
              </a:rPr>
              <a:t>“ZAO”-</a:t>
            </a:r>
            <a:r>
              <a:rPr lang="zh-CN" altLang="en-US" b="1" dirty="0" smtClean="0">
                <a:solidFill>
                  <a:srgbClr val="C00000"/>
                </a:solidFill>
              </a:rPr>
              <a:t>当朱茵的演技换上杨幂的脸</a:t>
            </a:r>
            <a:endParaRPr lang="en-US" b="1" dirty="0">
              <a:solidFill>
                <a:srgbClr val="C00000"/>
              </a:solidFill>
            </a:endParaRPr>
          </a:p>
        </p:txBody>
      </p:sp>
      <p:pic>
        <p:nvPicPr>
          <p:cNvPr id="2" name="当朱茵的演技换上杨幂的脸.fl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0045" y="1398577"/>
            <a:ext cx="8875605" cy="50292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 name="AutoShape 6"/>
          <p:cNvSpPr>
            <a:spLocks noChangeArrowheads="1"/>
          </p:cNvSpPr>
          <p:nvPr/>
        </p:nvSpPr>
        <p:spPr bwMode="gray">
          <a:xfrm>
            <a:off x="3907115" y="1616652"/>
            <a:ext cx="4033838"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317" name="Text Box 4"/>
          <p:cNvSpPr txBox="1">
            <a:spLocks noChangeArrowheads="1"/>
          </p:cNvSpPr>
          <p:nvPr/>
        </p:nvSpPr>
        <p:spPr bwMode="gray">
          <a:xfrm>
            <a:off x="3866634" y="2715175"/>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1.3  </a:t>
            </a:r>
            <a:r>
              <a:rPr lang="zh-CN" altLang="en-US" sz="2800" b="1" dirty="0"/>
              <a:t>人工智能的研究内容</a:t>
            </a: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1.5  </a:t>
            </a:r>
            <a:r>
              <a:rPr lang="zh-CN" altLang="en-US" sz="2800" b="1" dirty="0"/>
              <a:t>人工智能研究及应用领域</a:t>
            </a: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800" b="1" dirty="0"/>
              <a:t>1.4  </a:t>
            </a:r>
            <a:r>
              <a:rPr kumimoji="1" lang="zh-CN" altLang="en-US" sz="2800" b="1" dirty="0"/>
              <a:t>人工智能研究方法与途径</a:t>
            </a:r>
          </a:p>
        </p:txBody>
      </p:sp>
      <p:sp>
        <p:nvSpPr>
          <p:cNvPr id="13320" name="Text Box 7"/>
          <p:cNvSpPr txBox="1">
            <a:spLocks noChangeArrowheads="1"/>
          </p:cNvSpPr>
          <p:nvPr/>
        </p:nvSpPr>
        <p:spPr bwMode="gray">
          <a:xfrm>
            <a:off x="3858697" y="1606896"/>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1.1  </a:t>
            </a:r>
            <a:r>
              <a:rPr lang="zh-CN" altLang="en-US" sz="2800" b="1" dirty="0"/>
              <a:t>人工智能的定义</a:t>
            </a:r>
          </a:p>
        </p:txBody>
      </p:sp>
      <p:sp>
        <p:nvSpPr>
          <p:cNvPr id="13321" name="Text Box 25"/>
          <p:cNvSpPr txBox="1">
            <a:spLocks noChangeArrowheads="1"/>
          </p:cNvSpPr>
          <p:nvPr/>
        </p:nvSpPr>
        <p:spPr bwMode="gray">
          <a:xfrm>
            <a:off x="3866634" y="2164353"/>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1.2  </a:t>
            </a:r>
            <a:r>
              <a:rPr lang="zh-CN" altLang="en-US" sz="2800" b="1" dirty="0"/>
              <a:t>人工智能的发展简史</a:t>
            </a: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1.6  </a:t>
            </a:r>
            <a:r>
              <a:rPr lang="zh-CN" altLang="en-US" sz="2800" b="1" dirty="0"/>
              <a:t>人工智能应用、现状及思考</a:t>
            </a: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1.7  </a:t>
            </a:r>
            <a:r>
              <a:rPr lang="zh-CN" altLang="en-US" sz="2800" b="1" dirty="0"/>
              <a:t>人工智能对人类的影响</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p:cNvSpPr>
          <p:nvPr>
            <p:ph type="title"/>
          </p:nvPr>
        </p:nvSpPr>
        <p:spPr>
          <a:xfrm>
            <a:off x="2562176" y="1155702"/>
            <a:ext cx="7869237" cy="649287"/>
          </a:xfrm>
        </p:spPr>
        <p:txBody>
          <a:bodyPr>
            <a:normAutofit fontScale="90000"/>
          </a:bodyPr>
          <a:lstStyle/>
          <a:p>
            <a:pPr>
              <a:defRPr/>
            </a:pPr>
            <a:r>
              <a:rPr lang="en-US" altLang="zh-CN" b="1" dirty="0"/>
              <a:t>1.1.1 </a:t>
            </a:r>
            <a:r>
              <a:rPr lang="zh-CN" altLang="en-US" b="1" dirty="0"/>
              <a:t>人工智能的定义</a:t>
            </a:r>
          </a:p>
        </p:txBody>
      </p:sp>
      <p:sp>
        <p:nvSpPr>
          <p:cNvPr id="16389" name="Rectangle 3"/>
          <p:cNvSpPr>
            <a:spLocks noGrp="1"/>
          </p:cNvSpPr>
          <p:nvPr>
            <p:ph type="body" idx="1"/>
          </p:nvPr>
        </p:nvSpPr>
        <p:spPr>
          <a:xfrm>
            <a:off x="2807335" y="2896870"/>
            <a:ext cx="3214370" cy="1770380"/>
          </a:xfrm>
        </p:spPr>
        <p:txBody>
          <a:bodyPr/>
          <a:lstStyle/>
          <a:p>
            <a:r>
              <a:rPr lang="zh-CN" altLang="en-US" b="1" dirty="0"/>
              <a:t>什么是智能？</a:t>
            </a:r>
          </a:p>
          <a:p>
            <a:endParaRPr lang="zh-CN" altLang="en-US" b="1" dirty="0"/>
          </a:p>
          <a:p>
            <a:r>
              <a:rPr lang="zh-CN" altLang="en-US" b="1" dirty="0"/>
              <a:t>什么是人工智能？</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9097" y="753864"/>
            <a:ext cx="10593805" cy="5631180"/>
          </a:xfrm>
          <a:prstGeom prst="rect">
            <a:avLst/>
          </a:prstGeom>
        </p:spPr>
        <p:txBody>
          <a:bodyPr wrap="square">
            <a:spAutoFit/>
          </a:bodyPr>
          <a:lstStyle/>
          <a:p>
            <a:r>
              <a:rPr lang="zh-CN" altLang="en-US" sz="2400" dirty="0">
                <a:solidFill>
                  <a:srgbClr val="A4001F"/>
                </a:solidFill>
                <a:ea typeface="楷体_GB2312" panose="02010609030101010101"/>
              </a:rPr>
              <a:t>自然智能</a:t>
            </a:r>
          </a:p>
          <a:p>
            <a:pPr marR="57785"/>
            <a:r>
              <a:rPr lang="zh-CN" altLang="en-US" sz="2400" dirty="0">
                <a:solidFill>
                  <a:srgbClr val="0000CC"/>
                </a:solidFill>
                <a:ea typeface="楷体_GB2312" panose="02010609030101010101"/>
              </a:rPr>
              <a:t>    指人类和一些动物所具有的智力和行为能力</a:t>
            </a:r>
          </a:p>
          <a:p>
            <a:r>
              <a:rPr lang="zh-CN" altLang="en-US" sz="2400" dirty="0">
                <a:solidFill>
                  <a:srgbClr val="A4001F"/>
                </a:solidFill>
                <a:ea typeface="楷体_GB2312" panose="02010609030101010101"/>
              </a:rPr>
              <a:t>人类的自然智能（简称智能）</a:t>
            </a:r>
          </a:p>
          <a:p>
            <a:pPr marR="8255"/>
            <a:r>
              <a:rPr lang="zh-CN" altLang="en-US" sz="2400" dirty="0">
                <a:solidFill>
                  <a:srgbClr val="0000CC"/>
                </a:solidFill>
                <a:ea typeface="楷体_GB2312" panose="02010609030101010101"/>
              </a:rPr>
              <a:t>    指人类在认识客观世界中，由思维过程和脑力活动所表现出的综合能力</a:t>
            </a:r>
          </a:p>
          <a:p>
            <a:r>
              <a:rPr lang="zh-CN" altLang="en-US" sz="2400" dirty="0">
                <a:solidFill>
                  <a:srgbClr val="CC0000"/>
                </a:solidFill>
                <a:ea typeface="楷体_GB2312" panose="02010609030101010101"/>
              </a:rPr>
              <a:t>智能</a:t>
            </a:r>
            <a:r>
              <a:rPr lang="en-US" altLang="zh-CN" sz="2400" b="1" dirty="0">
                <a:solidFill>
                  <a:srgbClr val="CC0000"/>
                </a:solidFill>
                <a:latin typeface="Times New Roman" panose="02020603050405020304" pitchFamily="18" charset="0"/>
                <a:ea typeface="楷体_GB2312" panose="02010609030101010101"/>
              </a:rPr>
              <a:t>(</a:t>
            </a:r>
            <a:r>
              <a:rPr lang="zh-CN" altLang="en-US" sz="2400" dirty="0">
                <a:solidFill>
                  <a:srgbClr val="CC0000"/>
                </a:solidFill>
                <a:latin typeface="Times New Roman" panose="02020603050405020304" pitchFamily="18" charset="0"/>
                <a:ea typeface="楷体_GB2312" panose="02010609030101010101"/>
              </a:rPr>
              <a:t>自然智能</a:t>
            </a:r>
            <a:r>
              <a:rPr lang="en-US" altLang="zh-CN" sz="2400" b="1" dirty="0">
                <a:solidFill>
                  <a:srgbClr val="CC0000"/>
                </a:solidFill>
                <a:latin typeface="Times New Roman" panose="02020603050405020304" pitchFamily="18" charset="0"/>
                <a:ea typeface="楷体_GB2312" panose="02010609030101010101"/>
              </a:rPr>
              <a:t>)</a:t>
            </a:r>
            <a:r>
              <a:rPr lang="zh-CN" altLang="en-US" sz="2400" dirty="0">
                <a:solidFill>
                  <a:srgbClr val="CC0000"/>
                </a:solidFill>
                <a:latin typeface="Times New Roman" panose="02020603050405020304" pitchFamily="18" charset="0"/>
                <a:ea typeface="楷体_GB2312" panose="02010609030101010101"/>
              </a:rPr>
              <a:t>现象：</a:t>
            </a:r>
          </a:p>
          <a:p>
            <a:pPr marR="20320"/>
            <a:r>
              <a:rPr lang="en-US" altLang="zh-CN" sz="2400" b="1" dirty="0">
                <a:solidFill>
                  <a:srgbClr val="0000CC"/>
                </a:solidFill>
                <a:latin typeface="Times New Roman" panose="02020603050405020304" pitchFamily="18" charset="0"/>
                <a:ea typeface="楷体_GB2312" panose="02010609030101010101"/>
              </a:rPr>
              <a:t>    1</a:t>
            </a:r>
            <a:r>
              <a:rPr lang="zh-CN" altLang="en-US" sz="2400" dirty="0">
                <a:solidFill>
                  <a:srgbClr val="0000CC"/>
                </a:solidFill>
                <a:latin typeface="Times New Roman" panose="02020603050405020304" pitchFamily="18" charset="0"/>
                <a:ea typeface="楷体_GB2312" panose="02010609030101010101"/>
              </a:rPr>
              <a:t>、人是怎样思考问题的？例如：树上还有几只鸟？（常识推理）</a:t>
            </a:r>
          </a:p>
          <a:p>
            <a:pPr marR="24765"/>
            <a:r>
              <a:rPr lang="en-US" altLang="zh-CN" sz="2400" b="1" dirty="0">
                <a:solidFill>
                  <a:srgbClr val="0000CC"/>
                </a:solidFill>
                <a:latin typeface="Times New Roman" panose="02020603050405020304" pitchFamily="18" charset="0"/>
                <a:ea typeface="楷体_GB2312" panose="02010609030101010101"/>
              </a:rPr>
              <a:t>    2</a:t>
            </a:r>
            <a:r>
              <a:rPr lang="zh-CN" altLang="en-US" sz="2400" dirty="0">
                <a:solidFill>
                  <a:srgbClr val="0000CC"/>
                </a:solidFill>
                <a:latin typeface="Times New Roman" panose="02020603050405020304" pitchFamily="18" charset="0"/>
                <a:ea typeface="楷体_GB2312" panose="02010609030101010101"/>
              </a:rPr>
              <a:t>、人是怎样横穿马路的？（常识推理和逻辑问题的形象处理）</a:t>
            </a:r>
          </a:p>
          <a:p>
            <a:pPr marR="20320"/>
            <a:r>
              <a:rPr lang="en-US" altLang="zh-CN" sz="2400" b="1" dirty="0">
                <a:solidFill>
                  <a:srgbClr val="0000CC"/>
                </a:solidFill>
                <a:latin typeface="Times New Roman" panose="02020603050405020304" pitchFamily="18" charset="0"/>
                <a:ea typeface="楷体_GB2312" panose="02010609030101010101"/>
              </a:rPr>
              <a:t>    3</a:t>
            </a:r>
            <a:r>
              <a:rPr lang="zh-CN" altLang="en-US" sz="2400" dirty="0">
                <a:solidFill>
                  <a:srgbClr val="0000CC"/>
                </a:solidFill>
                <a:latin typeface="Times New Roman" panose="02020603050405020304" pitchFamily="18" charset="0"/>
                <a:ea typeface="楷体_GB2312" panose="02010609030101010101"/>
              </a:rPr>
              <a:t>、人是怎样识别景物的？例如：小孩的妈妈是谁？（形象思维）</a:t>
            </a:r>
          </a:p>
          <a:p>
            <a:pPr marR="16510"/>
            <a:r>
              <a:rPr lang="en-US" altLang="zh-CN" sz="2400" b="1" dirty="0">
                <a:solidFill>
                  <a:srgbClr val="0000CC"/>
                </a:solidFill>
                <a:latin typeface="Times New Roman" panose="02020603050405020304" pitchFamily="18" charset="0"/>
                <a:ea typeface="楷体_GB2312" panose="02010609030101010101"/>
              </a:rPr>
              <a:t>    4</a:t>
            </a:r>
            <a:r>
              <a:rPr lang="zh-CN" altLang="en-US" sz="2400" dirty="0">
                <a:solidFill>
                  <a:srgbClr val="0000CC"/>
                </a:solidFill>
                <a:latin typeface="Times New Roman" panose="02020603050405020304" pitchFamily="18" charset="0"/>
                <a:ea typeface="楷体_GB2312" panose="02010609030101010101"/>
              </a:rPr>
              <a:t>、人是怎样实现感知、学习、思维等的？（神经系统的心智活动）</a:t>
            </a:r>
          </a:p>
          <a:p>
            <a:pPr marR="32385"/>
            <a:r>
              <a:rPr lang="en-US" altLang="zh-CN" sz="2400" b="1" dirty="0">
                <a:solidFill>
                  <a:srgbClr val="0000CC"/>
                </a:solidFill>
                <a:latin typeface="Times New Roman" panose="02020603050405020304" pitchFamily="18" charset="0"/>
                <a:ea typeface="楷体_GB2312" panose="02010609030101010101"/>
              </a:rPr>
              <a:t>    5</a:t>
            </a:r>
            <a:r>
              <a:rPr lang="zh-CN" altLang="en-US" sz="2400" dirty="0">
                <a:solidFill>
                  <a:srgbClr val="0000CC"/>
                </a:solidFill>
                <a:latin typeface="Times New Roman" panose="02020603050405020304" pitchFamily="18" charset="0"/>
                <a:ea typeface="楷体_GB2312" panose="02010609030101010101"/>
              </a:rPr>
              <a:t>、人是怎样产生情绪、情感的？（神经系统的心理过程）</a:t>
            </a:r>
          </a:p>
          <a:p>
            <a:r>
              <a:rPr lang="en-US" altLang="zh-CN" sz="2400" b="1" dirty="0">
                <a:solidFill>
                  <a:srgbClr val="0000CC"/>
                </a:solidFill>
                <a:latin typeface="Times New Roman" panose="02020603050405020304" pitchFamily="18" charset="0"/>
                <a:ea typeface="楷体_GB2312" panose="02010609030101010101"/>
              </a:rPr>
              <a:t>    …</a:t>
            </a:r>
          </a:p>
          <a:p>
            <a:r>
              <a:rPr lang="zh-CN" altLang="en-US" sz="2400" dirty="0" smtClean="0">
                <a:solidFill>
                  <a:srgbClr val="A4001F"/>
                </a:solidFill>
                <a:ea typeface="楷体_GB2312" panose="02010609030101010101"/>
              </a:rPr>
              <a:t>定义</a:t>
            </a:r>
            <a:r>
              <a:rPr lang="zh-CN" altLang="en-US" sz="2400" dirty="0">
                <a:solidFill>
                  <a:srgbClr val="A4001F"/>
                </a:solidFill>
                <a:ea typeface="楷体_GB2312" panose="02010609030101010101"/>
              </a:rPr>
              <a:t>智能的困难</a:t>
            </a:r>
          </a:p>
          <a:p>
            <a:pPr marR="16510"/>
            <a:r>
              <a:rPr lang="zh-CN" altLang="en-US" sz="2400" dirty="0">
                <a:solidFill>
                  <a:srgbClr val="0000CC"/>
                </a:solidFill>
                <a:ea typeface="楷体_GB2312" panose="02010609030101010101"/>
              </a:rPr>
              <a:t>  </a:t>
            </a:r>
            <a:r>
              <a:rPr lang="zh-CN" altLang="en-US" sz="2400" dirty="0" smtClean="0">
                <a:solidFill>
                  <a:srgbClr val="0000CC"/>
                </a:solidFill>
                <a:ea typeface="楷体_GB2312" panose="02010609030101010101"/>
              </a:rPr>
              <a:t>从</a:t>
            </a:r>
            <a:r>
              <a:rPr lang="zh-CN" altLang="en-US" sz="2400" dirty="0">
                <a:solidFill>
                  <a:srgbClr val="0000CC"/>
                </a:solidFill>
                <a:ea typeface="楷体_GB2312" panose="02010609030101010101"/>
              </a:rPr>
              <a:t>结构上，人脑有</a:t>
            </a:r>
            <a:r>
              <a:rPr lang="en-US" altLang="zh-CN" sz="2400" b="1" dirty="0">
                <a:solidFill>
                  <a:srgbClr val="0000CC"/>
                </a:solidFill>
                <a:latin typeface="Times New Roman" panose="02020603050405020304" pitchFamily="18" charset="0"/>
                <a:ea typeface="楷体_GB2312" panose="02010609030101010101"/>
              </a:rPr>
              <a:t>10</a:t>
            </a:r>
            <a:r>
              <a:rPr lang="en-US" altLang="zh-CN" sz="2400" b="1" baseline="30000" dirty="0">
                <a:solidFill>
                  <a:srgbClr val="0000CC"/>
                </a:solidFill>
                <a:latin typeface="Times New Roman" panose="02020603050405020304" pitchFamily="18" charset="0"/>
                <a:ea typeface="楷体_GB2312" panose="02010609030101010101"/>
              </a:rPr>
              <a:t>11-12</a:t>
            </a:r>
            <a:r>
              <a:rPr lang="en-US" altLang="zh-CN" sz="1600" b="1" dirty="0">
                <a:solidFill>
                  <a:srgbClr val="0000CC"/>
                </a:solidFill>
                <a:latin typeface="Times New Roman" panose="02020603050405020304" pitchFamily="18" charset="0"/>
                <a:ea typeface="楷体_GB2312" panose="02010609030101010101"/>
              </a:rPr>
              <a:t> </a:t>
            </a:r>
            <a:r>
              <a:rPr lang="zh-CN" altLang="en-US" sz="2400" dirty="0">
                <a:solidFill>
                  <a:srgbClr val="0000CC"/>
                </a:solidFill>
                <a:latin typeface="Times New Roman" panose="02020603050405020304" pitchFamily="18" charset="0"/>
                <a:ea typeface="楷体_GB2312" panose="02010609030101010101"/>
              </a:rPr>
              <a:t>量级的神经元</a:t>
            </a:r>
            <a:r>
              <a:rPr lang="zh-CN" altLang="en-US" sz="2400" dirty="0" smtClean="0">
                <a:solidFill>
                  <a:srgbClr val="0000CC"/>
                </a:solidFill>
                <a:latin typeface="Times New Roman" panose="02020603050405020304" pitchFamily="18" charset="0"/>
                <a:ea typeface="楷体_GB2312" panose="02010609030101010101"/>
              </a:rPr>
              <a:t>，是广泛分布、并行的、巨复杂系统</a:t>
            </a:r>
            <a:endParaRPr lang="en-US" altLang="zh-CN" sz="2400" dirty="0">
              <a:solidFill>
                <a:srgbClr val="0000CC"/>
              </a:solidFill>
              <a:latin typeface="Times New Roman" panose="02020603050405020304" pitchFamily="18" charset="0"/>
              <a:ea typeface="楷体_GB2312" panose="02010609030101010101"/>
            </a:endParaRPr>
          </a:p>
          <a:p>
            <a:pPr marR="16510"/>
            <a:r>
              <a:rPr lang="en-US" altLang="zh-CN" sz="2400" dirty="0">
                <a:solidFill>
                  <a:srgbClr val="0000CC"/>
                </a:solidFill>
                <a:latin typeface="Times New Roman" panose="02020603050405020304" pitchFamily="18" charset="0"/>
                <a:ea typeface="楷体_GB2312" panose="02010609030101010101"/>
              </a:rPr>
              <a:t> </a:t>
            </a:r>
            <a:r>
              <a:rPr lang="en-US" altLang="zh-CN" sz="2400" dirty="0" smtClean="0">
                <a:solidFill>
                  <a:srgbClr val="0000CC"/>
                </a:solidFill>
                <a:latin typeface="Times New Roman" panose="02020603050405020304" pitchFamily="18" charset="0"/>
                <a:ea typeface="楷体_GB2312" panose="02010609030101010101"/>
              </a:rPr>
              <a:t> </a:t>
            </a:r>
            <a:r>
              <a:rPr lang="zh-CN" altLang="en-US" sz="2400" dirty="0" smtClean="0">
                <a:solidFill>
                  <a:srgbClr val="0000CC"/>
                </a:solidFill>
                <a:ea typeface="楷体_GB2312" panose="02010609030101010101"/>
              </a:rPr>
              <a:t>从功能上，人脑具有记忆、思维、观察、分析等能力</a:t>
            </a:r>
            <a:endParaRPr lang="en-US" altLang="zh-CN" sz="2400" dirty="0" smtClean="0">
              <a:solidFill>
                <a:srgbClr val="0000CC"/>
              </a:solidFill>
              <a:ea typeface="楷体_GB2312" panose="02010609030101010101"/>
            </a:endParaRPr>
          </a:p>
          <a:p>
            <a:pPr marR="16510"/>
            <a:r>
              <a:rPr lang="en-US" altLang="zh-CN" sz="2400" dirty="0" smtClean="0">
                <a:solidFill>
                  <a:srgbClr val="0000CC"/>
                </a:solidFill>
                <a:ea typeface="楷体_GB2312" panose="02010609030101010101"/>
              </a:rPr>
              <a:t>  </a:t>
            </a:r>
            <a:r>
              <a:rPr lang="zh-CN" altLang="en-US" sz="2400" dirty="0" smtClean="0">
                <a:solidFill>
                  <a:srgbClr val="0000CC"/>
                </a:solidFill>
                <a:ea typeface="楷体_GB2312" panose="02010609030101010101"/>
              </a:rPr>
              <a:t>有待</a:t>
            </a:r>
            <a:r>
              <a:rPr lang="zh-CN" altLang="en-US" sz="2400" dirty="0">
                <a:solidFill>
                  <a:srgbClr val="0000CC"/>
                </a:solidFill>
                <a:ea typeface="楷体_GB2312" panose="02010609030101010101"/>
              </a:rPr>
              <a:t>于人脑奥秘的揭示，进一步认识 </a:t>
            </a:r>
          </a:p>
        </p:txBody>
      </p:sp>
      <p:sp>
        <p:nvSpPr>
          <p:cNvPr id="13" name="Rectangle 2"/>
          <p:cNvSpPr>
            <a:spLocks noGrp="1"/>
          </p:cNvSpPr>
          <p:nvPr>
            <p:ph type="title"/>
          </p:nvPr>
        </p:nvSpPr>
        <p:spPr>
          <a:xfrm>
            <a:off x="152457" y="70544"/>
            <a:ext cx="8229600" cy="649288"/>
          </a:xfrm>
        </p:spPr>
        <p:txBody>
          <a:bodyPr>
            <a:normAutofit fontScale="90000"/>
          </a:bodyPr>
          <a:lstStyle/>
          <a:p>
            <a:pPr>
              <a:buFontTx/>
              <a:buChar char="•"/>
              <a:defRPr/>
            </a:pPr>
            <a:r>
              <a:rPr lang="en-US" altLang="zh-CN" b="1" dirty="0">
                <a:latin typeface="Times New Roman" panose="02020603050405020304" pitchFamily="18" charset="0"/>
              </a:rPr>
              <a:t> </a:t>
            </a:r>
            <a:r>
              <a:rPr lang="zh-CN" altLang="en-US" b="1" dirty="0">
                <a:latin typeface="Times New Roman" panose="02020603050405020304" pitchFamily="18" charset="0"/>
              </a:rPr>
              <a:t>什么是智能？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0434" name="Rectangle 2"/>
          <p:cNvSpPr>
            <a:spLocks noGrp="1"/>
          </p:cNvSpPr>
          <p:nvPr>
            <p:ph type="title"/>
          </p:nvPr>
        </p:nvSpPr>
        <p:spPr>
          <a:xfrm>
            <a:off x="693878" y="1227137"/>
            <a:ext cx="8229600" cy="649288"/>
          </a:xfrm>
        </p:spPr>
        <p:txBody>
          <a:bodyPr>
            <a:normAutofit fontScale="90000"/>
          </a:bodyPr>
          <a:lstStyle/>
          <a:p>
            <a:pPr>
              <a:buFontTx/>
              <a:buChar char="•"/>
              <a:defRPr/>
            </a:pPr>
            <a:r>
              <a:rPr lang="en-US" altLang="zh-CN" b="1" dirty="0">
                <a:latin typeface="Times New Roman" panose="02020603050405020304" pitchFamily="18" charset="0"/>
              </a:rPr>
              <a:t> </a:t>
            </a:r>
            <a:r>
              <a:rPr lang="zh-CN" altLang="en-US" b="1" dirty="0">
                <a:latin typeface="Times New Roman" panose="02020603050405020304" pitchFamily="18" charset="0"/>
              </a:rPr>
              <a:t>什么是智能？</a:t>
            </a:r>
          </a:p>
        </p:txBody>
      </p:sp>
      <p:sp>
        <p:nvSpPr>
          <p:cNvPr id="530435" name="Rectangle 3"/>
          <p:cNvSpPr>
            <a:spLocks noGrp="1"/>
          </p:cNvSpPr>
          <p:nvPr>
            <p:ph type="body" idx="1"/>
          </p:nvPr>
        </p:nvSpPr>
        <p:spPr>
          <a:xfrm>
            <a:off x="2209800" y="2058987"/>
            <a:ext cx="7772400" cy="4114800"/>
          </a:xfrm>
        </p:spPr>
        <p:txBody>
          <a:bodyPr/>
          <a:lstStyle/>
          <a:p>
            <a:pPr algn="just">
              <a:lnSpc>
                <a:spcPct val="150000"/>
              </a:lnSpc>
              <a:buFont typeface="Wingdings" panose="05000000000000000000" pitchFamily="2" charset="2"/>
              <a:buNone/>
            </a:pPr>
            <a:r>
              <a:rPr lang="en-US" altLang="zh-CN" b="1" dirty="0">
                <a:solidFill>
                  <a:srgbClr val="0000FF"/>
                </a:solidFill>
                <a:latin typeface="Times New Roman" panose="02020603050405020304" pitchFamily="18" charset="0"/>
              </a:rPr>
              <a:t> </a:t>
            </a:r>
            <a:r>
              <a:rPr lang="zh-CN" altLang="en-US" b="1" dirty="0">
                <a:latin typeface="Times New Roman" panose="02020603050405020304" pitchFamily="18" charset="0"/>
              </a:rPr>
              <a:t>内涵：</a:t>
            </a:r>
            <a:r>
              <a:rPr lang="zh-CN" altLang="en-US" b="1" dirty="0"/>
              <a:t>“</a:t>
            </a:r>
            <a:r>
              <a:rPr lang="zh-CN" altLang="en-US" b="1" dirty="0">
                <a:latin typeface="Times New Roman" panose="02020603050405020304" pitchFamily="18" charset="0"/>
              </a:rPr>
              <a:t>知识</a:t>
            </a:r>
            <a:r>
              <a:rPr lang="en-US" altLang="zh-CN" b="1" dirty="0"/>
              <a:t>+</a:t>
            </a:r>
            <a:r>
              <a:rPr lang="zh-CN" altLang="en-US" b="1" dirty="0">
                <a:latin typeface="Times New Roman" panose="02020603050405020304" pitchFamily="18" charset="0"/>
              </a:rPr>
              <a:t>思维</a:t>
            </a:r>
            <a:r>
              <a:rPr lang="zh-CN" altLang="en-US" b="1" dirty="0"/>
              <a:t>”</a:t>
            </a:r>
            <a:endParaRPr lang="zh-CN" altLang="en-US" b="1" dirty="0">
              <a:latin typeface="Times New Roman" panose="02020603050405020304" pitchFamily="18" charset="0"/>
            </a:endParaRPr>
          </a:p>
          <a:p>
            <a:pPr algn="just">
              <a:lnSpc>
                <a:spcPct val="150000"/>
              </a:lnSpc>
              <a:buFont typeface="Wingdings" panose="05000000000000000000" pitchFamily="2" charset="2"/>
              <a:buNone/>
            </a:pPr>
            <a:r>
              <a:rPr lang="zh-CN" altLang="en-US" b="1" dirty="0">
                <a:latin typeface="Times New Roman" panose="02020603050405020304" pitchFamily="18" charset="0"/>
              </a:rPr>
              <a:t> 外延：获取知识、运用知识的能力；</a:t>
            </a:r>
          </a:p>
          <a:p>
            <a:pPr algn="just">
              <a:lnSpc>
                <a:spcPct val="150000"/>
              </a:lnSpc>
              <a:buFont typeface="Wingdings" panose="05000000000000000000" pitchFamily="2" charset="2"/>
              <a:buNone/>
            </a:pPr>
            <a:r>
              <a:rPr lang="zh-CN" altLang="en-US" b="1" dirty="0">
                <a:latin typeface="Times New Roman" panose="02020603050405020304" pitchFamily="18" charset="0"/>
              </a:rPr>
              <a:t>             分析问题、解决问题的能力</a:t>
            </a: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53988" name="Group 4"/>
          <p:cNvGraphicFramePr>
            <a:graphicFrameLocks noGrp="1"/>
          </p:cNvGraphicFramePr>
          <p:nvPr/>
        </p:nvGraphicFramePr>
        <p:xfrm>
          <a:off x="4224339" y="1628776"/>
          <a:ext cx="4402137" cy="1908175"/>
        </p:xfrm>
        <a:graphic>
          <a:graphicData uri="http://schemas.openxmlformats.org/drawingml/2006/table">
            <a:tbl>
              <a:tblPr/>
              <a:tblGrid>
                <a:gridCol w="2201862"/>
                <a:gridCol w="2200275"/>
              </a:tblGrid>
              <a:tr h="936625">
                <a:tc gridSpan="2">
                  <a:txBody>
                    <a:bodyPr/>
                    <a:lstStyle>
                      <a:lvl1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1pPr>
                      <a:lvl2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2pPr>
                      <a:lvl3pPr algn="l" eaLnBrk="0" hangingPunct="0">
                        <a:spcBef>
                          <a:spcPct val="20000"/>
                        </a:spcBef>
                        <a:buFont typeface="Wingdings" panose="05000000000000000000" pitchFamily="2" charset="2"/>
                        <a:defRPr sz="1400" b="1">
                          <a:solidFill>
                            <a:schemeClr val="tx1"/>
                          </a:solidFill>
                          <a:latin typeface="Calibri" panose="020F0502020204030204" pitchFamily="34" charset="0"/>
                          <a:ea typeface="楷体_GB2312" pitchFamily="49" charset="-122"/>
                        </a:defRPr>
                      </a:lvl3pPr>
                      <a:lvl4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4pPr>
                      <a:lvl5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5pPr>
                      <a:lvl6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6pPr>
                      <a:lvl7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7pPr>
                      <a:lvl8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8pPr>
                      <a:lvl9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智能</a:t>
                      </a:r>
                      <a:r>
                        <a:rPr kumimoji="0" lang="en-US" altLang="zh-CN"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(Intelligence)</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hMerge="1">
                  <a:txBody>
                    <a:bodyPr/>
                    <a:lstStyle/>
                    <a:p>
                      <a:endParaRPr lang="zh-CN"/>
                    </a:p>
                  </a:txBody>
                  <a:tcPr/>
                </a:tc>
              </a:tr>
              <a:tr h="971550">
                <a:tc>
                  <a:txBody>
                    <a:bodyPr/>
                    <a:lstStyle>
                      <a:lvl1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1pPr>
                      <a:lvl2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2pPr>
                      <a:lvl3pPr algn="l" eaLnBrk="0" hangingPunct="0">
                        <a:spcBef>
                          <a:spcPct val="20000"/>
                        </a:spcBef>
                        <a:buFont typeface="Wingdings" panose="05000000000000000000" pitchFamily="2" charset="2"/>
                        <a:defRPr sz="1400" b="1">
                          <a:solidFill>
                            <a:schemeClr val="tx1"/>
                          </a:solidFill>
                          <a:latin typeface="Calibri" panose="020F0502020204030204" pitchFamily="34" charset="0"/>
                          <a:ea typeface="楷体_GB2312" pitchFamily="49" charset="-122"/>
                        </a:defRPr>
                      </a:lvl3pPr>
                      <a:lvl4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4pPr>
                      <a:lvl5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5pPr>
                      <a:lvl6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6pPr>
                      <a:lvl7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7pPr>
                      <a:lvl8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8pPr>
                      <a:lvl9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脑智能</a:t>
                      </a:r>
                      <a:r>
                        <a:rPr kumimoji="0" lang="en-US" altLang="zh-CN"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(BI)</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1pPr>
                      <a:lvl2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2pPr>
                      <a:lvl3pPr algn="l" eaLnBrk="0" hangingPunct="0">
                        <a:spcBef>
                          <a:spcPct val="20000"/>
                        </a:spcBef>
                        <a:buFont typeface="Wingdings" panose="05000000000000000000" pitchFamily="2" charset="2"/>
                        <a:defRPr sz="1400" b="1">
                          <a:solidFill>
                            <a:schemeClr val="tx1"/>
                          </a:solidFill>
                          <a:latin typeface="Calibri" panose="020F0502020204030204" pitchFamily="34" charset="0"/>
                          <a:ea typeface="楷体_GB2312" pitchFamily="49" charset="-122"/>
                        </a:defRPr>
                      </a:lvl3pPr>
                      <a:lvl4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4pPr>
                      <a:lvl5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5pPr>
                      <a:lvl6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6pPr>
                      <a:lvl7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7pPr>
                      <a:lvl8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8pPr>
                      <a:lvl9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群智能</a:t>
                      </a:r>
                      <a:r>
                        <a:rPr kumimoji="0" lang="en-US" altLang="zh-CN"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(SI)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r>
            </a:tbl>
          </a:graphicData>
        </a:graphic>
      </p:graphicFrame>
      <p:grpSp>
        <p:nvGrpSpPr>
          <p:cNvPr id="19470" name="Group 14"/>
          <p:cNvGrpSpPr/>
          <p:nvPr/>
        </p:nvGrpSpPr>
        <p:grpSpPr bwMode="auto">
          <a:xfrm>
            <a:off x="2782889" y="3644902"/>
            <a:ext cx="6986587" cy="1820863"/>
            <a:chOff x="793" y="1933"/>
            <a:chExt cx="4401" cy="1147"/>
          </a:xfrm>
          <a:solidFill>
            <a:srgbClr val="00B0F0"/>
          </a:solidFill>
        </p:grpSpPr>
        <p:sp>
          <p:nvSpPr>
            <p:cNvPr id="553999" name="Text Box 15"/>
            <p:cNvSpPr txBox="1">
              <a:spLocks noChangeArrowheads="1"/>
            </p:cNvSpPr>
            <p:nvPr/>
          </p:nvSpPr>
          <p:spPr bwMode="auto">
            <a:xfrm>
              <a:off x="793" y="2750"/>
              <a:ext cx="1724" cy="330"/>
            </a:xfrm>
            <a:prstGeom prst="rect">
              <a:avLst/>
            </a:prstGeom>
            <a:gr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2800" b="1" dirty="0">
                  <a:effectLst>
                    <a:outerShdw blurRad="38100" dist="38100" dir="2700000" algn="tl">
                      <a:srgbClr val="FFFFFF"/>
                    </a:outerShdw>
                  </a:effectLst>
                  <a:ea typeface="黑体" panose="02010609060101010101" pitchFamily="49" charset="-122"/>
                </a:rPr>
                <a:t>符号智能</a:t>
              </a:r>
              <a:r>
                <a:rPr lang="en-US" altLang="zh-CN" sz="2800" b="1" dirty="0">
                  <a:effectLst>
                    <a:outerShdw blurRad="38100" dist="38100" dir="2700000" algn="tl">
                      <a:srgbClr val="FFFFFF"/>
                    </a:outerShdw>
                  </a:effectLst>
                  <a:ea typeface="黑体" panose="02010609060101010101" pitchFamily="49" charset="-122"/>
                </a:rPr>
                <a:t>(SI)</a:t>
              </a:r>
            </a:p>
          </p:txBody>
        </p:sp>
        <p:sp>
          <p:nvSpPr>
            <p:cNvPr id="554000" name="Text Box 16"/>
            <p:cNvSpPr txBox="1">
              <a:spLocks noChangeArrowheads="1"/>
            </p:cNvSpPr>
            <p:nvPr/>
          </p:nvSpPr>
          <p:spPr bwMode="auto">
            <a:xfrm>
              <a:off x="3334" y="2750"/>
              <a:ext cx="1860" cy="330"/>
            </a:xfrm>
            <a:prstGeom prst="rect">
              <a:avLst/>
            </a:prstGeom>
            <a:gr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2800" b="1">
                  <a:effectLst>
                    <a:outerShdw blurRad="38100" dist="38100" dir="2700000" algn="tl">
                      <a:srgbClr val="FFFFFF"/>
                    </a:outerShdw>
                  </a:effectLst>
                  <a:ea typeface="黑体" panose="02010609060101010101" pitchFamily="49" charset="-122"/>
                </a:rPr>
                <a:t>计算智能</a:t>
              </a:r>
              <a:r>
                <a:rPr lang="en-US" altLang="zh-CN" sz="2800" b="1">
                  <a:effectLst>
                    <a:outerShdw blurRad="38100" dist="38100" dir="2700000" algn="tl">
                      <a:srgbClr val="FFFFFF"/>
                    </a:outerShdw>
                  </a:effectLst>
                  <a:ea typeface="黑体" panose="02010609060101010101" pitchFamily="49" charset="-122"/>
                </a:rPr>
                <a:t>(CI)</a:t>
              </a:r>
            </a:p>
          </p:txBody>
        </p:sp>
        <p:sp>
          <p:nvSpPr>
            <p:cNvPr id="19473" name="AutoShape 17"/>
            <p:cNvSpPr>
              <a:spLocks noChangeArrowheads="1"/>
            </p:cNvSpPr>
            <p:nvPr/>
          </p:nvSpPr>
          <p:spPr bwMode="auto">
            <a:xfrm>
              <a:off x="1882" y="1933"/>
              <a:ext cx="453" cy="726"/>
            </a:xfrm>
            <a:prstGeom prst="downArrow">
              <a:avLst>
                <a:gd name="adj1" fmla="val 43046"/>
                <a:gd name="adj2" fmla="val 52316"/>
              </a:avLst>
            </a:prstGeom>
            <a:gr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74" name="AutoShape 18"/>
            <p:cNvSpPr>
              <a:spLocks noChangeArrowheads="1"/>
            </p:cNvSpPr>
            <p:nvPr/>
          </p:nvSpPr>
          <p:spPr bwMode="auto">
            <a:xfrm>
              <a:off x="3560" y="1933"/>
              <a:ext cx="453" cy="726"/>
            </a:xfrm>
            <a:prstGeom prst="downArrow">
              <a:avLst>
                <a:gd name="adj1" fmla="val 43046"/>
                <a:gd name="adj2" fmla="val 52316"/>
              </a:avLst>
            </a:prstGeom>
            <a:grp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p:nvPr/>
        </p:nvSpPr>
        <p:spPr>
          <a:xfrm>
            <a:off x="537467" y="551807"/>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b="1" dirty="0">
                <a:latin typeface="Times New Roman" panose="02020603050405020304" pitchFamily="18" charset="0"/>
              </a:rPr>
              <a:t>智能的不同观点</a:t>
            </a:r>
          </a:p>
        </p:txBody>
      </p:sp>
      <p:sp>
        <p:nvSpPr>
          <p:cNvPr id="6" name="矩形 5"/>
          <p:cNvSpPr/>
          <p:nvPr/>
        </p:nvSpPr>
        <p:spPr>
          <a:xfrm>
            <a:off x="1319521" y="1417663"/>
            <a:ext cx="9893911" cy="3785652"/>
          </a:xfrm>
          <a:prstGeom prst="rect">
            <a:avLst/>
          </a:prstGeom>
        </p:spPr>
        <p:txBody>
          <a:bodyPr wrap="square">
            <a:spAutoFit/>
          </a:bodyPr>
          <a:lstStyle/>
          <a:p>
            <a:pPr marR="5715"/>
            <a:r>
              <a:rPr lang="zh-CN" altLang="en-US" sz="2400" dirty="0">
                <a:solidFill>
                  <a:srgbClr val="006300"/>
                </a:solidFill>
                <a:ea typeface="楷体_GB2312" panose="02010609030101010101"/>
              </a:rPr>
              <a:t>思维理论：</a:t>
            </a:r>
            <a:r>
              <a:rPr lang="zh-CN" altLang="en-US" sz="2400" dirty="0">
                <a:solidFill>
                  <a:srgbClr val="0000CC"/>
                </a:solidFill>
                <a:ea typeface="楷体_GB2312" panose="02010609030101010101"/>
              </a:rPr>
              <a:t>智能来源于思维活动，智能的核心是思维，人的一切知识都是思维的产物。可望通过对思维规律和思维方法的研究，来揭示智能的本质。</a:t>
            </a:r>
            <a:endParaRPr lang="en-US" altLang="zh-CN" sz="2400" dirty="0">
              <a:solidFill>
                <a:srgbClr val="0000CC"/>
              </a:solidFill>
              <a:ea typeface="楷体_GB2312" panose="02010609030101010101"/>
            </a:endParaRPr>
          </a:p>
          <a:p>
            <a:pPr marR="5715"/>
            <a:endParaRPr lang="zh-CN" altLang="en-US" sz="2400" dirty="0">
              <a:solidFill>
                <a:srgbClr val="0000CC"/>
              </a:solidFill>
              <a:ea typeface="楷体_GB2312" panose="02010609030101010101"/>
            </a:endParaRPr>
          </a:p>
          <a:p>
            <a:pPr marR="5715"/>
            <a:r>
              <a:rPr lang="zh-CN" altLang="en-US" sz="2400" dirty="0">
                <a:solidFill>
                  <a:srgbClr val="006300"/>
                </a:solidFill>
                <a:ea typeface="楷体_GB2312" panose="02010609030101010101"/>
              </a:rPr>
              <a:t>知识阈值理论：</a:t>
            </a:r>
            <a:r>
              <a:rPr lang="zh-CN" altLang="en-US" sz="2400" dirty="0">
                <a:solidFill>
                  <a:srgbClr val="0000CC"/>
                </a:solidFill>
                <a:ea typeface="楷体_GB2312" panose="02010609030101010101"/>
              </a:rPr>
              <a:t>智能取决于知识的数量及其可运用程度。一个系统所具有的可运用知识越多，其智能就会越高。</a:t>
            </a:r>
            <a:endParaRPr lang="en-US" altLang="zh-CN" sz="2400" dirty="0">
              <a:solidFill>
                <a:srgbClr val="0000CC"/>
              </a:solidFill>
              <a:ea typeface="楷体_GB2312" panose="02010609030101010101"/>
            </a:endParaRPr>
          </a:p>
          <a:p>
            <a:pPr marR="5715"/>
            <a:endParaRPr lang="zh-CN" altLang="en-US" sz="2400" dirty="0">
              <a:solidFill>
                <a:srgbClr val="0000CC"/>
              </a:solidFill>
              <a:ea typeface="楷体_GB2312" panose="02010609030101010101"/>
            </a:endParaRPr>
          </a:p>
          <a:p>
            <a:pPr marR="5715"/>
            <a:r>
              <a:rPr lang="zh-CN" altLang="en-US" sz="2400" dirty="0">
                <a:solidFill>
                  <a:srgbClr val="006300"/>
                </a:solidFill>
                <a:ea typeface="楷体_GB2312" panose="02010609030101010101"/>
              </a:rPr>
              <a:t>进化理论：</a:t>
            </a:r>
            <a:r>
              <a:rPr lang="zh-CN" altLang="en-US" sz="2400" dirty="0">
                <a:solidFill>
                  <a:srgbClr val="0000CC"/>
                </a:solidFill>
                <a:ea typeface="楷体_GB2312" panose="02010609030101010101"/>
              </a:rPr>
              <a:t>是美国</a:t>
            </a:r>
            <a:r>
              <a:rPr lang="en-US" altLang="zh-CN" sz="2400" b="1" dirty="0">
                <a:solidFill>
                  <a:srgbClr val="0000CC"/>
                </a:solidFill>
                <a:latin typeface="Times New Roman" panose="02020603050405020304" pitchFamily="18" charset="0"/>
                <a:ea typeface="楷体_GB2312" panose="02010609030101010101"/>
              </a:rPr>
              <a:t>MIT</a:t>
            </a:r>
            <a:r>
              <a:rPr lang="zh-CN" altLang="en-US" sz="2400" dirty="0">
                <a:solidFill>
                  <a:srgbClr val="0000CC"/>
                </a:solidFill>
                <a:latin typeface="Times New Roman" panose="02020603050405020304" pitchFamily="18" charset="0"/>
                <a:ea typeface="楷体_GB2312" panose="02010609030101010101"/>
              </a:rPr>
              <a:t>的</a:t>
            </a:r>
            <a:r>
              <a:rPr lang="en-US" altLang="zh-CN" sz="2400" b="1" dirty="0">
                <a:solidFill>
                  <a:srgbClr val="0000CC"/>
                </a:solidFill>
                <a:latin typeface="Times New Roman" panose="02020603050405020304" pitchFamily="18" charset="0"/>
                <a:ea typeface="楷体_GB2312" panose="02010609030101010101"/>
              </a:rPr>
              <a:t>Brooks</a:t>
            </a:r>
            <a:r>
              <a:rPr lang="zh-CN" altLang="en-US" sz="2400" dirty="0">
                <a:solidFill>
                  <a:srgbClr val="0000CC"/>
                </a:solidFill>
                <a:latin typeface="Times New Roman" panose="02020603050405020304" pitchFamily="18" charset="0"/>
                <a:ea typeface="楷体_GB2312" panose="02010609030101010101"/>
              </a:rPr>
              <a:t>在对人造机器虫研究的基础上提出来的。智能取决于感知和行为，取决于对外界复杂环境的适应，智能不需要知识、不需要表示、不需要推理，智能可由逐步进化来实现。</a:t>
            </a:r>
            <a:endParaRPr lang="zh-CN" altLang="en-US"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normAutofit/>
          </a:bodyPr>
          <a:lstStyle/>
          <a:p>
            <a:pPr algn="ctr">
              <a:defRPr/>
            </a:pPr>
            <a:r>
              <a:rPr lang="zh-CN" altLang="en-US" sz="4000" b="1" dirty="0">
                <a:solidFill>
                  <a:srgbClr val="3333FF"/>
                </a:solidFill>
                <a:latin typeface="黑体" panose="02010609060101010101" pitchFamily="49" charset="-122"/>
              </a:rPr>
              <a:t>课程目的和基本要求</a:t>
            </a:r>
          </a:p>
        </p:txBody>
      </p:sp>
      <p:sp>
        <p:nvSpPr>
          <p:cNvPr id="3077" name="Rectangle 3"/>
          <p:cNvSpPr>
            <a:spLocks noGrp="1" noChangeArrowheads="1"/>
          </p:cNvSpPr>
          <p:nvPr>
            <p:ph type="body" idx="1"/>
          </p:nvPr>
        </p:nvSpPr>
        <p:spPr/>
        <p:txBody>
          <a:bodyPr/>
          <a:lstStyle/>
          <a:p>
            <a:pPr eaLnBrk="1" hangingPunct="1"/>
            <a:r>
              <a:rPr lang="zh-CN" altLang="en-US" b="1" dirty="0" smtClean="0">
                <a:latin typeface="Times New Roman" panose="02020603050405020304" pitchFamily="18" charset="0"/>
                <a:ea typeface="黑体" panose="02010609060101010101" pitchFamily="49" charset="-122"/>
              </a:rPr>
              <a:t>课程类型</a:t>
            </a:r>
          </a:p>
          <a:p>
            <a:pPr lvl="1" eaLnBrk="1" hangingPunct="1"/>
            <a:r>
              <a:rPr lang="zh-CN" altLang="en-US" b="1" dirty="0">
                <a:latin typeface="宋体" panose="02010600030101010101" pitchFamily="2" charset="-122"/>
                <a:ea typeface="宋体" panose="02010600030101010101" pitchFamily="2" charset="-122"/>
              </a:rPr>
              <a:t>专业必修课 </a:t>
            </a:r>
          </a:p>
          <a:p>
            <a:pPr eaLnBrk="1" hangingPunct="1"/>
            <a:r>
              <a:rPr lang="zh-CN" altLang="en-US" b="1" dirty="0" smtClean="0">
                <a:latin typeface="Times New Roman" panose="02020603050405020304" pitchFamily="18" charset="0"/>
                <a:ea typeface="黑体" panose="02010609060101010101" pitchFamily="49" charset="-122"/>
              </a:rPr>
              <a:t>基础知识要求</a:t>
            </a:r>
            <a:r>
              <a:rPr lang="zh-CN" altLang="en-US" b="1" dirty="0" smtClean="0">
                <a:ea typeface="宋体" panose="02010600030101010101" pitchFamily="2" charset="-122"/>
              </a:rPr>
              <a:t> </a:t>
            </a:r>
          </a:p>
          <a:p>
            <a:pPr lvl="1" eaLnBrk="1" hangingPunct="1"/>
            <a:r>
              <a:rPr lang="zh-CN" altLang="en-US" b="1" dirty="0" smtClean="0">
                <a:latin typeface="宋体" panose="02010600030101010101" pitchFamily="2" charset="-122"/>
                <a:ea typeface="宋体" panose="02010600030101010101" pitchFamily="2" charset="-122"/>
              </a:rPr>
              <a:t>高级语言</a:t>
            </a:r>
            <a:r>
              <a:rPr lang="zh-CN" altLang="en-US" b="1" dirty="0">
                <a:latin typeface="宋体" panose="02010600030101010101" pitchFamily="2" charset="-122"/>
                <a:ea typeface="宋体" panose="02010600030101010101" pitchFamily="2" charset="-122"/>
              </a:rPr>
              <a:t>程序设计，数理逻辑，</a:t>
            </a:r>
            <a:r>
              <a:rPr lang="zh-CN" altLang="en-US" b="1" dirty="0" smtClean="0">
                <a:latin typeface="宋体" panose="02010600030101010101" pitchFamily="2" charset="-122"/>
                <a:ea typeface="宋体" panose="02010600030101010101" pitchFamily="2" charset="-122"/>
              </a:rPr>
              <a:t>数据结构、离散数学等</a:t>
            </a:r>
            <a:endParaRPr lang="zh-CN" altLang="en-US" b="1" dirty="0">
              <a:latin typeface="宋体" panose="02010600030101010101" pitchFamily="2" charset="-122"/>
              <a:ea typeface="宋体" panose="02010600030101010101" pitchFamily="2" charset="-122"/>
            </a:endParaRPr>
          </a:p>
          <a:p>
            <a:pPr eaLnBrk="1" hangingPunct="1"/>
            <a:r>
              <a:rPr lang="zh-CN" altLang="en-US" b="1" dirty="0" smtClean="0">
                <a:ea typeface="黑体" panose="02010609060101010101" pitchFamily="49" charset="-122"/>
              </a:rPr>
              <a:t>教学目标</a:t>
            </a:r>
            <a:endParaRPr lang="zh-CN" altLang="en-US" b="1" dirty="0" smtClean="0">
              <a:ea typeface="宋体" panose="02010600030101010101" pitchFamily="2" charset="-122"/>
            </a:endParaRPr>
          </a:p>
          <a:p>
            <a:pPr lvl="1" eaLnBrk="1" hangingPunct="1"/>
            <a:r>
              <a:rPr lang="zh-CN" altLang="en-US" b="1" dirty="0" smtClean="0">
                <a:latin typeface="宋体" panose="02010600030101010101" pitchFamily="2" charset="-122"/>
                <a:ea typeface="宋体" panose="02010600030101010101" pitchFamily="2" charset="-122"/>
              </a:rPr>
              <a:t>了解人工智能的概念</a:t>
            </a:r>
          </a:p>
          <a:p>
            <a:pPr lvl="1" eaLnBrk="1" hangingPunct="1"/>
            <a:r>
              <a:rPr lang="zh-CN" altLang="en-US" b="1" dirty="0">
                <a:latin typeface="宋体" panose="02010600030101010101" pitchFamily="2" charset="-122"/>
                <a:ea typeface="宋体" panose="02010600030101010101" pitchFamily="2" charset="-122"/>
              </a:rPr>
              <a:t>熟悉</a:t>
            </a:r>
            <a:r>
              <a:rPr lang="zh-CN" altLang="en-US" b="1" dirty="0" smtClean="0">
                <a:latin typeface="宋体" panose="02010600030101010101" pitchFamily="2" charset="-122"/>
                <a:ea typeface="宋体" panose="02010600030101010101" pitchFamily="2" charset="-122"/>
              </a:rPr>
              <a:t>人工智能研究的基本问题</a:t>
            </a:r>
          </a:p>
          <a:p>
            <a:pPr lvl="1" eaLnBrk="1" hangingPunct="1"/>
            <a:r>
              <a:rPr lang="zh-CN" altLang="en-US" b="1" dirty="0" smtClean="0">
                <a:latin typeface="宋体" panose="02010600030101010101" pitchFamily="2" charset="-122"/>
                <a:ea typeface="宋体" panose="02010600030101010101" pitchFamily="2" charset="-122"/>
              </a:rPr>
              <a:t>掌握人工智能的基本理论与方法</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p:nvPr/>
        </p:nvSpPr>
        <p:spPr>
          <a:xfrm>
            <a:off x="128394" y="443523"/>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b="1" dirty="0">
                <a:latin typeface="Times New Roman" panose="02020603050405020304" pitchFamily="18" charset="0"/>
              </a:rPr>
              <a:t>智能的层次结构</a:t>
            </a:r>
          </a:p>
        </p:txBody>
      </p:sp>
      <p:sp>
        <p:nvSpPr>
          <p:cNvPr id="8" name="矩形 7"/>
          <p:cNvSpPr/>
          <p:nvPr/>
        </p:nvSpPr>
        <p:spPr>
          <a:xfrm>
            <a:off x="521368" y="1780674"/>
            <a:ext cx="5915527" cy="3785652"/>
          </a:xfrm>
          <a:prstGeom prst="rect">
            <a:avLst/>
          </a:prstGeom>
        </p:spPr>
        <p:txBody>
          <a:bodyPr wrap="square">
            <a:spAutoFit/>
          </a:bodyPr>
          <a:lstStyle/>
          <a:p>
            <a:r>
              <a:rPr lang="zh-CN" altLang="en-US" sz="2400" dirty="0">
                <a:solidFill>
                  <a:srgbClr val="A4001F"/>
                </a:solidFill>
                <a:ea typeface="楷体_GB2312" panose="02010609030101010101"/>
              </a:rPr>
              <a:t>智能的层次结构</a:t>
            </a:r>
            <a:endParaRPr lang="en-US" altLang="zh-CN" sz="2400" dirty="0">
              <a:solidFill>
                <a:srgbClr val="A4001F"/>
              </a:solidFill>
              <a:ea typeface="楷体_GB2312" panose="02010609030101010101"/>
            </a:endParaRPr>
          </a:p>
          <a:p>
            <a:endParaRPr lang="zh-CN" altLang="en-US" sz="2400" dirty="0">
              <a:solidFill>
                <a:srgbClr val="A4001F"/>
              </a:solidFill>
              <a:ea typeface="楷体_GB2312" panose="02010609030101010101"/>
            </a:endParaRPr>
          </a:p>
          <a:p>
            <a:pPr marR="5715"/>
            <a:r>
              <a:rPr lang="zh-CN" altLang="en-US" sz="2400" dirty="0">
                <a:solidFill>
                  <a:srgbClr val="006300"/>
                </a:solidFill>
                <a:ea typeface="楷体_GB2312" panose="02010609030101010101"/>
              </a:rPr>
              <a:t>高层智能：</a:t>
            </a:r>
            <a:r>
              <a:rPr lang="zh-CN" altLang="en-US" sz="2400" dirty="0">
                <a:solidFill>
                  <a:srgbClr val="0000CC"/>
                </a:solidFill>
                <a:ea typeface="楷体_GB2312" panose="02010609030101010101"/>
              </a:rPr>
              <a:t>以大脑皮层（抑制中枢）为主，主要完成记忆、思维等活动。</a:t>
            </a:r>
            <a:endParaRPr lang="en-US" altLang="zh-CN" sz="2400" dirty="0">
              <a:solidFill>
                <a:srgbClr val="0000CC"/>
              </a:solidFill>
              <a:ea typeface="楷体_GB2312" panose="02010609030101010101"/>
            </a:endParaRPr>
          </a:p>
          <a:p>
            <a:pPr marR="5715"/>
            <a:endParaRPr lang="zh-CN" altLang="en-US" sz="2400" dirty="0">
              <a:solidFill>
                <a:srgbClr val="0000CC"/>
              </a:solidFill>
              <a:ea typeface="楷体_GB2312" panose="02010609030101010101"/>
            </a:endParaRPr>
          </a:p>
          <a:p>
            <a:pPr marR="9525"/>
            <a:r>
              <a:rPr lang="zh-CN" altLang="en-US" sz="2400" dirty="0">
                <a:solidFill>
                  <a:srgbClr val="006300"/>
                </a:solidFill>
                <a:ea typeface="楷体_GB2312" panose="02010609030101010101"/>
              </a:rPr>
              <a:t>中层智能：</a:t>
            </a:r>
            <a:r>
              <a:rPr lang="zh-CN" altLang="en-US" sz="2400" dirty="0">
                <a:solidFill>
                  <a:srgbClr val="0000CC"/>
                </a:solidFill>
                <a:ea typeface="楷体_GB2312" panose="02010609030101010101"/>
              </a:rPr>
              <a:t>以丘脑（或称间脑，感觉中枢）为主，主要完成感知活动。</a:t>
            </a:r>
            <a:endParaRPr lang="en-US" altLang="zh-CN" sz="2400" dirty="0">
              <a:solidFill>
                <a:srgbClr val="0000CC"/>
              </a:solidFill>
              <a:ea typeface="楷体_GB2312" panose="02010609030101010101"/>
            </a:endParaRPr>
          </a:p>
          <a:p>
            <a:pPr marR="9525"/>
            <a:endParaRPr lang="zh-CN" altLang="en-US" sz="2400" dirty="0">
              <a:solidFill>
                <a:srgbClr val="0000CC"/>
              </a:solidFill>
              <a:ea typeface="楷体_GB2312" panose="02010609030101010101"/>
            </a:endParaRPr>
          </a:p>
          <a:p>
            <a:pPr marR="33655"/>
            <a:r>
              <a:rPr lang="zh-CN" altLang="en-US" sz="2400" dirty="0">
                <a:solidFill>
                  <a:srgbClr val="006300"/>
                </a:solidFill>
                <a:ea typeface="楷体_GB2312" panose="02010609030101010101"/>
              </a:rPr>
              <a:t>低层智能：</a:t>
            </a:r>
            <a:r>
              <a:rPr lang="zh-CN" altLang="en-US" sz="2400" dirty="0">
                <a:solidFill>
                  <a:srgbClr val="0000CC"/>
                </a:solidFill>
                <a:ea typeface="楷体_GB2312" panose="02010609030101010101"/>
              </a:rPr>
              <a:t>以小脑、脊髓为主，主要完成动作反应活动。</a:t>
            </a:r>
            <a:endParaRPr lang="zh-CN" altLang="en-US" sz="2400" dirty="0"/>
          </a:p>
        </p:txBody>
      </p:sp>
      <p:pic>
        <p:nvPicPr>
          <p:cNvPr id="2" name="图片 1"/>
          <p:cNvPicPr>
            <a:picLocks noChangeAspect="1"/>
          </p:cNvPicPr>
          <p:nvPr/>
        </p:nvPicPr>
        <p:blipFill>
          <a:blip r:embed="rId2"/>
          <a:stretch>
            <a:fillRect/>
          </a:stretch>
        </p:blipFill>
        <p:spPr>
          <a:xfrm>
            <a:off x="6926179" y="1780674"/>
            <a:ext cx="4828673" cy="362150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Rectangle 2"/>
          <p:cNvSpPr txBox="1"/>
          <p:nvPr/>
        </p:nvSpPr>
        <p:spPr>
          <a:xfrm>
            <a:off x="128394" y="443523"/>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b="1" dirty="0">
                <a:latin typeface="Times New Roman" panose="02020603050405020304" pitchFamily="18" charset="0"/>
              </a:rPr>
              <a:t>不同观点与层次结构的对应关系</a:t>
            </a:r>
          </a:p>
        </p:txBody>
      </p:sp>
      <p:pic>
        <p:nvPicPr>
          <p:cNvPr id="2" name="图片 1"/>
          <p:cNvPicPr>
            <a:picLocks noChangeAspect="1"/>
          </p:cNvPicPr>
          <p:nvPr/>
        </p:nvPicPr>
        <p:blipFill>
          <a:blip r:embed="rId4"/>
          <a:stretch>
            <a:fillRect/>
          </a:stretch>
        </p:blipFill>
        <p:spPr>
          <a:xfrm>
            <a:off x="7142747" y="1780674"/>
            <a:ext cx="4828673" cy="3621505"/>
          </a:xfrm>
          <a:prstGeom prst="rect">
            <a:avLst/>
          </a:prstGeom>
        </p:spPr>
      </p:pic>
      <p:sp>
        <p:nvSpPr>
          <p:cNvPr id="9" name="矩形 8"/>
          <p:cNvSpPr/>
          <p:nvPr/>
        </p:nvSpPr>
        <p:spPr>
          <a:xfrm>
            <a:off x="3637547" y="4358515"/>
            <a:ext cx="6096000" cy="523220"/>
          </a:xfrm>
          <a:prstGeom prst="rect">
            <a:avLst/>
          </a:prstGeom>
        </p:spPr>
        <p:txBody>
          <a:bodyPr>
            <a:spAutoFit/>
          </a:bodyPr>
          <a:lstStyle/>
          <a:p>
            <a:pPr marR="60960"/>
            <a:r>
              <a:rPr lang="zh-CN" altLang="en-US" sz="2800" dirty="0">
                <a:solidFill>
                  <a:srgbClr val="0000CC"/>
                </a:solidFill>
                <a:latin typeface="Times New Roman" panose="02020603050405020304" pitchFamily="18" charset="0"/>
                <a:ea typeface="楷体_GB2312" panose="02010609030101010101"/>
              </a:rPr>
              <a:t>中层智能和低层智能</a:t>
            </a:r>
            <a:endParaRPr lang="zh-CN" altLang="en-US" sz="2800" dirty="0"/>
          </a:p>
        </p:txBody>
      </p:sp>
      <p:sp>
        <p:nvSpPr>
          <p:cNvPr id="11" name="矩形 10"/>
          <p:cNvSpPr/>
          <p:nvPr/>
        </p:nvSpPr>
        <p:spPr>
          <a:xfrm>
            <a:off x="684638" y="2118507"/>
            <a:ext cx="1620957" cy="523220"/>
          </a:xfrm>
          <a:prstGeom prst="rect">
            <a:avLst/>
          </a:prstGeom>
        </p:spPr>
        <p:txBody>
          <a:bodyPr wrap="none">
            <a:spAutoFit/>
          </a:bodyPr>
          <a:lstStyle/>
          <a:p>
            <a:r>
              <a:rPr lang="zh-CN" altLang="en-US" sz="2800" dirty="0">
                <a:solidFill>
                  <a:srgbClr val="0000CC"/>
                </a:solidFill>
                <a:ea typeface="楷体_GB2312" panose="02010609030101010101"/>
              </a:rPr>
              <a:t>思维理论</a:t>
            </a:r>
          </a:p>
        </p:txBody>
      </p:sp>
      <p:sp>
        <p:nvSpPr>
          <p:cNvPr id="13" name="矩形 12"/>
          <p:cNvSpPr/>
          <p:nvPr/>
        </p:nvSpPr>
        <p:spPr>
          <a:xfrm>
            <a:off x="453806" y="2817522"/>
            <a:ext cx="2339102" cy="523220"/>
          </a:xfrm>
          <a:prstGeom prst="rect">
            <a:avLst/>
          </a:prstGeom>
        </p:spPr>
        <p:txBody>
          <a:bodyPr wrap="none">
            <a:spAutoFit/>
          </a:bodyPr>
          <a:lstStyle/>
          <a:p>
            <a:r>
              <a:rPr lang="zh-CN" altLang="en-US" sz="2800" dirty="0">
                <a:solidFill>
                  <a:srgbClr val="0000CC"/>
                </a:solidFill>
                <a:ea typeface="楷体_GB2312" panose="02010609030101010101"/>
              </a:rPr>
              <a:t>知识阈值理论</a:t>
            </a:r>
          </a:p>
        </p:txBody>
      </p:sp>
      <p:sp>
        <p:nvSpPr>
          <p:cNvPr id="14" name="矩形 13"/>
          <p:cNvSpPr/>
          <p:nvPr/>
        </p:nvSpPr>
        <p:spPr>
          <a:xfrm>
            <a:off x="710457" y="4358515"/>
            <a:ext cx="1620957" cy="523220"/>
          </a:xfrm>
          <a:prstGeom prst="rect">
            <a:avLst/>
          </a:prstGeom>
        </p:spPr>
        <p:txBody>
          <a:bodyPr wrap="none">
            <a:spAutoFit/>
          </a:bodyPr>
          <a:lstStyle/>
          <a:p>
            <a:r>
              <a:rPr lang="zh-CN" altLang="en-US" sz="2800" dirty="0">
                <a:solidFill>
                  <a:srgbClr val="0000CC"/>
                </a:solidFill>
                <a:ea typeface="楷体_GB2312" panose="02010609030101010101"/>
              </a:rPr>
              <a:t>进化理论</a:t>
            </a:r>
            <a:endParaRPr lang="zh-CN" altLang="en-US" sz="2800" dirty="0"/>
          </a:p>
        </p:txBody>
      </p:sp>
      <p:sp>
        <p:nvSpPr>
          <p:cNvPr id="15" name="矩形 14"/>
          <p:cNvSpPr/>
          <p:nvPr/>
        </p:nvSpPr>
        <p:spPr>
          <a:xfrm>
            <a:off x="4479740" y="2458477"/>
            <a:ext cx="1718740" cy="523220"/>
          </a:xfrm>
          <a:prstGeom prst="rect">
            <a:avLst/>
          </a:prstGeom>
        </p:spPr>
        <p:txBody>
          <a:bodyPr wrap="none">
            <a:spAutoFit/>
          </a:bodyPr>
          <a:lstStyle/>
          <a:p>
            <a:r>
              <a:rPr lang="zh-CN" altLang="en-US" sz="2800" dirty="0">
                <a:solidFill>
                  <a:srgbClr val="0000CC"/>
                </a:solidFill>
                <a:ea typeface="楷体_GB2312" panose="02010609030101010101"/>
              </a:rPr>
              <a:t>高层智能 </a:t>
            </a:r>
            <a:endParaRPr lang="zh-CN" altLang="en-US" sz="2800" dirty="0"/>
          </a:p>
        </p:txBody>
      </p:sp>
      <p:sp>
        <p:nvSpPr>
          <p:cNvPr id="17" name="右大括号 16"/>
          <p:cNvSpPr/>
          <p:nvPr/>
        </p:nvSpPr>
        <p:spPr>
          <a:xfrm>
            <a:off x="2839175" y="2192276"/>
            <a:ext cx="476913" cy="1066774"/>
          </a:xfrm>
          <a:prstGeom prst="rightBrace">
            <a:avLst>
              <a:gd name="adj1" fmla="val 54659"/>
              <a:gd name="adj2" fmla="val 46616"/>
            </a:avLst>
          </a:prstGeom>
          <a:ln w="38100">
            <a:headEnd w="sm" len="s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p>
        </p:txBody>
      </p:sp>
      <p:cxnSp>
        <p:nvCxnSpPr>
          <p:cNvPr id="19" name="直接箭头连接符 18"/>
          <p:cNvCxnSpPr>
            <a:stCxn id="14" idx="3"/>
            <a:endCxn id="9" idx="1"/>
          </p:cNvCxnSpPr>
          <p:nvPr/>
        </p:nvCxnSpPr>
        <p:spPr>
          <a:xfrm>
            <a:off x="2331414" y="4620125"/>
            <a:ext cx="1306133"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Rectangle 2"/>
          <p:cNvSpPr txBox="1"/>
          <p:nvPr/>
        </p:nvSpPr>
        <p:spPr>
          <a:xfrm>
            <a:off x="128394" y="443523"/>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b="1" dirty="0"/>
              <a:t>智能包含的能力</a:t>
            </a:r>
            <a:endParaRPr lang="zh-CN" altLang="en-US" b="1" dirty="0">
              <a:latin typeface="Times New Roman" panose="02020603050405020304" pitchFamily="18" charset="0"/>
            </a:endParaRPr>
          </a:p>
        </p:txBody>
      </p:sp>
      <p:sp>
        <p:nvSpPr>
          <p:cNvPr id="3" name="矩形 2"/>
          <p:cNvSpPr/>
          <p:nvPr/>
        </p:nvSpPr>
        <p:spPr>
          <a:xfrm>
            <a:off x="802164" y="1092811"/>
            <a:ext cx="11048941" cy="5631180"/>
          </a:xfrm>
          <a:prstGeom prst="rect">
            <a:avLst/>
          </a:prstGeom>
        </p:spPr>
        <p:txBody>
          <a:bodyPr wrap="square">
            <a:spAutoFit/>
          </a:bodyPr>
          <a:lstStyle/>
          <a:p>
            <a:r>
              <a:rPr lang="zh-CN" altLang="en-US" sz="2400" dirty="0">
                <a:solidFill>
                  <a:srgbClr val="A4001F"/>
                </a:solidFill>
                <a:ea typeface="楷体_GB2312" panose="02010609030101010101"/>
              </a:rPr>
              <a:t>感知能力</a:t>
            </a:r>
          </a:p>
          <a:p>
            <a:pPr marR="5080"/>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通过感知器官感知外界的能力。是人类获得外界信息的基本途径，其处理方式有以下两种：</a:t>
            </a:r>
          </a:p>
          <a:p>
            <a:r>
              <a:rPr lang="zh-CN" altLang="en-US" sz="2400" dirty="0">
                <a:solidFill>
                  <a:srgbClr val="630031"/>
                </a:solidFill>
                <a:ea typeface="楷体_GB2312" panose="02010609030101010101"/>
              </a:rPr>
              <a:t>    感知</a:t>
            </a:r>
            <a:r>
              <a:rPr lang="en-US" altLang="zh-CN" sz="2400" b="1" dirty="0">
                <a:solidFill>
                  <a:srgbClr val="630031"/>
                </a:solidFill>
                <a:latin typeface="Times New Roman" panose="02020603050405020304" pitchFamily="18" charset="0"/>
                <a:ea typeface="楷体_GB2312" panose="02010609030101010101"/>
              </a:rPr>
              <a:t>--</a:t>
            </a:r>
            <a:r>
              <a:rPr lang="zh-CN" altLang="en-US" sz="2400" dirty="0">
                <a:solidFill>
                  <a:srgbClr val="630031"/>
                </a:solidFill>
                <a:latin typeface="Times New Roman" panose="02020603050405020304" pitchFamily="18" charset="0"/>
                <a:ea typeface="楷体_GB2312" panose="02010609030101010101"/>
              </a:rPr>
              <a:t>动作方式：</a:t>
            </a:r>
            <a:r>
              <a:rPr lang="zh-CN" altLang="en-US" sz="2400" dirty="0">
                <a:solidFill>
                  <a:srgbClr val="0000CC"/>
                </a:solidFill>
                <a:latin typeface="Times New Roman" panose="02020603050405020304" pitchFamily="18" charset="0"/>
                <a:ea typeface="楷体_GB2312" panose="02010609030101010101"/>
              </a:rPr>
              <a:t>对简单、紧急信息（如膝跳反射）</a:t>
            </a:r>
          </a:p>
          <a:p>
            <a:r>
              <a:rPr lang="zh-CN" altLang="en-US" sz="2400" dirty="0">
                <a:solidFill>
                  <a:srgbClr val="630031"/>
                </a:solidFill>
                <a:ea typeface="楷体_GB2312" panose="02010609030101010101"/>
              </a:rPr>
              <a:t>    感知</a:t>
            </a:r>
            <a:r>
              <a:rPr lang="en-US" altLang="zh-CN" sz="2400" b="1" dirty="0">
                <a:solidFill>
                  <a:srgbClr val="630031"/>
                </a:solidFill>
                <a:latin typeface="Times New Roman" panose="02020603050405020304" pitchFamily="18" charset="0"/>
                <a:ea typeface="楷体_GB2312" panose="02010609030101010101"/>
              </a:rPr>
              <a:t>--</a:t>
            </a:r>
            <a:r>
              <a:rPr lang="zh-CN" altLang="en-US" sz="2400" dirty="0">
                <a:solidFill>
                  <a:srgbClr val="630031"/>
                </a:solidFill>
                <a:latin typeface="Times New Roman" panose="02020603050405020304" pitchFamily="18" charset="0"/>
                <a:ea typeface="楷体_GB2312" panose="02010609030101010101"/>
              </a:rPr>
              <a:t>思维</a:t>
            </a:r>
            <a:r>
              <a:rPr lang="en-US" altLang="zh-CN" sz="2400" b="1" dirty="0">
                <a:solidFill>
                  <a:srgbClr val="630031"/>
                </a:solidFill>
                <a:latin typeface="Times New Roman" panose="02020603050405020304" pitchFamily="18" charset="0"/>
                <a:ea typeface="楷体_GB2312" panose="02010609030101010101"/>
              </a:rPr>
              <a:t>--</a:t>
            </a:r>
            <a:r>
              <a:rPr lang="zh-CN" altLang="en-US" sz="2400" dirty="0">
                <a:solidFill>
                  <a:srgbClr val="630031"/>
                </a:solidFill>
                <a:latin typeface="Times New Roman" panose="02020603050405020304" pitchFamily="18" charset="0"/>
                <a:ea typeface="楷体_GB2312" panose="02010609030101010101"/>
              </a:rPr>
              <a:t>动作方式：</a:t>
            </a:r>
            <a:r>
              <a:rPr lang="zh-CN" altLang="en-US" sz="2400" dirty="0">
                <a:solidFill>
                  <a:srgbClr val="0000CC"/>
                </a:solidFill>
                <a:latin typeface="Times New Roman" panose="02020603050405020304" pitchFamily="18" charset="0"/>
                <a:ea typeface="楷体_GB2312" panose="02010609030101010101"/>
              </a:rPr>
              <a:t>对复杂信息</a:t>
            </a:r>
          </a:p>
          <a:p>
            <a:r>
              <a:rPr lang="zh-CN" altLang="en-US" sz="2400" dirty="0">
                <a:solidFill>
                  <a:srgbClr val="A4001F"/>
                </a:solidFill>
                <a:ea typeface="楷体_GB2312" panose="02010609030101010101"/>
              </a:rPr>
              <a:t>记忆和思维能力</a:t>
            </a:r>
          </a:p>
          <a:p>
            <a:pPr marR="20320"/>
            <a:r>
              <a:rPr lang="zh-CN" altLang="en-US" sz="2400" dirty="0">
                <a:solidFill>
                  <a:srgbClr val="630031"/>
                </a:solidFill>
                <a:ea typeface="楷体_GB2312" panose="02010609030101010101"/>
              </a:rPr>
              <a:t>    记忆：</a:t>
            </a:r>
            <a:r>
              <a:rPr lang="zh-CN" altLang="en-US" sz="2400" dirty="0">
                <a:solidFill>
                  <a:srgbClr val="0000CC"/>
                </a:solidFill>
                <a:ea typeface="楷体_GB2312" panose="02010609030101010101"/>
              </a:rPr>
              <a:t>对感知到的外界信息和由思维产生的内部知识的存储过程</a:t>
            </a:r>
          </a:p>
          <a:p>
            <a:pPr marR="24765"/>
            <a:r>
              <a:rPr lang="zh-CN" altLang="en-US" sz="2400" dirty="0">
                <a:solidFill>
                  <a:srgbClr val="630031"/>
                </a:solidFill>
                <a:ea typeface="楷体_GB2312" panose="02010609030101010101"/>
              </a:rPr>
              <a:t>    思维：</a:t>
            </a:r>
            <a:r>
              <a:rPr lang="zh-CN" altLang="en-US" sz="2400" dirty="0">
                <a:solidFill>
                  <a:srgbClr val="0000CC"/>
                </a:solidFill>
                <a:ea typeface="楷体_GB2312" panose="02010609030101010101"/>
              </a:rPr>
              <a:t>对已存储信息或知识的本质属性、内部规律的认识过程</a:t>
            </a:r>
          </a:p>
          <a:p>
            <a:r>
              <a:rPr lang="zh-CN" altLang="en-US" sz="2400" dirty="0">
                <a:solidFill>
                  <a:srgbClr val="630031"/>
                </a:solidFill>
                <a:ea typeface="楷体_GB2312" panose="02010609030101010101"/>
              </a:rPr>
              <a:t>    思维方式：</a:t>
            </a:r>
          </a:p>
          <a:p>
            <a:pPr marR="6350"/>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抽象思维（逻辑思维）：</a:t>
            </a:r>
            <a:r>
              <a:rPr lang="zh-CN" altLang="en-US" sz="2400" dirty="0">
                <a:solidFill>
                  <a:srgbClr val="0000CC"/>
                </a:solidFill>
                <a:ea typeface="楷体_GB2312" panose="02010609030101010101"/>
              </a:rPr>
              <a:t>根据逻辑规则对信息和知识进行处理的理性思</a:t>
            </a:r>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维方式。例如，逻辑推理等</a:t>
            </a:r>
          </a:p>
          <a:p>
            <a:pPr marR="6350"/>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形象思维（直感思维）：</a:t>
            </a:r>
            <a:r>
              <a:rPr lang="zh-CN" altLang="en-US" sz="2400" dirty="0">
                <a:solidFill>
                  <a:srgbClr val="0000CC"/>
                </a:solidFill>
                <a:ea typeface="楷体_GB2312" panose="02010609030101010101"/>
              </a:rPr>
              <a:t>基于形象概念，根据感性形象认识材料对客观现</a:t>
            </a:r>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象进行处理的一种思维方式。例如，图像、景物识别等</a:t>
            </a:r>
          </a:p>
          <a:p>
            <a:pPr marR="10160"/>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灵感思维（顿悟思维）：</a:t>
            </a:r>
            <a:r>
              <a:rPr lang="zh-CN" altLang="en-US" sz="2400" dirty="0">
                <a:solidFill>
                  <a:srgbClr val="0000CC"/>
                </a:solidFill>
                <a:ea typeface="楷体_GB2312" panose="02010609030101010101"/>
              </a:rPr>
              <a:t>是一种显意识和潜意识相互作用的思维方式。例</a:t>
            </a:r>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如，因灵感而顿时开窍 </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Rectangle 2"/>
          <p:cNvSpPr txBox="1"/>
          <p:nvPr/>
        </p:nvSpPr>
        <p:spPr>
          <a:xfrm>
            <a:off x="128394" y="443523"/>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b="1" dirty="0"/>
              <a:t>智能包含的能力</a:t>
            </a:r>
            <a:endParaRPr lang="zh-CN" altLang="en-US" b="1" dirty="0">
              <a:latin typeface="Times New Roman" panose="02020603050405020304" pitchFamily="18" charset="0"/>
            </a:endParaRPr>
          </a:p>
        </p:txBody>
      </p:sp>
      <p:sp>
        <p:nvSpPr>
          <p:cNvPr id="3" name="矩形 2"/>
          <p:cNvSpPr/>
          <p:nvPr/>
        </p:nvSpPr>
        <p:spPr>
          <a:xfrm>
            <a:off x="910448" y="1245729"/>
            <a:ext cx="9737499" cy="5046345"/>
          </a:xfrm>
          <a:prstGeom prst="rect">
            <a:avLst/>
          </a:prstGeom>
        </p:spPr>
        <p:txBody>
          <a:bodyPr wrap="square">
            <a:spAutoFit/>
          </a:bodyPr>
          <a:lstStyle/>
          <a:p>
            <a:pPr>
              <a:lnSpc>
                <a:spcPct val="150000"/>
              </a:lnSpc>
            </a:pPr>
            <a:r>
              <a:rPr lang="zh-CN" altLang="en-US" sz="2400" dirty="0">
                <a:solidFill>
                  <a:srgbClr val="A4001F"/>
                </a:solidFill>
                <a:ea typeface="楷体_GB2312" panose="02010609030101010101"/>
              </a:rPr>
              <a:t>学习和自适应能力</a:t>
            </a:r>
            <a:endParaRPr lang="en-US" altLang="zh-CN" sz="2400" dirty="0">
              <a:solidFill>
                <a:srgbClr val="A4001F"/>
              </a:solidFill>
              <a:ea typeface="楷体_GB2312" panose="02010609030101010101"/>
            </a:endParaRPr>
          </a:p>
          <a:p>
            <a:pPr marR="57150">
              <a:spcAft>
                <a:spcPts val="1200"/>
              </a:spcAft>
            </a:pPr>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学习：</a:t>
            </a:r>
            <a:r>
              <a:rPr lang="zh-CN" altLang="en-US" sz="2400" dirty="0">
                <a:solidFill>
                  <a:srgbClr val="0000CC"/>
                </a:solidFill>
                <a:ea typeface="楷体_GB2312" panose="02010609030101010101"/>
              </a:rPr>
              <a:t>是一个具有特定目的的知识获取过程，是人的一种本能。                    </a:t>
            </a:r>
            <a:r>
              <a:rPr lang="en-US" altLang="zh-CN" sz="2400" dirty="0">
                <a:solidFill>
                  <a:srgbClr val="0000CC"/>
                </a:solidFill>
                <a:ea typeface="楷体_GB2312" panose="02010609030101010101"/>
              </a:rPr>
              <a:t>	不同</a:t>
            </a:r>
            <a:r>
              <a:rPr lang="zh-CN" altLang="en-US" sz="2400" dirty="0">
                <a:solidFill>
                  <a:srgbClr val="0000CC"/>
                </a:solidFill>
                <a:ea typeface="楷体_GB2312" panose="02010609030101010101"/>
              </a:rPr>
              <a:t>人的学习方法、能力不同</a:t>
            </a:r>
          </a:p>
          <a:p>
            <a:pPr marR="45085"/>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自适应：</a:t>
            </a:r>
            <a:r>
              <a:rPr lang="zh-CN" altLang="en-US" sz="2400" dirty="0">
                <a:solidFill>
                  <a:srgbClr val="0000CC"/>
                </a:solidFill>
                <a:ea typeface="楷体_GB2312" panose="02010609030101010101"/>
              </a:rPr>
              <a:t>是一种通过自我调节适应外界环境的过程，是人的一种</a:t>
            </a:r>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本能。不同人的适应能力不同</a:t>
            </a:r>
            <a:endParaRPr lang="en-US" altLang="zh-CN" sz="2400" dirty="0">
              <a:solidFill>
                <a:srgbClr val="0000CC"/>
              </a:solidFill>
              <a:ea typeface="楷体_GB2312" panose="02010609030101010101"/>
            </a:endParaRPr>
          </a:p>
          <a:p>
            <a:pPr>
              <a:lnSpc>
                <a:spcPct val="150000"/>
              </a:lnSpc>
            </a:pPr>
            <a:endParaRPr lang="en-US" altLang="zh-CN" sz="2400" dirty="0">
              <a:solidFill>
                <a:srgbClr val="A4001F"/>
              </a:solidFill>
              <a:ea typeface="楷体_GB2312" panose="02010609030101010101"/>
            </a:endParaRPr>
          </a:p>
          <a:p>
            <a:pPr>
              <a:lnSpc>
                <a:spcPct val="150000"/>
              </a:lnSpc>
            </a:pPr>
            <a:r>
              <a:rPr lang="zh-CN" altLang="en-US" sz="2400" dirty="0">
                <a:solidFill>
                  <a:srgbClr val="A4001F"/>
                </a:solidFill>
                <a:ea typeface="楷体_GB2312" panose="02010609030101010101"/>
              </a:rPr>
              <a:t>行为能力</a:t>
            </a:r>
            <a:endParaRPr lang="en-US" altLang="zh-CN" sz="2400" dirty="0">
              <a:solidFill>
                <a:srgbClr val="A4001F"/>
              </a:solidFill>
              <a:ea typeface="楷体_GB2312" panose="02010609030101010101"/>
            </a:endParaRPr>
          </a:p>
          <a:p>
            <a:pPr marR="38100">
              <a:lnSpc>
                <a:spcPct val="150000"/>
              </a:lnSpc>
            </a:pPr>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含义：</a:t>
            </a:r>
            <a:r>
              <a:rPr lang="zh-CN" altLang="en-US" sz="2400" dirty="0">
                <a:solidFill>
                  <a:srgbClr val="0000CC"/>
                </a:solidFill>
                <a:ea typeface="楷体_GB2312" panose="02010609030101010101"/>
              </a:rPr>
              <a:t>是人们对感知到的外界信息作出动作反应的能力</a:t>
            </a:r>
          </a:p>
          <a:p>
            <a:pPr marR="66040">
              <a:lnSpc>
                <a:spcPct val="150000"/>
              </a:lnSpc>
            </a:pPr>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信息来源：</a:t>
            </a:r>
            <a:r>
              <a:rPr lang="zh-CN" altLang="en-US" sz="2400" dirty="0">
                <a:solidFill>
                  <a:srgbClr val="0000CC"/>
                </a:solidFill>
                <a:ea typeface="楷体_GB2312" panose="02010609030101010101"/>
              </a:rPr>
              <a:t>由感知直接获得的外界信息或经过思维加工后的信息</a:t>
            </a:r>
          </a:p>
          <a:p>
            <a:pPr>
              <a:lnSpc>
                <a:spcPct val="150000"/>
              </a:lnSpc>
            </a:pPr>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实现过程：</a:t>
            </a:r>
            <a:r>
              <a:rPr lang="zh-CN" altLang="en-US" sz="2400" dirty="0">
                <a:solidFill>
                  <a:srgbClr val="0000CC"/>
                </a:solidFill>
                <a:ea typeface="楷体_GB2312" panose="02010609030101010101"/>
              </a:rPr>
              <a:t>通过脊髓来控制由语言、表情、体姿等来实现 </a:t>
            </a:r>
            <a:endParaRPr lang="zh-CN" altLang="en-US" sz="2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82" name="Rectangle 2"/>
          <p:cNvSpPr>
            <a:spLocks noGrp="1"/>
          </p:cNvSpPr>
          <p:nvPr>
            <p:ph type="title"/>
          </p:nvPr>
        </p:nvSpPr>
        <p:spPr>
          <a:xfrm>
            <a:off x="1919288" y="765175"/>
            <a:ext cx="8229600" cy="649288"/>
          </a:xfrm>
        </p:spPr>
        <p:txBody>
          <a:bodyPr>
            <a:normAutofit fontScale="90000"/>
          </a:bodyPr>
          <a:lstStyle/>
          <a:p>
            <a:pPr>
              <a:buFontTx/>
              <a:buChar char="•"/>
              <a:defRPr/>
            </a:pPr>
            <a:r>
              <a:rPr lang="en-US" altLang="zh-CN" b="1" dirty="0">
                <a:latin typeface="ˎ̥" charset="0"/>
              </a:rPr>
              <a:t> </a:t>
            </a:r>
            <a:r>
              <a:rPr lang="zh-CN" altLang="en-US" b="1" dirty="0">
                <a:latin typeface="ˎ̥" charset="0"/>
              </a:rPr>
              <a:t>什么是人工智能？</a:t>
            </a:r>
            <a:endParaRPr lang="zh-CN" altLang="en-US" sz="2800" b="1" dirty="0">
              <a:solidFill>
                <a:schemeClr val="hlink"/>
              </a:solidFill>
              <a:latin typeface="Arial" panose="020B0604020202020204" pitchFamily="34" charset="0"/>
            </a:endParaRPr>
          </a:p>
        </p:txBody>
      </p:sp>
      <p:grpSp>
        <p:nvGrpSpPr>
          <p:cNvPr id="532484" name="Group 4"/>
          <p:cNvGrpSpPr/>
          <p:nvPr/>
        </p:nvGrpSpPr>
        <p:grpSpPr bwMode="auto">
          <a:xfrm>
            <a:off x="2063750" y="2477879"/>
            <a:ext cx="8280400" cy="2714627"/>
            <a:chOff x="522" y="1707"/>
            <a:chExt cx="4989" cy="1710"/>
          </a:xfrm>
        </p:grpSpPr>
        <p:sp>
          <p:nvSpPr>
            <p:cNvPr id="20486" name="Rectangle 5"/>
            <p:cNvSpPr>
              <a:spLocks noChangeArrowheads="1"/>
            </p:cNvSpPr>
            <p:nvPr/>
          </p:nvSpPr>
          <p:spPr bwMode="auto">
            <a:xfrm>
              <a:off x="522" y="1707"/>
              <a:ext cx="4989" cy="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3230" indent="-443230">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30000"/>
                </a:lnSpc>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目前的“人工智能”一词是指用计算机模拟实现的智能，同时，人工智能又是一个</a:t>
              </a:r>
              <a:r>
                <a:rPr kumimoji="1" lang="zh-CN" altLang="en-US" dirty="0">
                  <a:solidFill>
                    <a:srgbClr val="FF0000"/>
                  </a:solidFill>
                  <a:latin typeface="Arial" panose="020B0604020202020204" pitchFamily="34" charset="0"/>
                  <a:ea typeface="宋体" panose="02010600030101010101" pitchFamily="2" charset="-122"/>
                </a:rPr>
                <a:t>学科</a:t>
              </a:r>
              <a:r>
                <a:rPr kumimoji="1" lang="zh-CN" altLang="en-US" dirty="0">
                  <a:latin typeface="Arial" panose="020B0604020202020204" pitchFamily="34" charset="0"/>
                  <a:ea typeface="宋体" panose="02010600030101010101" pitchFamily="2" charset="-122"/>
                </a:rPr>
                <a:t>名称。</a:t>
              </a:r>
            </a:p>
          </p:txBody>
        </p:sp>
        <p:sp>
          <p:nvSpPr>
            <p:cNvPr id="20487" name="Rectangle 6"/>
            <p:cNvSpPr>
              <a:spLocks noChangeArrowheads="1"/>
            </p:cNvSpPr>
            <p:nvPr/>
          </p:nvSpPr>
          <p:spPr bwMode="auto">
            <a:xfrm>
              <a:off x="522" y="2545"/>
              <a:ext cx="4989" cy="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3230" indent="-443230">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30000"/>
                </a:lnSpc>
                <a:buClr>
                  <a:schemeClr val="tx1"/>
                </a:buClr>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人造的智能机器或系统</a:t>
              </a:r>
            </a:p>
            <a:p>
              <a:pPr>
                <a:lnSpc>
                  <a:spcPct val="130000"/>
                </a:lnSpc>
                <a:spcBef>
                  <a:spcPct val="40000"/>
                </a:spcBef>
                <a:buClr>
                  <a:schemeClr val="tx1"/>
                </a:buClr>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模仿、延伸以及扩展人的智能</a:t>
              </a:r>
            </a:p>
          </p:txBody>
        </p:sp>
      </p:grpSp>
      <p:sp>
        <p:nvSpPr>
          <p:cNvPr id="11" name="Rectangle 6"/>
          <p:cNvSpPr>
            <a:spLocks noChangeArrowheads="1"/>
          </p:cNvSpPr>
          <p:nvPr/>
        </p:nvSpPr>
        <p:spPr bwMode="auto">
          <a:xfrm>
            <a:off x="2063750" y="1650994"/>
            <a:ext cx="8280400" cy="590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3230" indent="-443230">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30000"/>
              </a:lnSpc>
              <a:buClr>
                <a:schemeClr val="tx1"/>
              </a:buClr>
              <a:buFont typeface="Arial" panose="020B0604020202020204" pitchFamily="34" charset="0"/>
              <a:buChar char="–"/>
            </a:pPr>
            <a:r>
              <a:rPr kumimoji="1" lang="zh-CN" altLang="en-US" dirty="0" smtClean="0">
                <a:solidFill>
                  <a:srgbClr val="FF0000"/>
                </a:solidFill>
                <a:latin typeface="Arial" panose="020B0604020202020204" pitchFamily="34" charset="0"/>
                <a:ea typeface="宋体" panose="02010600030101010101" pitchFamily="2" charset="-122"/>
              </a:rPr>
              <a:t>人工方法实现</a:t>
            </a:r>
            <a:r>
              <a:rPr kumimoji="1" lang="zh-CN" altLang="en-US" dirty="0">
                <a:solidFill>
                  <a:srgbClr val="FF0000"/>
                </a:solidFill>
                <a:latin typeface="Arial" panose="020B0604020202020204" pitchFamily="34" charset="0"/>
                <a:ea typeface="宋体" panose="02010600030101010101" pitchFamily="2" charset="-122"/>
              </a:rPr>
              <a:t>的智能</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82" name="Rectangle 2"/>
          <p:cNvSpPr>
            <a:spLocks noGrp="1"/>
          </p:cNvSpPr>
          <p:nvPr>
            <p:ph type="title"/>
          </p:nvPr>
        </p:nvSpPr>
        <p:spPr>
          <a:xfrm>
            <a:off x="408214" y="163286"/>
            <a:ext cx="9740674" cy="1251177"/>
          </a:xfrm>
        </p:spPr>
        <p:txBody>
          <a:bodyPr>
            <a:normAutofit/>
          </a:bodyPr>
          <a:lstStyle/>
          <a:p>
            <a:pPr>
              <a:buFontTx/>
              <a:buChar char="•"/>
              <a:defRPr/>
            </a:pPr>
            <a:r>
              <a:rPr lang="en-US" altLang="zh-CN" b="1" dirty="0">
                <a:latin typeface="ˎ̥" charset="0"/>
              </a:rPr>
              <a:t> </a:t>
            </a:r>
            <a:r>
              <a:rPr lang="zh-CN" altLang="en-US" b="1" dirty="0">
                <a:latin typeface="ˎ̥" charset="0"/>
              </a:rPr>
              <a:t>如何</a:t>
            </a:r>
            <a:r>
              <a:rPr lang="zh-CN" altLang="en-US" b="1" dirty="0" smtClean="0">
                <a:latin typeface="ˎ̥" charset="0"/>
              </a:rPr>
              <a:t>衡量机器是否具有智能</a:t>
            </a:r>
            <a:r>
              <a:rPr lang="zh-CN" altLang="en-US" b="1" dirty="0">
                <a:latin typeface="ˎ̥" charset="0"/>
              </a:rPr>
              <a:t>？</a:t>
            </a:r>
            <a:endParaRPr lang="zh-CN" altLang="en-US" sz="2800" b="1" dirty="0">
              <a:solidFill>
                <a:schemeClr val="hlink"/>
              </a:solidFill>
              <a:latin typeface="Arial" panose="020B0604020202020204" pitchFamily="34" charset="0"/>
            </a:endParaRPr>
          </a:p>
        </p:txBody>
      </p:sp>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352" y="1369369"/>
            <a:ext cx="5304744" cy="3143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724" y="3296341"/>
            <a:ext cx="4924409" cy="2973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303973" y="1905391"/>
            <a:ext cx="1269899" cy="1200329"/>
          </a:xfrm>
          <a:prstGeom prst="rect">
            <a:avLst/>
          </a:prstGeom>
        </p:spPr>
        <p:txBody>
          <a:bodyPr wrap="none">
            <a:spAutoFit/>
          </a:bodyPr>
          <a:lstStyle/>
          <a:p>
            <a:r>
              <a:rPr lang="en-US" sz="7200" b="1" dirty="0">
                <a:solidFill>
                  <a:srgbClr val="C00000"/>
                </a:solidFill>
                <a:latin typeface="Algerian" panose="04020705040A02060702" pitchFamily="82" charset="0"/>
              </a:rPr>
              <a:t>VS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b="68102"/>
          <a:stretch>
            <a:fillRect/>
          </a:stretch>
        </p:blipFill>
        <p:spPr>
          <a:xfrm>
            <a:off x="9528175" y="1872615"/>
            <a:ext cx="1438275" cy="1123950"/>
          </a:xfrm>
          <a:prstGeom prst="rect">
            <a:avLst/>
          </a:prstGeom>
        </p:spPr>
      </p:pic>
      <p:pic>
        <p:nvPicPr>
          <p:cNvPr id="21" name="图片 20"/>
          <p:cNvPicPr>
            <a:picLocks noChangeAspect="1"/>
          </p:cNvPicPr>
          <p:nvPr/>
        </p:nvPicPr>
        <p:blipFill rotWithShape="1">
          <a:blip r:embed="rId4"/>
          <a:srcRect l="61332" r="-5764"/>
          <a:stretch>
            <a:fillRect/>
          </a:stretch>
        </p:blipFill>
        <p:spPr>
          <a:xfrm>
            <a:off x="6770799" y="1872629"/>
            <a:ext cx="4290896" cy="1123810"/>
          </a:xfrm>
          <a:prstGeom prst="rect">
            <a:avLst/>
          </a:prstGeom>
        </p:spPr>
      </p:pic>
      <p:sp>
        <p:nvSpPr>
          <p:cNvPr id="23556" name="Rectangle 3"/>
          <p:cNvSpPr>
            <a:spLocks noGrp="1"/>
          </p:cNvSpPr>
          <p:nvPr>
            <p:ph type="body" idx="1"/>
          </p:nvPr>
        </p:nvSpPr>
        <p:spPr>
          <a:xfrm>
            <a:off x="1161250" y="815142"/>
            <a:ext cx="8229600" cy="1057487"/>
          </a:xfrm>
        </p:spPr>
        <p:txBody>
          <a:bodyPr>
            <a:normAutofit fontScale="92500"/>
          </a:bodyPr>
          <a:lstStyle/>
          <a:p>
            <a:pPr>
              <a:lnSpc>
                <a:spcPct val="150000"/>
              </a:lnSpc>
              <a:spcBef>
                <a:spcPct val="100000"/>
              </a:spcBef>
            </a:pPr>
            <a:r>
              <a:rPr lang="zh-CN" altLang="en-US" dirty="0"/>
              <a:t>典型的</a:t>
            </a:r>
            <a:r>
              <a:rPr lang="en-US" altLang="zh-CN" b="1" dirty="0"/>
              <a:t>4</a:t>
            </a:r>
            <a:r>
              <a:rPr lang="zh-CN" altLang="en-US" dirty="0"/>
              <a:t>种定义</a:t>
            </a:r>
            <a:r>
              <a:rPr lang="zh-CN" altLang="en-US" dirty="0" smtClean="0"/>
              <a:t>方法：（类</a:t>
            </a:r>
            <a:r>
              <a:rPr lang="zh-CN" altLang="en-US" dirty="0"/>
              <a:t>人、</a:t>
            </a:r>
            <a:r>
              <a:rPr lang="zh-CN" altLang="en-US" dirty="0" smtClean="0"/>
              <a:t>理性）、（思维</a:t>
            </a:r>
            <a:r>
              <a:rPr lang="zh-CN" altLang="en-US" dirty="0"/>
              <a:t>、</a:t>
            </a:r>
            <a:r>
              <a:rPr lang="zh-CN" altLang="en-US" dirty="0" smtClean="0"/>
              <a:t>行为）</a:t>
            </a:r>
            <a:endParaRPr lang="zh-CN" altLang="en-US" sz="3200" dirty="0">
              <a:latin typeface="宋体" panose="02010600030101010101" pitchFamily="2" charset="-122"/>
            </a:endParaRPr>
          </a:p>
        </p:txBody>
      </p:sp>
      <p:sp>
        <p:nvSpPr>
          <p:cNvPr id="5" name="TextBox 6"/>
          <p:cNvSpPr txBox="1"/>
          <p:nvPr/>
        </p:nvSpPr>
        <p:spPr>
          <a:xfrm>
            <a:off x="2552503" y="3599502"/>
            <a:ext cx="2133600" cy="400110"/>
          </a:xfrm>
          <a:prstGeom prst="rect">
            <a:avLst/>
          </a:prstGeom>
          <a:noFill/>
        </p:spPr>
        <p:txBody>
          <a:bodyPr wrap="square" rtlCol="0">
            <a:spAutoFit/>
          </a:bodyPr>
          <a:lstStyle/>
          <a:p>
            <a:pPr algn="ctr"/>
            <a:r>
              <a:rPr lang="en-US" sz="2000" dirty="0">
                <a:solidFill>
                  <a:schemeClr val="accent2"/>
                </a:solidFill>
                <a:latin typeface="Calibri" panose="020F0502020204030204" pitchFamily="34" charset="0"/>
              </a:rPr>
              <a:t>Think like people</a:t>
            </a:r>
          </a:p>
        </p:txBody>
      </p:sp>
      <p:sp>
        <p:nvSpPr>
          <p:cNvPr id="6" name="TextBox 7"/>
          <p:cNvSpPr txBox="1"/>
          <p:nvPr/>
        </p:nvSpPr>
        <p:spPr>
          <a:xfrm>
            <a:off x="2552503" y="5135170"/>
            <a:ext cx="2133600" cy="400110"/>
          </a:xfrm>
          <a:prstGeom prst="rect">
            <a:avLst/>
          </a:prstGeom>
          <a:noFill/>
        </p:spPr>
        <p:txBody>
          <a:bodyPr wrap="square" rtlCol="0">
            <a:spAutoFit/>
          </a:bodyPr>
          <a:lstStyle/>
          <a:p>
            <a:pPr algn="ctr"/>
            <a:r>
              <a:rPr lang="en-US" sz="2000" dirty="0">
                <a:solidFill>
                  <a:schemeClr val="accent2"/>
                </a:solidFill>
                <a:latin typeface="Calibri" panose="020F0502020204030204" pitchFamily="34" charset="0"/>
              </a:rPr>
              <a:t>Act like people</a:t>
            </a:r>
          </a:p>
        </p:txBody>
      </p:sp>
      <p:sp>
        <p:nvSpPr>
          <p:cNvPr id="7" name="TextBox 8"/>
          <p:cNvSpPr txBox="1"/>
          <p:nvPr/>
        </p:nvSpPr>
        <p:spPr>
          <a:xfrm>
            <a:off x="8877103" y="3599502"/>
            <a:ext cx="2133600" cy="400110"/>
          </a:xfrm>
          <a:prstGeom prst="rect">
            <a:avLst/>
          </a:prstGeom>
          <a:noFill/>
        </p:spPr>
        <p:txBody>
          <a:bodyPr wrap="square" rtlCol="0">
            <a:spAutoFit/>
          </a:bodyPr>
          <a:lstStyle/>
          <a:p>
            <a:pPr algn="ctr"/>
            <a:r>
              <a:rPr lang="en-US" sz="2000" dirty="0">
                <a:solidFill>
                  <a:schemeClr val="accent2"/>
                </a:solidFill>
                <a:latin typeface="Calibri" panose="020F0502020204030204" pitchFamily="34" charset="0"/>
              </a:rPr>
              <a:t>Think rationally</a:t>
            </a:r>
          </a:p>
        </p:txBody>
      </p:sp>
      <p:sp>
        <p:nvSpPr>
          <p:cNvPr id="8" name="TextBox 9"/>
          <p:cNvSpPr txBox="1"/>
          <p:nvPr/>
        </p:nvSpPr>
        <p:spPr>
          <a:xfrm>
            <a:off x="8877103" y="5135170"/>
            <a:ext cx="2133600" cy="400110"/>
          </a:xfrm>
          <a:prstGeom prst="rect">
            <a:avLst/>
          </a:prstGeom>
          <a:noFill/>
        </p:spPr>
        <p:txBody>
          <a:bodyPr wrap="square" rtlCol="0">
            <a:spAutoFit/>
          </a:bodyPr>
          <a:lstStyle/>
          <a:p>
            <a:pPr algn="ctr"/>
            <a:r>
              <a:rPr lang="en-US" sz="2000" dirty="0">
                <a:solidFill>
                  <a:schemeClr val="accent2"/>
                </a:solidFill>
                <a:latin typeface="Calibri" panose="020F0502020204030204" pitchFamily="34" charset="0"/>
              </a:rPr>
              <a:t>Act rationally</a:t>
            </a:r>
          </a:p>
        </p:txBody>
      </p:sp>
      <p:pic>
        <p:nvPicPr>
          <p:cNvPr id="9" name="Picture 1"/>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62303" y="3142302"/>
            <a:ext cx="4064000" cy="3048000"/>
          </a:xfrm>
          <a:prstGeom prst="rect">
            <a:avLst/>
          </a:prstGeom>
          <a:noFill/>
        </p:spPr>
      </p:pic>
      <p:sp>
        <p:nvSpPr>
          <p:cNvPr id="10" name="Rectangle 10"/>
          <p:cNvSpPr/>
          <p:nvPr/>
        </p:nvSpPr>
        <p:spPr>
          <a:xfrm>
            <a:off x="2559327" y="2989902"/>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p:cNvSpPr/>
          <p:nvPr/>
        </p:nvSpPr>
        <p:spPr>
          <a:xfrm>
            <a:off x="6761909" y="2989902"/>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2"/>
          <p:cNvSpPr/>
          <p:nvPr/>
        </p:nvSpPr>
        <p:spPr>
          <a:xfrm>
            <a:off x="2559327" y="4666629"/>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3"/>
          <p:cNvSpPr/>
          <p:nvPr/>
        </p:nvSpPr>
        <p:spPr>
          <a:xfrm>
            <a:off x="6761909" y="466217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p:cNvSpPr>
            <a:spLocks noGrp="1"/>
          </p:cNvSpPr>
          <p:nvPr>
            <p:ph type="title"/>
          </p:nvPr>
        </p:nvSpPr>
        <p:spPr>
          <a:xfrm>
            <a:off x="571303" y="232008"/>
            <a:ext cx="8229600" cy="649287"/>
          </a:xfrm>
        </p:spPr>
        <p:txBody>
          <a:bodyPr>
            <a:normAutofit fontScale="90000"/>
          </a:bodyPr>
          <a:lstStyle/>
          <a:p>
            <a:pPr>
              <a:defRPr/>
            </a:pPr>
            <a:r>
              <a:rPr lang="zh-CN" altLang="en-US" b="1" dirty="0">
                <a:solidFill>
                  <a:srgbClr val="C00000"/>
                </a:solidFill>
              </a:rPr>
              <a:t>定义方法</a:t>
            </a:r>
            <a:endParaRPr lang="en-US" altLang="zh-CN" sz="3200" b="1" dirty="0">
              <a:solidFill>
                <a:srgbClr val="C00000"/>
              </a:solidFill>
              <a:latin typeface="Times New Roman" panose="02020603050405020304" pitchFamily="18" charset="0"/>
            </a:endParaRPr>
          </a:p>
        </p:txBody>
      </p:sp>
      <p:pic>
        <p:nvPicPr>
          <p:cNvPr id="17" name="图片 16"/>
          <p:cNvPicPr>
            <a:picLocks noChangeAspect="1"/>
          </p:cNvPicPr>
          <p:nvPr/>
        </p:nvPicPr>
        <p:blipFill rotWithShape="1">
          <a:blip r:embed="rId4"/>
          <a:srcRect r="44723"/>
          <a:stretch>
            <a:fillRect/>
          </a:stretch>
        </p:blipFill>
        <p:spPr>
          <a:xfrm>
            <a:off x="1665399" y="1872629"/>
            <a:ext cx="5338211" cy="1123810"/>
          </a:xfrm>
          <a:prstGeom prst="rect">
            <a:avLst/>
          </a:prstGeom>
        </p:spPr>
      </p:pic>
      <p:pic>
        <p:nvPicPr>
          <p:cNvPr id="18" name="图片 17"/>
          <p:cNvPicPr>
            <a:picLocks noChangeAspect="1"/>
          </p:cNvPicPr>
          <p:nvPr/>
        </p:nvPicPr>
        <p:blipFill rotWithShape="1">
          <a:blip r:embed="rId3"/>
          <a:srcRect b="68102"/>
          <a:stretch>
            <a:fillRect/>
          </a:stretch>
        </p:blipFill>
        <p:spPr>
          <a:xfrm>
            <a:off x="1188712" y="1872629"/>
            <a:ext cx="1438095" cy="1266803"/>
          </a:xfrm>
          <a:prstGeom prst="rect">
            <a:avLst/>
          </a:prstGeom>
        </p:spPr>
      </p:pic>
      <p:pic>
        <p:nvPicPr>
          <p:cNvPr id="23" name="图片 22"/>
          <p:cNvPicPr>
            <a:picLocks noChangeAspect="1"/>
          </p:cNvPicPr>
          <p:nvPr/>
        </p:nvPicPr>
        <p:blipFill rotWithShape="1">
          <a:blip r:embed="rId3"/>
          <a:srcRect l="-474" t="27847" r="474" b="33485"/>
          <a:stretch>
            <a:fillRect/>
          </a:stretch>
        </p:blipFill>
        <p:spPr>
          <a:xfrm>
            <a:off x="1188712" y="3070785"/>
            <a:ext cx="1438095" cy="1535668"/>
          </a:xfrm>
          <a:prstGeom prst="rect">
            <a:avLst/>
          </a:prstGeom>
        </p:spPr>
      </p:pic>
      <p:pic>
        <p:nvPicPr>
          <p:cNvPr id="25" name="图片 24"/>
          <p:cNvPicPr>
            <a:picLocks noChangeAspect="1"/>
          </p:cNvPicPr>
          <p:nvPr/>
        </p:nvPicPr>
        <p:blipFill rotWithShape="1">
          <a:blip r:embed="rId3"/>
          <a:srcRect l="-475" t="66980" r="474" b="-286"/>
          <a:stretch>
            <a:fillRect/>
          </a:stretch>
        </p:blipFill>
        <p:spPr>
          <a:xfrm>
            <a:off x="1188712" y="4528329"/>
            <a:ext cx="1438095" cy="1322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bldLvl="0" animBg="1"/>
      <p:bldP spid="12" grpId="0" animBg="1"/>
      <p:bldP spid="1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82" name="Rectangle 2"/>
          <p:cNvSpPr>
            <a:spLocks noGrp="1"/>
          </p:cNvSpPr>
          <p:nvPr>
            <p:ph type="title"/>
          </p:nvPr>
        </p:nvSpPr>
        <p:spPr>
          <a:xfrm>
            <a:off x="246899" y="82550"/>
            <a:ext cx="8229600" cy="649288"/>
          </a:xfrm>
        </p:spPr>
        <p:txBody>
          <a:bodyPr>
            <a:normAutofit fontScale="90000"/>
          </a:bodyPr>
          <a:lstStyle/>
          <a:p>
            <a:pPr>
              <a:buFontTx/>
              <a:buChar char="•"/>
              <a:defRPr/>
            </a:pPr>
            <a:r>
              <a:rPr lang="en-US" altLang="zh-CN" b="1">
                <a:latin typeface="ˎ̥" charset="0"/>
              </a:rPr>
              <a:t> </a:t>
            </a:r>
            <a:r>
              <a:rPr lang="zh-CN" altLang="en-US" b="1">
                <a:latin typeface="ˎ̥" charset="0"/>
              </a:rPr>
              <a:t>什么是人工智能？</a:t>
            </a:r>
            <a:endParaRPr lang="zh-CN" altLang="en-US" sz="2800" b="1" dirty="0">
              <a:solidFill>
                <a:schemeClr val="hlink"/>
              </a:solidFill>
              <a:latin typeface="Arial" panose="020B0604020202020204" pitchFamily="34" charset="0"/>
            </a:endParaRPr>
          </a:p>
        </p:txBody>
      </p:sp>
      <p:sp>
        <p:nvSpPr>
          <p:cNvPr id="2" name="矩形 1"/>
          <p:cNvSpPr/>
          <p:nvPr/>
        </p:nvSpPr>
        <p:spPr>
          <a:xfrm>
            <a:off x="539532" y="825987"/>
            <a:ext cx="2339102" cy="461665"/>
          </a:xfrm>
          <a:prstGeom prst="rect">
            <a:avLst/>
          </a:prstGeom>
        </p:spPr>
        <p:txBody>
          <a:bodyPr wrap="square">
            <a:spAutoFit/>
          </a:bodyPr>
          <a:lstStyle/>
          <a:p>
            <a:r>
              <a:rPr lang="en-US" altLang="zh-CN" sz="2400" b="1" dirty="0">
                <a:solidFill>
                  <a:srgbClr val="FF0000"/>
                </a:solidFill>
                <a:latin typeface="Times New Roman" panose="02020603050405020304" pitchFamily="18" charset="0"/>
              </a:rPr>
              <a:t>1. </a:t>
            </a:r>
            <a:r>
              <a:rPr lang="zh-CN" altLang="en-US" sz="2400" b="1" dirty="0">
                <a:solidFill>
                  <a:srgbClr val="FF0000"/>
                </a:solidFill>
                <a:latin typeface="Times New Roman" panose="02020603050405020304" pitchFamily="18" charset="0"/>
                <a:ea typeface="楷体_GB2312" panose="02010609030101010101"/>
              </a:rPr>
              <a:t>类人思维方法</a:t>
            </a:r>
            <a:endParaRPr lang="zh-CN" altLang="en-US" sz="2400" b="1" dirty="0"/>
          </a:p>
        </p:txBody>
      </p:sp>
      <p:sp>
        <p:nvSpPr>
          <p:cNvPr id="3" name="矩形 2"/>
          <p:cNvSpPr/>
          <p:nvPr/>
        </p:nvSpPr>
        <p:spPr>
          <a:xfrm>
            <a:off x="918409" y="1381801"/>
            <a:ext cx="10668001" cy="4893647"/>
          </a:xfrm>
          <a:prstGeom prst="rect">
            <a:avLst/>
          </a:prstGeom>
        </p:spPr>
        <p:txBody>
          <a:bodyPr wrap="square">
            <a:spAutoFit/>
          </a:bodyPr>
          <a:lstStyle/>
          <a:p>
            <a:pPr marR="9525"/>
            <a:r>
              <a:rPr lang="zh-CN" altLang="en-US" sz="2400" dirty="0">
                <a:solidFill>
                  <a:srgbClr val="0000CC"/>
                </a:solidFill>
                <a:ea typeface="楷体_GB2312" panose="02010609030101010101"/>
              </a:rPr>
              <a:t>    类人思维方法也称为</a:t>
            </a:r>
            <a:r>
              <a:rPr lang="zh-CN" altLang="en-US" sz="2400" dirty="0">
                <a:solidFill>
                  <a:srgbClr val="FF0000"/>
                </a:solidFill>
                <a:ea typeface="楷体_GB2312" panose="02010609030101010101"/>
              </a:rPr>
              <a:t>认知模型</a:t>
            </a:r>
            <a:r>
              <a:rPr lang="zh-CN" altLang="en-US" sz="2400" dirty="0">
                <a:solidFill>
                  <a:srgbClr val="0000CC"/>
                </a:solidFill>
                <a:ea typeface="楷体_GB2312" panose="02010609030101010101"/>
              </a:rPr>
              <a:t>方法，它是一种基于人类思维工作原理的可检测理论来定义智能的方法。</a:t>
            </a:r>
          </a:p>
          <a:p>
            <a:pPr marR="7620"/>
            <a:r>
              <a:rPr lang="zh-CN" altLang="en-US" sz="2400" dirty="0">
                <a:solidFill>
                  <a:srgbClr val="0000CC"/>
                </a:solidFill>
                <a:ea typeface="楷体_GB2312" panose="02010609030101010101"/>
              </a:rPr>
              <a:t>    典型代表是贝尔曼（</a:t>
            </a:r>
            <a:r>
              <a:rPr lang="en-US" altLang="zh-CN" sz="2400" b="1" dirty="0">
                <a:solidFill>
                  <a:srgbClr val="0000CC"/>
                </a:solidFill>
                <a:latin typeface="Times New Roman" panose="02020603050405020304" pitchFamily="18" charset="0"/>
                <a:ea typeface="楷体_GB2312" panose="02010609030101010101"/>
              </a:rPr>
              <a:t>Bellman</a:t>
            </a:r>
            <a:r>
              <a:rPr lang="zh-CN" altLang="en-US" sz="2400" dirty="0">
                <a:solidFill>
                  <a:srgbClr val="0000CC"/>
                </a:solidFill>
                <a:latin typeface="Times New Roman" panose="02020603050405020304" pitchFamily="18" charset="0"/>
                <a:ea typeface="楷体_GB2312" panose="02010609030101010101"/>
              </a:rPr>
              <a:t>）于</a:t>
            </a:r>
            <a:r>
              <a:rPr lang="en-US" altLang="zh-CN" sz="2400" b="1" dirty="0">
                <a:solidFill>
                  <a:srgbClr val="0000CC"/>
                </a:solidFill>
                <a:latin typeface="Times New Roman" panose="02020603050405020304" pitchFamily="18" charset="0"/>
                <a:ea typeface="楷体_GB2312" panose="02010609030101010101"/>
              </a:rPr>
              <a:t>1978</a:t>
            </a:r>
            <a:r>
              <a:rPr lang="zh-CN" altLang="en-US" sz="2400" dirty="0">
                <a:solidFill>
                  <a:srgbClr val="0000CC"/>
                </a:solidFill>
                <a:latin typeface="Times New Roman" panose="02020603050405020304" pitchFamily="18" charset="0"/>
                <a:ea typeface="楷体_GB2312" panose="02010609030101010101"/>
              </a:rPr>
              <a:t>年提出的定义：人工智能是那些与人的思维、决策、问题求解和学习等有关活动的自动化。</a:t>
            </a:r>
          </a:p>
          <a:p>
            <a:pPr marR="9525"/>
            <a:r>
              <a:rPr lang="zh-CN" altLang="en-US" sz="2400" dirty="0">
                <a:solidFill>
                  <a:srgbClr val="0000CC"/>
                </a:solidFill>
                <a:ea typeface="楷体_GB2312" panose="02010609030101010101"/>
              </a:rPr>
              <a:t>    认知科学，研究人类感知和思维信息处理过程，它把来自人工智能的计算机模型和来自心理学的实验技术结合起来，试图创立一种精确而且可检测的人脑思维过程的工作模型。</a:t>
            </a:r>
          </a:p>
          <a:p>
            <a:pPr marR="8890"/>
            <a:r>
              <a:rPr lang="zh-CN" altLang="en-US" sz="2400" dirty="0">
                <a:solidFill>
                  <a:srgbClr val="0000CC"/>
                </a:solidFill>
                <a:ea typeface="楷体_GB2312" panose="02010609030101010101"/>
              </a:rPr>
              <a:t>    如果能把上述所得到关于思维的足够精确的模型用计算机程序表示出来，并且该程序的输入</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输出和实时行为能够与人类相一致，那就说明该程序的某些机制可能是按照人脑思维模式运行的。</a:t>
            </a:r>
          </a:p>
          <a:p>
            <a:pPr marR="12700"/>
            <a:r>
              <a:rPr lang="zh-CN" altLang="en-US" sz="2400" dirty="0">
                <a:solidFill>
                  <a:srgbClr val="0000CC"/>
                </a:solidFill>
                <a:ea typeface="楷体_GB2312" panose="02010609030101010101"/>
              </a:rPr>
              <a:t>    这方面的典型例子是艾伦．纽厄尔（</a:t>
            </a:r>
            <a:r>
              <a:rPr lang="en-US" altLang="zh-CN" sz="2400" b="1" dirty="0">
                <a:solidFill>
                  <a:srgbClr val="0000CC"/>
                </a:solidFill>
                <a:latin typeface="Times New Roman" panose="02020603050405020304" pitchFamily="18" charset="0"/>
                <a:ea typeface="楷体_GB2312" panose="02010609030101010101"/>
              </a:rPr>
              <a:t>Allen Newell</a:t>
            </a:r>
            <a:r>
              <a:rPr lang="zh-CN" altLang="en-US" sz="2400" dirty="0">
                <a:solidFill>
                  <a:srgbClr val="0000CC"/>
                </a:solidFill>
                <a:latin typeface="Times New Roman" panose="02020603050405020304" pitchFamily="18" charset="0"/>
                <a:ea typeface="楷体_GB2312" panose="02010609030101010101"/>
              </a:rPr>
              <a:t>）和赫伯特．西蒙（</a:t>
            </a:r>
            <a:r>
              <a:rPr lang="en-US" altLang="zh-CN" sz="2400" b="1" dirty="0">
                <a:solidFill>
                  <a:srgbClr val="0000CC"/>
                </a:solidFill>
                <a:latin typeface="Times New Roman" panose="02020603050405020304" pitchFamily="18" charset="0"/>
                <a:ea typeface="楷体_GB2312" panose="02010609030101010101"/>
              </a:rPr>
              <a:t>Herbert Simon</a:t>
            </a:r>
            <a:r>
              <a:rPr lang="zh-CN" altLang="en-US" sz="2400" dirty="0">
                <a:solidFill>
                  <a:srgbClr val="0000CC"/>
                </a:solidFill>
                <a:latin typeface="Times New Roman" panose="02020603050405020304" pitchFamily="18" charset="0"/>
                <a:ea typeface="楷体_GB2312" panose="02010609030101010101"/>
              </a:rPr>
              <a:t>）等人于</a:t>
            </a:r>
            <a:r>
              <a:rPr lang="en-US" altLang="zh-CN" sz="2400" b="1" dirty="0">
                <a:solidFill>
                  <a:srgbClr val="0000CC"/>
                </a:solidFill>
                <a:latin typeface="Times New Roman" panose="02020603050405020304" pitchFamily="18" charset="0"/>
                <a:ea typeface="楷体_GB2312" panose="02010609030101010101"/>
              </a:rPr>
              <a:t>1960</a:t>
            </a:r>
            <a:r>
              <a:rPr lang="zh-CN" altLang="en-US" sz="2400" dirty="0">
                <a:solidFill>
                  <a:srgbClr val="0000CC"/>
                </a:solidFill>
                <a:latin typeface="Times New Roman" panose="02020603050405020304" pitchFamily="18" charset="0"/>
                <a:ea typeface="楷体_GB2312" panose="02010609030101010101"/>
              </a:rPr>
              <a:t>年研制了通用问题求解（</a:t>
            </a:r>
            <a:r>
              <a:rPr lang="en-US" altLang="zh-CN" sz="2400" b="1" dirty="0">
                <a:solidFill>
                  <a:srgbClr val="0000CC"/>
                </a:solidFill>
                <a:latin typeface="Times New Roman" panose="02020603050405020304" pitchFamily="18" charset="0"/>
                <a:ea typeface="楷体_GB2312" panose="02010609030101010101"/>
              </a:rPr>
              <a:t>general problem solving</a:t>
            </a:r>
            <a:r>
              <a:rPr lang="zh-CN" altLang="en-US" sz="2400" dirty="0">
                <a:solidFill>
                  <a:srgbClr val="0000CC"/>
                </a:solidFill>
                <a:latin typeface="Times New Roman" panose="02020603050405020304" pitchFamily="18" charset="0"/>
                <a:ea typeface="楷体_GB2312" panose="02010609030101010101"/>
              </a:rPr>
              <a:t>，</a:t>
            </a:r>
            <a:r>
              <a:rPr lang="en-US" altLang="zh-CN" sz="2400" b="1" dirty="0">
                <a:solidFill>
                  <a:srgbClr val="0000CC"/>
                </a:solidFill>
                <a:latin typeface="Times New Roman" panose="02020603050405020304" pitchFamily="18" charset="0"/>
                <a:ea typeface="楷体_GB2312" panose="02010609030101010101"/>
              </a:rPr>
              <a:t>GPS</a:t>
            </a:r>
            <a:r>
              <a:rPr lang="zh-CN" altLang="en-US" sz="2400" dirty="0">
                <a:solidFill>
                  <a:srgbClr val="0000CC"/>
                </a:solidFill>
                <a:latin typeface="Times New Roman" panose="02020603050405020304" pitchFamily="18" charset="0"/>
                <a:ea typeface="楷体_GB2312" panose="02010609030101010101"/>
              </a:rPr>
              <a:t>）程序。 </a:t>
            </a:r>
            <a:endParaRPr lang="zh-CN" altLang="en-US" sz="2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82" name="Rectangle 2"/>
          <p:cNvSpPr>
            <a:spLocks noGrp="1"/>
          </p:cNvSpPr>
          <p:nvPr>
            <p:ph type="title"/>
          </p:nvPr>
        </p:nvSpPr>
        <p:spPr>
          <a:xfrm>
            <a:off x="246899" y="82550"/>
            <a:ext cx="8229600" cy="649288"/>
          </a:xfrm>
        </p:spPr>
        <p:txBody>
          <a:bodyPr>
            <a:normAutofit fontScale="90000"/>
          </a:bodyPr>
          <a:lstStyle/>
          <a:p>
            <a:pPr>
              <a:buFontTx/>
              <a:buChar char="•"/>
              <a:defRPr/>
            </a:pPr>
            <a:r>
              <a:rPr lang="en-US" altLang="zh-CN" b="1">
                <a:latin typeface="ˎ̥" charset="0"/>
              </a:rPr>
              <a:t> </a:t>
            </a:r>
            <a:r>
              <a:rPr lang="zh-CN" altLang="en-US" b="1">
                <a:latin typeface="ˎ̥" charset="0"/>
              </a:rPr>
              <a:t>什么是人工智能？</a:t>
            </a:r>
            <a:endParaRPr lang="zh-CN" altLang="en-US" sz="2800" b="1" dirty="0">
              <a:solidFill>
                <a:schemeClr val="hlink"/>
              </a:solidFill>
              <a:latin typeface="Arial" panose="020B0604020202020204" pitchFamily="34" charset="0"/>
            </a:endParaRPr>
          </a:p>
        </p:txBody>
      </p:sp>
      <p:sp>
        <p:nvSpPr>
          <p:cNvPr id="2" name="矩形 1"/>
          <p:cNvSpPr/>
          <p:nvPr/>
        </p:nvSpPr>
        <p:spPr>
          <a:xfrm>
            <a:off x="539532" y="825987"/>
            <a:ext cx="2339102" cy="461665"/>
          </a:xfrm>
          <a:prstGeom prst="rect">
            <a:avLst/>
          </a:prstGeom>
        </p:spPr>
        <p:txBody>
          <a:bodyPr wrap="square">
            <a:spAutoFit/>
          </a:bodyPr>
          <a:lstStyle/>
          <a:p>
            <a:r>
              <a:rPr lang="en-US" altLang="zh-CN" sz="2400" b="1" dirty="0">
                <a:solidFill>
                  <a:srgbClr val="FF0000"/>
                </a:solidFill>
                <a:latin typeface="Times New Roman" panose="02020603050405020304" pitchFamily="18" charset="0"/>
              </a:rPr>
              <a:t>2. </a:t>
            </a:r>
            <a:r>
              <a:rPr lang="zh-CN" altLang="en-US" sz="2400" b="1" dirty="0">
                <a:solidFill>
                  <a:srgbClr val="FF0000"/>
                </a:solidFill>
                <a:latin typeface="Times New Roman" panose="02020603050405020304" pitchFamily="18" charset="0"/>
                <a:ea typeface="楷体_GB2312" panose="02010609030101010101"/>
              </a:rPr>
              <a:t>类人行为方法</a:t>
            </a:r>
            <a:endParaRPr lang="zh-CN" altLang="en-US" sz="2400" b="1" dirty="0"/>
          </a:p>
        </p:txBody>
      </p:sp>
      <p:sp>
        <p:nvSpPr>
          <p:cNvPr id="3" name="矩形 2"/>
          <p:cNvSpPr/>
          <p:nvPr/>
        </p:nvSpPr>
        <p:spPr>
          <a:xfrm>
            <a:off x="918409" y="1381801"/>
            <a:ext cx="10668001" cy="4893647"/>
          </a:xfrm>
          <a:prstGeom prst="rect">
            <a:avLst/>
          </a:prstGeom>
        </p:spPr>
        <p:txBody>
          <a:bodyPr wrap="square">
            <a:spAutoFit/>
          </a:bodyPr>
          <a:lstStyle/>
          <a:p>
            <a:pPr marR="9525"/>
            <a:r>
              <a:rPr lang="zh-CN" altLang="en-US" sz="2400" dirty="0">
                <a:solidFill>
                  <a:srgbClr val="0000CC"/>
                </a:solidFill>
                <a:ea typeface="楷体_GB2312" panose="02010609030101010101"/>
              </a:rPr>
              <a:t>    类人行为方法也称为</a:t>
            </a:r>
            <a:r>
              <a:rPr lang="zh-CN" altLang="en-US" sz="2400" dirty="0">
                <a:solidFill>
                  <a:srgbClr val="FF0000"/>
                </a:solidFill>
                <a:ea typeface="楷体_GB2312" panose="02010609030101010101"/>
              </a:rPr>
              <a:t>图灵测试</a:t>
            </a:r>
            <a:r>
              <a:rPr lang="zh-CN" altLang="en-US" sz="2400" dirty="0">
                <a:solidFill>
                  <a:srgbClr val="0000CC"/>
                </a:solidFill>
                <a:ea typeface="楷体_GB2312" panose="02010609030101010101"/>
              </a:rPr>
              <a:t>方法，它是一种基于人类自身的智能去定义一个机器或系统是否具有智能的方法。</a:t>
            </a:r>
          </a:p>
          <a:p>
            <a:pPr marR="10160"/>
            <a:r>
              <a:rPr lang="zh-CN" altLang="en-US" sz="2400" dirty="0">
                <a:solidFill>
                  <a:srgbClr val="0000CC"/>
                </a:solidFill>
                <a:ea typeface="楷体_GB2312" panose="02010609030101010101"/>
              </a:rPr>
              <a:t>    典型代表是库兹韦勒（</a:t>
            </a:r>
            <a:r>
              <a:rPr lang="en-US" altLang="zh-CN" sz="2400" b="1" dirty="0">
                <a:solidFill>
                  <a:srgbClr val="0000CC"/>
                </a:solidFill>
                <a:latin typeface="Times New Roman" panose="02020603050405020304" pitchFamily="18" charset="0"/>
                <a:ea typeface="楷体_GB2312" panose="02010609030101010101"/>
              </a:rPr>
              <a:t>Kurzweil</a:t>
            </a:r>
            <a:r>
              <a:rPr lang="zh-CN" altLang="en-US" sz="2400" dirty="0">
                <a:solidFill>
                  <a:srgbClr val="0000CC"/>
                </a:solidFill>
                <a:latin typeface="Times New Roman" panose="02020603050405020304" pitchFamily="18" charset="0"/>
                <a:ea typeface="楷体_GB2312" panose="02010609030101010101"/>
              </a:rPr>
              <a:t>）于</a:t>
            </a:r>
            <a:r>
              <a:rPr lang="en-US" altLang="zh-CN" sz="2400" b="1" dirty="0">
                <a:solidFill>
                  <a:srgbClr val="0000CC"/>
                </a:solidFill>
                <a:latin typeface="Times New Roman" panose="02020603050405020304" pitchFamily="18" charset="0"/>
                <a:ea typeface="楷体_GB2312" panose="02010609030101010101"/>
              </a:rPr>
              <a:t>1990</a:t>
            </a:r>
            <a:r>
              <a:rPr lang="zh-CN" altLang="en-US" sz="2400" dirty="0">
                <a:solidFill>
                  <a:srgbClr val="0000CC"/>
                </a:solidFill>
                <a:latin typeface="Times New Roman" panose="02020603050405020304" pitchFamily="18" charset="0"/>
                <a:ea typeface="楷体_GB2312" panose="02010609030101010101"/>
              </a:rPr>
              <a:t>年提出的定义：人工智能是一种创建机器的技艺，这种机器能够执行需要人的智能才能完成的功能。</a:t>
            </a:r>
          </a:p>
          <a:p>
            <a:pPr marR="9525"/>
            <a:r>
              <a:rPr lang="zh-CN" altLang="en-US" sz="2400" dirty="0">
                <a:solidFill>
                  <a:srgbClr val="0000CC"/>
                </a:solidFill>
                <a:ea typeface="楷体_GB2312" panose="02010609030101010101"/>
              </a:rPr>
              <a:t>    按照图灵测试要求，一台计算机要能够通过，至少应该具有以下能力：</a:t>
            </a:r>
          </a:p>
          <a:p>
            <a:pPr marR="40640"/>
            <a:r>
              <a:rPr lang="en-US" altLang="zh-CN" sz="2400" b="1" dirty="0">
                <a:solidFill>
                  <a:srgbClr val="0000CC"/>
                </a:solidFill>
                <a:latin typeface="Times New Roman" panose="02020603050405020304" pitchFamily="18" charset="0"/>
                <a:ea typeface="楷体_GB2312" panose="02010609030101010101"/>
              </a:rPr>
              <a:t>    (1) </a:t>
            </a:r>
            <a:r>
              <a:rPr lang="zh-CN" altLang="en-US" sz="2400" dirty="0" smtClean="0">
                <a:solidFill>
                  <a:srgbClr val="0000CC"/>
                </a:solidFill>
                <a:latin typeface="Times New Roman" panose="02020603050405020304" pitchFamily="18" charset="0"/>
                <a:ea typeface="楷体_GB2312" panose="02010609030101010101"/>
              </a:rPr>
              <a:t>自然语言处理（含语音技术）。</a:t>
            </a:r>
            <a:r>
              <a:rPr lang="zh-CN" altLang="en-US" sz="2400" dirty="0">
                <a:solidFill>
                  <a:srgbClr val="0000CC"/>
                </a:solidFill>
                <a:latin typeface="Times New Roman" panose="02020603050405020304" pitchFamily="18" charset="0"/>
                <a:ea typeface="楷体_GB2312" panose="02010609030101010101"/>
              </a:rPr>
              <a:t>实现用自然语言与计算机的交流。</a:t>
            </a:r>
          </a:p>
          <a:p>
            <a:pPr marR="40640"/>
            <a:r>
              <a:rPr lang="en-US" altLang="zh-CN" sz="2400" b="1" dirty="0">
                <a:solidFill>
                  <a:srgbClr val="0000CC"/>
                </a:solidFill>
                <a:latin typeface="Times New Roman" panose="02020603050405020304" pitchFamily="18" charset="0"/>
                <a:ea typeface="楷体_GB2312" panose="02010609030101010101"/>
              </a:rPr>
              <a:t>    (2) </a:t>
            </a:r>
            <a:r>
              <a:rPr lang="zh-CN" altLang="en-US" sz="2400" dirty="0">
                <a:solidFill>
                  <a:srgbClr val="0000CC"/>
                </a:solidFill>
                <a:latin typeface="Times New Roman" panose="02020603050405020304" pitchFamily="18" charset="0"/>
                <a:ea typeface="楷体_GB2312" panose="02010609030101010101"/>
              </a:rPr>
              <a:t>知识表示。存储它所知道的或听到的知识或信息。</a:t>
            </a:r>
          </a:p>
          <a:p>
            <a:pPr marR="12065"/>
            <a:r>
              <a:rPr lang="en-US" altLang="zh-CN" sz="2400" b="1" dirty="0">
                <a:solidFill>
                  <a:srgbClr val="0000CC"/>
                </a:solidFill>
                <a:latin typeface="Times New Roman" panose="02020603050405020304" pitchFamily="18" charset="0"/>
                <a:ea typeface="楷体_GB2312" panose="02010609030101010101"/>
              </a:rPr>
              <a:t>    (3) </a:t>
            </a:r>
            <a:r>
              <a:rPr lang="zh-CN" altLang="en-US" sz="2400" dirty="0">
                <a:solidFill>
                  <a:srgbClr val="0000CC"/>
                </a:solidFill>
                <a:latin typeface="Times New Roman" panose="02020603050405020304" pitchFamily="18" charset="0"/>
                <a:ea typeface="楷体_GB2312" panose="02010609030101010101"/>
              </a:rPr>
              <a:t>自动推理。运用存储的知识或信息来回答问题，并提取新的结论。</a:t>
            </a:r>
          </a:p>
          <a:p>
            <a:pPr marR="32385"/>
            <a:r>
              <a:rPr lang="en-US" altLang="zh-CN" sz="2400" b="1" dirty="0">
                <a:solidFill>
                  <a:srgbClr val="0000CC"/>
                </a:solidFill>
                <a:latin typeface="Times New Roman" panose="02020603050405020304" pitchFamily="18" charset="0"/>
                <a:ea typeface="楷体_GB2312" panose="02010609030101010101"/>
              </a:rPr>
              <a:t>    (4) </a:t>
            </a:r>
            <a:r>
              <a:rPr lang="zh-CN" altLang="en-US" sz="2400" dirty="0">
                <a:solidFill>
                  <a:srgbClr val="0000CC"/>
                </a:solidFill>
                <a:latin typeface="Times New Roman" panose="02020603050405020304" pitchFamily="18" charset="0"/>
                <a:ea typeface="楷体_GB2312" panose="02010609030101010101"/>
              </a:rPr>
              <a:t>机器学习。能适应新的环境，并能自我获取新的知识。</a:t>
            </a:r>
          </a:p>
          <a:p>
            <a:pPr marR="9525"/>
            <a:r>
              <a:rPr lang="zh-CN" altLang="en-US" sz="2400" dirty="0">
                <a:solidFill>
                  <a:srgbClr val="0000CC"/>
                </a:solidFill>
                <a:ea typeface="楷体_GB2312" panose="02010609030101010101"/>
              </a:rPr>
              <a:t>    如果还需要测试被测对象利用视频信号的感知能力和传递接受物体的行为能力，即所谓的完全图灵测试，则计算机还应该具有如下能力：</a:t>
            </a:r>
          </a:p>
          <a:p>
            <a:r>
              <a:rPr lang="en-US" altLang="zh-CN" sz="2400" b="1" dirty="0">
                <a:solidFill>
                  <a:srgbClr val="0000CC"/>
                </a:solidFill>
                <a:latin typeface="Times New Roman" panose="02020603050405020304" pitchFamily="18" charset="0"/>
                <a:ea typeface="楷体_GB2312" panose="02010609030101010101"/>
              </a:rPr>
              <a:t>    (5) </a:t>
            </a:r>
            <a:r>
              <a:rPr lang="zh-CN" altLang="en-US" sz="2400" dirty="0">
                <a:solidFill>
                  <a:srgbClr val="0000CC"/>
                </a:solidFill>
                <a:latin typeface="Times New Roman" panose="02020603050405020304" pitchFamily="18" charset="0"/>
                <a:ea typeface="楷体_GB2312" panose="02010609030101010101"/>
              </a:rPr>
              <a:t>计算机视觉。可以感知物体。</a:t>
            </a:r>
          </a:p>
          <a:p>
            <a:pPr marR="63500"/>
            <a:r>
              <a:rPr lang="en-US" altLang="zh-CN" sz="2400" b="1" dirty="0">
                <a:solidFill>
                  <a:srgbClr val="0000CC"/>
                </a:solidFill>
                <a:latin typeface="Times New Roman" panose="02020603050405020304" pitchFamily="18" charset="0"/>
                <a:ea typeface="楷体_GB2312" panose="02010609030101010101"/>
              </a:rPr>
              <a:t>    (6) </a:t>
            </a:r>
            <a:r>
              <a:rPr lang="zh-CN" altLang="en-US" sz="2400" dirty="0">
                <a:solidFill>
                  <a:srgbClr val="0000CC"/>
                </a:solidFill>
                <a:latin typeface="Times New Roman" panose="02020603050405020304" pitchFamily="18" charset="0"/>
                <a:ea typeface="楷体_GB2312" panose="02010609030101010101"/>
              </a:rPr>
              <a:t>机器人技术。可以操纵和移动物体。 </a:t>
            </a:r>
            <a:endParaRPr lang="zh-CN" altLang="en-US" sz="2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82" name="Rectangle 2"/>
          <p:cNvSpPr>
            <a:spLocks noGrp="1"/>
          </p:cNvSpPr>
          <p:nvPr>
            <p:ph type="title"/>
          </p:nvPr>
        </p:nvSpPr>
        <p:spPr>
          <a:xfrm>
            <a:off x="246899" y="82550"/>
            <a:ext cx="8229600" cy="649288"/>
          </a:xfrm>
        </p:spPr>
        <p:txBody>
          <a:bodyPr>
            <a:normAutofit fontScale="90000"/>
          </a:bodyPr>
          <a:lstStyle/>
          <a:p>
            <a:pPr>
              <a:buFontTx/>
              <a:buChar char="•"/>
              <a:defRPr/>
            </a:pPr>
            <a:r>
              <a:rPr lang="en-US" altLang="zh-CN" b="1">
                <a:latin typeface="ˎ̥" charset="0"/>
              </a:rPr>
              <a:t> </a:t>
            </a:r>
            <a:r>
              <a:rPr lang="zh-CN" altLang="en-US" b="1">
                <a:latin typeface="ˎ̥" charset="0"/>
              </a:rPr>
              <a:t>什么是人工智能？</a:t>
            </a:r>
            <a:endParaRPr lang="zh-CN" altLang="en-US" sz="2800" b="1" dirty="0">
              <a:solidFill>
                <a:schemeClr val="hlink"/>
              </a:solidFill>
              <a:latin typeface="Arial" panose="020B0604020202020204" pitchFamily="34" charset="0"/>
            </a:endParaRPr>
          </a:p>
        </p:txBody>
      </p:sp>
      <p:sp>
        <p:nvSpPr>
          <p:cNvPr id="2" name="矩形 1"/>
          <p:cNvSpPr/>
          <p:nvPr/>
        </p:nvSpPr>
        <p:spPr>
          <a:xfrm>
            <a:off x="539532" y="825987"/>
            <a:ext cx="2339102" cy="461665"/>
          </a:xfrm>
          <a:prstGeom prst="rect">
            <a:avLst/>
          </a:prstGeom>
        </p:spPr>
        <p:txBody>
          <a:bodyPr wrap="square">
            <a:spAutoFit/>
          </a:bodyPr>
          <a:lstStyle/>
          <a:p>
            <a:r>
              <a:rPr lang="en-US" altLang="zh-CN" sz="2400" b="1" dirty="0">
                <a:solidFill>
                  <a:srgbClr val="FF0000"/>
                </a:solidFill>
                <a:latin typeface="Times New Roman" panose="02020603050405020304" pitchFamily="18" charset="0"/>
              </a:rPr>
              <a:t>3. </a:t>
            </a:r>
            <a:r>
              <a:rPr lang="zh-CN" altLang="en-US" sz="2400" b="1" dirty="0">
                <a:solidFill>
                  <a:srgbClr val="FF0000"/>
                </a:solidFill>
                <a:latin typeface="Times New Roman" panose="02020603050405020304" pitchFamily="18" charset="0"/>
              </a:rPr>
              <a:t>理性思维方法</a:t>
            </a:r>
            <a:endParaRPr lang="zh-CN" altLang="en-US" sz="2400" dirty="0"/>
          </a:p>
        </p:txBody>
      </p:sp>
      <p:sp>
        <p:nvSpPr>
          <p:cNvPr id="3" name="矩形 2"/>
          <p:cNvSpPr/>
          <p:nvPr/>
        </p:nvSpPr>
        <p:spPr>
          <a:xfrm>
            <a:off x="918409" y="1381801"/>
            <a:ext cx="10668001" cy="4893647"/>
          </a:xfrm>
          <a:prstGeom prst="rect">
            <a:avLst/>
          </a:prstGeom>
        </p:spPr>
        <p:txBody>
          <a:bodyPr wrap="square">
            <a:spAutoFit/>
          </a:bodyPr>
          <a:lstStyle/>
          <a:p>
            <a:pPr marR="9525"/>
            <a:r>
              <a:rPr lang="zh-CN" altLang="en-US" sz="2400" dirty="0">
                <a:solidFill>
                  <a:srgbClr val="0000CC"/>
                </a:solidFill>
                <a:ea typeface="楷体_GB2312" panose="02010609030101010101"/>
              </a:rPr>
              <a:t>    理性思维方法亦称为</a:t>
            </a:r>
            <a:r>
              <a:rPr lang="zh-CN" altLang="en-US" sz="2400" dirty="0">
                <a:solidFill>
                  <a:srgbClr val="FF0000"/>
                </a:solidFill>
                <a:ea typeface="楷体_GB2312" panose="02010609030101010101"/>
              </a:rPr>
              <a:t>思维法则</a:t>
            </a:r>
            <a:r>
              <a:rPr lang="zh-CN" altLang="en-US" sz="2400" dirty="0">
                <a:solidFill>
                  <a:srgbClr val="0000CC"/>
                </a:solidFill>
                <a:ea typeface="楷体_GB2312" panose="02010609030101010101"/>
              </a:rPr>
              <a:t>方法，它是一种基于逻辑推理定义智能的方法。</a:t>
            </a:r>
          </a:p>
          <a:p>
            <a:pPr marR="9525"/>
            <a:r>
              <a:rPr lang="zh-CN" altLang="en-US" sz="2400" dirty="0">
                <a:solidFill>
                  <a:srgbClr val="0000CC"/>
                </a:solidFill>
                <a:ea typeface="楷体_GB2312" panose="02010609030101010101"/>
              </a:rPr>
              <a:t>    典型代表是查尼艾克（</a:t>
            </a:r>
            <a:r>
              <a:rPr lang="en-US" altLang="zh-CN" sz="2400" dirty="0" err="1">
                <a:solidFill>
                  <a:srgbClr val="0000CC"/>
                </a:solidFill>
                <a:ea typeface="楷体_GB2312" panose="02010609030101010101"/>
              </a:rPr>
              <a:t>E.Charniak</a:t>
            </a:r>
            <a:r>
              <a:rPr lang="zh-CN" altLang="en-US" sz="2400" dirty="0">
                <a:solidFill>
                  <a:srgbClr val="0000CC"/>
                </a:solidFill>
                <a:ea typeface="楷体_GB2312" panose="02010609030101010101"/>
              </a:rPr>
              <a:t>）和麦克德莫特（</a:t>
            </a:r>
            <a:r>
              <a:rPr lang="en-US" altLang="zh-CN" sz="2400" dirty="0" err="1">
                <a:solidFill>
                  <a:srgbClr val="0000CC"/>
                </a:solidFill>
                <a:ea typeface="楷体_GB2312" panose="02010609030101010101"/>
              </a:rPr>
              <a:t>D.McDermott</a:t>
            </a:r>
            <a:r>
              <a:rPr lang="zh-CN" altLang="en-US" sz="2400" dirty="0">
                <a:solidFill>
                  <a:srgbClr val="0000CC"/>
                </a:solidFill>
                <a:ea typeface="楷体_GB2312" panose="02010609030101010101"/>
              </a:rPr>
              <a:t>）于</a:t>
            </a:r>
            <a:r>
              <a:rPr lang="en-US" altLang="zh-CN" sz="2400" dirty="0">
                <a:solidFill>
                  <a:srgbClr val="0000CC"/>
                </a:solidFill>
                <a:ea typeface="楷体_GB2312" panose="02010609030101010101"/>
              </a:rPr>
              <a:t>1985</a:t>
            </a:r>
            <a:r>
              <a:rPr lang="zh-CN" altLang="en-US" sz="2400" dirty="0">
                <a:solidFill>
                  <a:srgbClr val="0000CC"/>
                </a:solidFill>
                <a:ea typeface="楷体_GB2312" panose="02010609030101010101"/>
              </a:rPr>
              <a:t>年提出的定义：人工智能是通过计算</a:t>
            </a:r>
            <a:r>
              <a:rPr lang="zh-CN" altLang="en-US" sz="2400" dirty="0" smtClean="0">
                <a:solidFill>
                  <a:srgbClr val="0000CC"/>
                </a:solidFill>
                <a:ea typeface="楷体_GB2312" panose="02010609030101010101"/>
              </a:rPr>
              <a:t>模型来</a:t>
            </a:r>
            <a:r>
              <a:rPr lang="zh-CN" altLang="en-US" sz="2400" dirty="0">
                <a:solidFill>
                  <a:srgbClr val="0000CC"/>
                </a:solidFill>
                <a:ea typeface="楷体_GB2312" panose="02010609030101010101"/>
              </a:rPr>
              <a:t>进行心智能力研究的。</a:t>
            </a:r>
          </a:p>
          <a:p>
            <a:pPr marR="9525"/>
            <a:r>
              <a:rPr lang="zh-CN" altLang="en-US" sz="2400" dirty="0">
                <a:solidFill>
                  <a:srgbClr val="0000CC"/>
                </a:solidFill>
                <a:ea typeface="楷体_GB2312" panose="02010609030101010101"/>
              </a:rPr>
              <a:t>    计算模型主要是指能“正确思维”的逻辑学模型。古希腊哲学家亚里士多德（</a:t>
            </a:r>
            <a:r>
              <a:rPr lang="en-US" altLang="zh-CN" sz="2400" dirty="0">
                <a:solidFill>
                  <a:srgbClr val="0000CC"/>
                </a:solidFill>
                <a:ea typeface="楷体_GB2312" panose="02010609030101010101"/>
              </a:rPr>
              <a:t>Aristotle</a:t>
            </a:r>
            <a:r>
              <a:rPr lang="zh-CN" altLang="en-US" sz="2400" dirty="0">
                <a:solidFill>
                  <a:srgbClr val="0000CC"/>
                </a:solidFill>
                <a:ea typeface="楷体_GB2312" panose="02010609030101010101"/>
              </a:rPr>
              <a:t>）是首先严格定义“正确思维”的人之一，他将其定义为“不能辩驳的推理过程”。例如，三段论推理方法。</a:t>
            </a:r>
          </a:p>
          <a:p>
            <a:pPr marR="9525"/>
            <a:r>
              <a:rPr lang="zh-CN" altLang="en-US" sz="2400" dirty="0">
                <a:solidFill>
                  <a:srgbClr val="0000CC"/>
                </a:solidFill>
                <a:ea typeface="楷体_GB2312" panose="02010609030101010101"/>
              </a:rPr>
              <a:t>    理性思维方法正是人工智能领域中所谓的逻辑主义观点，他们希望通过编制逻辑程序来建造智能系统。</a:t>
            </a:r>
            <a:endParaRPr lang="en-US" altLang="zh-CN" sz="2400" dirty="0">
              <a:solidFill>
                <a:srgbClr val="0000CC"/>
              </a:solidFill>
              <a:ea typeface="楷体_GB2312" panose="02010609030101010101"/>
            </a:endParaRPr>
          </a:p>
          <a:p>
            <a:pPr marR="9525"/>
            <a:endParaRPr lang="zh-CN" altLang="en-US" sz="2400" dirty="0">
              <a:solidFill>
                <a:srgbClr val="0000CC"/>
              </a:solidFill>
              <a:ea typeface="楷体_GB2312" panose="02010609030101010101"/>
            </a:endParaRPr>
          </a:p>
          <a:p>
            <a:pPr marR="9525"/>
            <a:r>
              <a:rPr lang="zh-CN" altLang="en-US" sz="2400" dirty="0">
                <a:solidFill>
                  <a:srgbClr val="0000CC"/>
                </a:solidFill>
                <a:ea typeface="楷体_GB2312" panose="02010609030101010101"/>
              </a:rPr>
              <a:t>    这种方法存在两个主要问题：第一，非形式的知识用形式的逻辑符号表示不易实现，尤其是对不确定的知识；第二，原则上可以解决的问题与实际解决问题之间存在较大差异，需要考虑推理过程的控制。</a:t>
            </a:r>
            <a:endParaRPr lang="zh-CN" altLang="en-US"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92393" y="109486"/>
            <a:ext cx="11030402" cy="1325563"/>
          </a:xfrm>
        </p:spPr>
        <p:txBody>
          <a:bodyPr>
            <a:normAutofit/>
          </a:bodyPr>
          <a:lstStyle/>
          <a:p>
            <a:pPr algn="ctr">
              <a:defRPr/>
            </a:pPr>
            <a:r>
              <a:rPr lang="zh-CN" altLang="en-US" sz="4000" b="1" dirty="0">
                <a:solidFill>
                  <a:srgbClr val="3333FF"/>
                </a:solidFill>
                <a:latin typeface="黑体" panose="02010609060101010101" pitchFamily="49" charset="-122"/>
              </a:rPr>
              <a:t>参考教材</a:t>
            </a:r>
            <a:endParaRPr lang="en-US" sz="4000" b="1" dirty="0">
              <a:solidFill>
                <a:srgbClr val="3333FF"/>
              </a:solidFill>
              <a:latin typeface="黑体" panose="02010609060101010101" pitchFamily="49" charset="-122"/>
            </a:endParaRPr>
          </a:p>
        </p:txBody>
      </p:sp>
      <p:sp>
        <p:nvSpPr>
          <p:cNvPr id="8195" name="Rectangle 3"/>
          <p:cNvSpPr>
            <a:spLocks noGrp="1" noChangeArrowheads="1"/>
          </p:cNvSpPr>
          <p:nvPr>
            <p:ph type="body" idx="1"/>
          </p:nvPr>
        </p:nvSpPr>
        <p:spPr>
          <a:xfrm>
            <a:off x="1258529" y="1153412"/>
            <a:ext cx="10766323" cy="4525963"/>
          </a:xfrm>
        </p:spPr>
        <p:txBody>
          <a:bodyPr>
            <a:normAutofit/>
          </a:bodyPr>
          <a:lstStyle/>
          <a:p>
            <a:r>
              <a:rPr lang="zh-CN" altLang="zh-CN" b="1" dirty="0"/>
              <a:t>王万森</a:t>
            </a:r>
            <a:r>
              <a:rPr lang="en-US" altLang="zh-CN" b="1" dirty="0"/>
              <a:t>.</a:t>
            </a:r>
            <a:r>
              <a:rPr lang="zh-CN" altLang="zh-CN" b="1" dirty="0"/>
              <a:t>《人工智能原理及其应用》，</a:t>
            </a:r>
            <a:r>
              <a:rPr lang="en-US" altLang="zh-CN" b="1" dirty="0"/>
              <a:t>  </a:t>
            </a:r>
            <a:r>
              <a:rPr lang="zh-CN" altLang="zh-CN" b="1" dirty="0"/>
              <a:t>电子工业出版社</a:t>
            </a:r>
            <a:r>
              <a:rPr lang="en-US" altLang="zh-CN" b="1" dirty="0"/>
              <a:t>, </a:t>
            </a:r>
            <a:r>
              <a:rPr lang="en-US" altLang="zh-CN" b="1" dirty="0" smtClean="0"/>
              <a:t>2018.</a:t>
            </a:r>
            <a:endParaRPr lang="zh-CN" altLang="zh-CN" b="1" dirty="0"/>
          </a:p>
          <a:p>
            <a:pPr eaLnBrk="1" hangingPunct="1">
              <a:lnSpc>
                <a:spcPct val="80000"/>
              </a:lnSpc>
            </a:pPr>
            <a:endParaRPr lang="en-US" sz="2135" dirty="0"/>
          </a:p>
          <a:p>
            <a:pPr eaLnBrk="1" hangingPunct="1">
              <a:lnSpc>
                <a:spcPct val="80000"/>
              </a:lnSpc>
              <a:buFont typeface="Wingdings" panose="05000000000000000000" pitchFamily="2" charset="2"/>
              <a:buNone/>
            </a:pPr>
            <a:endParaRPr lang="en-US" sz="2135"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175" y="1876334"/>
            <a:ext cx="1919481" cy="270696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2380" y="1876334"/>
            <a:ext cx="1931785" cy="2706960"/>
          </a:xfrm>
          <a:prstGeom prst="rect">
            <a:avLst/>
          </a:prstGeom>
        </p:spPr>
      </p:pic>
      <p:pic>
        <p:nvPicPr>
          <p:cNvPr id="6" name="Picture 9" descr="http://aima.cs.berkeley.edu/cover2.jpg"/>
          <p:cNvPicPr>
            <a:picLocks noChangeAspect="1" noChangeArrowheads="1"/>
          </p:cNvPicPr>
          <p:nvPr/>
        </p:nvPicPr>
        <p:blipFill>
          <a:blip r:embed="rId5" cstate="print"/>
          <a:srcRect/>
          <a:stretch>
            <a:fillRect/>
          </a:stretch>
        </p:blipFill>
        <p:spPr bwMode="auto">
          <a:xfrm>
            <a:off x="6780301" y="1905765"/>
            <a:ext cx="2065355" cy="2677529"/>
          </a:xfrm>
          <a:prstGeom prst="rect">
            <a:avLst/>
          </a:prstGeom>
          <a:noFill/>
          <a:ln w="9525">
            <a:noFill/>
            <a:miter lim="800000"/>
            <a:headEnd/>
            <a:tailEnd/>
          </a:ln>
        </p:spPr>
      </p:pic>
      <p:pic>
        <p:nvPicPr>
          <p:cNvPr id="91138" name="Picture 2" descr="https://bkimg.cdn.bcebos.com/pic/0dd7912397dda144ad34f8d300ffc7a20cf431ad2833?x-bce-process=image/watermark,image_d2F0ZXIvYmFpa2U4MA==,g_7,xp_5,yp_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6520" y="1876094"/>
            <a:ext cx="1931136" cy="270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82" name="Rectangle 2"/>
          <p:cNvSpPr>
            <a:spLocks noGrp="1"/>
          </p:cNvSpPr>
          <p:nvPr>
            <p:ph type="title"/>
          </p:nvPr>
        </p:nvSpPr>
        <p:spPr>
          <a:xfrm>
            <a:off x="246899" y="82550"/>
            <a:ext cx="8229600" cy="649288"/>
          </a:xfrm>
        </p:spPr>
        <p:txBody>
          <a:bodyPr>
            <a:normAutofit fontScale="90000"/>
          </a:bodyPr>
          <a:lstStyle/>
          <a:p>
            <a:pPr>
              <a:buFontTx/>
              <a:buChar char="•"/>
              <a:defRPr/>
            </a:pPr>
            <a:r>
              <a:rPr lang="en-US" altLang="zh-CN" b="1">
                <a:latin typeface="ˎ̥" charset="0"/>
              </a:rPr>
              <a:t> </a:t>
            </a:r>
            <a:r>
              <a:rPr lang="zh-CN" altLang="en-US" b="1">
                <a:latin typeface="ˎ̥" charset="0"/>
              </a:rPr>
              <a:t>什么是人工智能？</a:t>
            </a:r>
            <a:endParaRPr lang="zh-CN" altLang="en-US" sz="2800" b="1" dirty="0">
              <a:solidFill>
                <a:schemeClr val="hlink"/>
              </a:solidFill>
              <a:latin typeface="Arial" panose="020B0604020202020204" pitchFamily="34" charset="0"/>
            </a:endParaRPr>
          </a:p>
        </p:txBody>
      </p:sp>
      <p:sp>
        <p:nvSpPr>
          <p:cNvPr id="2" name="矩形 1"/>
          <p:cNvSpPr/>
          <p:nvPr/>
        </p:nvSpPr>
        <p:spPr>
          <a:xfrm>
            <a:off x="539532" y="731838"/>
            <a:ext cx="2339102" cy="461665"/>
          </a:xfrm>
          <a:prstGeom prst="rect">
            <a:avLst/>
          </a:prstGeom>
        </p:spPr>
        <p:txBody>
          <a:bodyPr wrap="square">
            <a:spAutoFit/>
          </a:bodyPr>
          <a:lstStyle/>
          <a:p>
            <a:r>
              <a:rPr lang="en-US" altLang="zh-CN" sz="2400" b="1" dirty="0">
                <a:solidFill>
                  <a:srgbClr val="FF0000"/>
                </a:solidFill>
                <a:latin typeface="Times New Roman" panose="02020603050405020304" pitchFamily="18" charset="0"/>
              </a:rPr>
              <a:t>4. </a:t>
            </a:r>
            <a:r>
              <a:rPr lang="zh-CN" altLang="en-US" sz="2400" b="1" dirty="0">
                <a:solidFill>
                  <a:srgbClr val="FF0000"/>
                </a:solidFill>
                <a:latin typeface="Times New Roman" panose="02020603050405020304" pitchFamily="18" charset="0"/>
              </a:rPr>
              <a:t>理性行为方法</a:t>
            </a:r>
            <a:endParaRPr lang="zh-CN" altLang="en-US" sz="2400" dirty="0"/>
          </a:p>
        </p:txBody>
      </p:sp>
      <p:sp>
        <p:nvSpPr>
          <p:cNvPr id="3" name="矩形 2"/>
          <p:cNvSpPr/>
          <p:nvPr/>
        </p:nvSpPr>
        <p:spPr>
          <a:xfrm>
            <a:off x="761999" y="1227767"/>
            <a:ext cx="10668001" cy="5262245"/>
          </a:xfrm>
          <a:prstGeom prst="rect">
            <a:avLst/>
          </a:prstGeom>
        </p:spPr>
        <p:txBody>
          <a:bodyPr wrap="square">
            <a:spAutoFit/>
          </a:bodyPr>
          <a:lstStyle/>
          <a:p>
            <a:pPr marR="9525"/>
            <a:r>
              <a:rPr lang="zh-CN" altLang="en-US" sz="2400" dirty="0">
                <a:solidFill>
                  <a:srgbClr val="0000CC"/>
                </a:solidFill>
                <a:ea typeface="楷体_GB2312" panose="02010609030101010101"/>
              </a:rPr>
              <a:t>    理性行为方法亦称为</a:t>
            </a:r>
            <a:r>
              <a:rPr lang="zh-CN" altLang="en-US" sz="2400" dirty="0">
                <a:solidFill>
                  <a:srgbClr val="FF0000"/>
                </a:solidFill>
                <a:ea typeface="楷体_GB2312" panose="02010609030101010101"/>
              </a:rPr>
              <a:t>理性智能体</a:t>
            </a:r>
            <a:r>
              <a:rPr lang="zh-CN" altLang="en-US" sz="2400" dirty="0">
                <a:solidFill>
                  <a:srgbClr val="0000CC"/>
                </a:solidFill>
                <a:ea typeface="楷体_GB2312" panose="02010609030101010101"/>
              </a:rPr>
              <a:t>方法，它是一种基于智能体定义智能的方法。</a:t>
            </a:r>
          </a:p>
          <a:p>
            <a:pPr marR="9525"/>
            <a:r>
              <a:rPr lang="zh-CN" altLang="en-US" sz="2400" dirty="0">
                <a:solidFill>
                  <a:srgbClr val="0000CC"/>
                </a:solidFill>
                <a:ea typeface="楷体_GB2312" panose="02010609030101010101"/>
              </a:rPr>
              <a:t>    典型代表是尼尔森（</a:t>
            </a:r>
            <a:r>
              <a:rPr lang="en-US" altLang="zh-CN" sz="2400" dirty="0" err="1">
                <a:solidFill>
                  <a:srgbClr val="0000CC"/>
                </a:solidFill>
                <a:ea typeface="楷体_GB2312" panose="02010609030101010101"/>
              </a:rPr>
              <a:t>N.J.Nilsson</a:t>
            </a:r>
            <a:r>
              <a:rPr lang="zh-CN" altLang="en-US" sz="2400" dirty="0">
                <a:solidFill>
                  <a:srgbClr val="0000CC"/>
                </a:solidFill>
                <a:ea typeface="楷体_GB2312" panose="02010609030101010101"/>
              </a:rPr>
              <a:t>）于</a:t>
            </a:r>
            <a:r>
              <a:rPr lang="en-US" altLang="zh-CN" sz="2400" dirty="0">
                <a:solidFill>
                  <a:srgbClr val="0000CC"/>
                </a:solidFill>
                <a:ea typeface="楷体_GB2312" panose="02010609030101010101"/>
              </a:rPr>
              <a:t>1998</a:t>
            </a:r>
            <a:r>
              <a:rPr lang="zh-CN" altLang="en-US" sz="2400" dirty="0">
                <a:solidFill>
                  <a:srgbClr val="0000CC"/>
                </a:solidFill>
                <a:ea typeface="楷体_GB2312" panose="02010609030101010101"/>
              </a:rPr>
              <a:t>年提出的定义：人工智能关心的是人工制品中的智能行为</a:t>
            </a:r>
            <a:r>
              <a:rPr lang="zh-CN" altLang="en-US" sz="2400" dirty="0" smtClean="0">
                <a:solidFill>
                  <a:srgbClr val="0000CC"/>
                </a:solidFill>
                <a:ea typeface="楷体_GB2312" panose="02010609030101010101"/>
              </a:rPr>
              <a:t>。这里</a:t>
            </a:r>
            <a:r>
              <a:rPr lang="zh-CN" altLang="en-US" sz="2400" dirty="0">
                <a:solidFill>
                  <a:srgbClr val="0000CC"/>
                </a:solidFill>
                <a:ea typeface="楷体_GB2312" panose="02010609030101010101"/>
              </a:rPr>
              <a:t>的人工制品主要是指能够感知环境、适应变化、自主操作、执行动作的理性智能体（</a:t>
            </a:r>
            <a:r>
              <a:rPr lang="en-US" altLang="zh-CN" sz="2400" dirty="0">
                <a:solidFill>
                  <a:srgbClr val="0000CC"/>
                </a:solidFill>
                <a:ea typeface="楷体_GB2312" panose="02010609030101010101"/>
              </a:rPr>
              <a:t>Agent</a:t>
            </a:r>
            <a:r>
              <a:rPr lang="zh-CN" altLang="en-US" sz="2400" dirty="0">
                <a:solidFill>
                  <a:srgbClr val="0000CC"/>
                </a:solidFill>
                <a:ea typeface="楷体_GB2312" panose="02010609030101010101"/>
              </a:rPr>
              <a:t>）。按照这种方法，可以认为人工智能就是研究和建造理性智能体。</a:t>
            </a:r>
          </a:p>
          <a:p>
            <a:pPr marR="9525"/>
            <a:r>
              <a:rPr lang="zh-CN" altLang="en-US" sz="2400" dirty="0" smtClean="0">
                <a:solidFill>
                  <a:srgbClr val="FF0000"/>
                </a:solidFill>
                <a:ea typeface="楷体_GB2312" panose="02010609030101010101"/>
              </a:rPr>
              <a:t>    理性行为方法与理性思维方法的关系：</a:t>
            </a:r>
          </a:p>
          <a:p>
            <a:pPr marR="9525"/>
            <a:r>
              <a:rPr lang="zh-CN" altLang="en-US" sz="2400" dirty="0" smtClean="0">
                <a:solidFill>
                  <a:srgbClr val="0000CC"/>
                </a:solidFill>
                <a:ea typeface="楷体_GB2312" panose="02010609030101010101"/>
              </a:rPr>
              <a:t>    首先，理性行为和理性思维强调的重点不同。理性思维方法强调的是正确思维，而理性行为方法强调的则是合理行动。</a:t>
            </a:r>
          </a:p>
          <a:p>
            <a:pPr marR="9525"/>
            <a:r>
              <a:rPr lang="zh-CN" altLang="en-US" sz="2400" dirty="0" smtClean="0">
                <a:solidFill>
                  <a:srgbClr val="0000CC"/>
                </a:solidFill>
                <a:ea typeface="楷体_GB2312" panose="02010609030101010101"/>
              </a:rPr>
              <a:t>    其次，理性行为可以依据理性思维进行。例如，</a:t>
            </a:r>
            <a:r>
              <a:rPr lang="zh-CN" altLang="en-US" sz="2400" dirty="0">
                <a:solidFill>
                  <a:srgbClr val="0000CC"/>
                </a:solidFill>
                <a:ea typeface="楷体_GB2312" panose="02010609030101010101"/>
              </a:rPr>
              <a:t>对</a:t>
            </a:r>
            <a:r>
              <a:rPr lang="zh-CN" altLang="en-US" sz="2400" dirty="0" smtClean="0">
                <a:solidFill>
                  <a:srgbClr val="0000CC"/>
                </a:solidFill>
                <a:ea typeface="楷体_GB2312" panose="02010609030101010101"/>
              </a:rPr>
              <a:t>一些</a:t>
            </a:r>
            <a:r>
              <a:rPr lang="zh-CN" altLang="en-US" sz="2400" dirty="0">
                <a:solidFill>
                  <a:srgbClr val="0000CC"/>
                </a:solidFill>
                <a:ea typeface="楷体_GB2312" panose="02010609030101010101"/>
              </a:rPr>
              <a:t>能够</a:t>
            </a:r>
            <a:r>
              <a:rPr lang="zh-CN" altLang="en-US" sz="2400" dirty="0" smtClean="0">
                <a:solidFill>
                  <a:srgbClr val="0000CC"/>
                </a:solidFill>
                <a:ea typeface="楷体_GB2312" panose="02010609030101010101"/>
              </a:rPr>
              <a:t>通过</a:t>
            </a:r>
            <a:r>
              <a:rPr lang="zh-CN" altLang="en-US" sz="2400" dirty="0">
                <a:solidFill>
                  <a:srgbClr val="0000CC"/>
                </a:solidFill>
                <a:ea typeface="楷体_GB2312" panose="02010609030101010101"/>
              </a:rPr>
              <a:t>理性</a:t>
            </a:r>
            <a:r>
              <a:rPr lang="zh-CN" altLang="en-US" sz="2400" dirty="0" smtClean="0">
                <a:solidFill>
                  <a:srgbClr val="0000CC"/>
                </a:solidFill>
                <a:ea typeface="楷体_GB2312" panose="02010609030101010101"/>
              </a:rPr>
              <a:t>思维做出正确结论的事情，实现理性行为的途径往往是先通过逻辑推理得出该行为能达到的目标和结论，然后再付诸实施。</a:t>
            </a:r>
          </a:p>
          <a:p>
            <a:pPr marR="9525"/>
            <a:r>
              <a:rPr lang="zh-CN" altLang="en-US" sz="2400" dirty="0" smtClean="0">
                <a:solidFill>
                  <a:srgbClr val="0000CC"/>
                </a:solidFill>
                <a:ea typeface="楷体_GB2312" panose="02010609030101010101"/>
              </a:rPr>
              <a:t>    再其次，理性行为不一定要依据理性思维进行。例如，对有些事情，即使理性思维无法证明哪些行为是正确的，而其它行为是错误的，理性行为也必须有所行动。</a:t>
            </a:r>
            <a:endParaRPr lang="zh-CN" altLang="en-US"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32482" name="Rectangle 2"/>
          <p:cNvSpPr>
            <a:spLocks noGrp="1"/>
          </p:cNvSpPr>
          <p:nvPr>
            <p:ph type="title"/>
          </p:nvPr>
        </p:nvSpPr>
        <p:spPr>
          <a:xfrm>
            <a:off x="162678" y="828616"/>
            <a:ext cx="8229600" cy="649288"/>
          </a:xfrm>
        </p:spPr>
        <p:txBody>
          <a:bodyPr>
            <a:normAutofit fontScale="90000"/>
          </a:bodyPr>
          <a:lstStyle/>
          <a:p>
            <a:pPr>
              <a:buFontTx/>
              <a:buChar char="•"/>
              <a:defRPr/>
            </a:pPr>
            <a:r>
              <a:rPr lang="en-US" altLang="zh-CN" b="1" dirty="0">
                <a:latin typeface="ˎ̥" charset="0"/>
              </a:rPr>
              <a:t> </a:t>
            </a:r>
            <a:r>
              <a:rPr lang="zh-CN" altLang="en-US" b="1" dirty="0">
                <a:latin typeface="ˎ̥" charset="0"/>
              </a:rPr>
              <a:t>什么是</a:t>
            </a:r>
            <a:r>
              <a:rPr lang="zh-CN" altLang="en-US" b="1" dirty="0" smtClean="0">
                <a:latin typeface="ˎ̥" charset="0"/>
              </a:rPr>
              <a:t>人工智能？</a:t>
            </a:r>
            <a:endParaRPr lang="zh-CN" altLang="en-US" sz="2800" b="1" dirty="0">
              <a:solidFill>
                <a:schemeClr val="hlink"/>
              </a:solidFill>
              <a:latin typeface="Arial" panose="020B0604020202020204" pitchFamily="34" charset="0"/>
            </a:endParaRPr>
          </a:p>
        </p:txBody>
      </p:sp>
      <p:sp>
        <p:nvSpPr>
          <p:cNvPr id="2" name="矩形 1"/>
          <p:cNvSpPr/>
          <p:nvPr/>
        </p:nvSpPr>
        <p:spPr>
          <a:xfrm>
            <a:off x="882314" y="1797269"/>
            <a:ext cx="2339102" cy="461665"/>
          </a:xfrm>
          <a:prstGeom prst="rect">
            <a:avLst/>
          </a:prstGeom>
        </p:spPr>
        <p:txBody>
          <a:bodyPr wrap="square">
            <a:spAutoFit/>
          </a:bodyPr>
          <a:lstStyle/>
          <a:p>
            <a:r>
              <a:rPr lang="zh-CN" altLang="en-US" sz="2400" b="1" dirty="0">
                <a:solidFill>
                  <a:srgbClr val="FF0000"/>
                </a:solidFill>
                <a:latin typeface="Times New Roman" panose="02020603050405020304" pitchFamily="18" charset="0"/>
              </a:rPr>
              <a:t>上述</a:t>
            </a:r>
            <a:r>
              <a:rPr lang="en-US" altLang="zh-CN" sz="2400" b="1" dirty="0">
                <a:solidFill>
                  <a:srgbClr val="FF0000"/>
                </a:solidFill>
                <a:latin typeface="Times New Roman" panose="02020603050405020304" pitchFamily="18" charset="0"/>
              </a:rPr>
              <a:t>4</a:t>
            </a:r>
            <a:r>
              <a:rPr lang="zh-CN" altLang="en-US" sz="2400" b="1" dirty="0">
                <a:solidFill>
                  <a:srgbClr val="FF0000"/>
                </a:solidFill>
                <a:latin typeface="Times New Roman" panose="02020603050405020304" pitchFamily="18" charset="0"/>
              </a:rPr>
              <a:t>种方法</a:t>
            </a:r>
            <a:endParaRPr lang="zh-CN" altLang="en-US" sz="2400" dirty="0"/>
          </a:p>
        </p:txBody>
      </p:sp>
      <p:sp>
        <p:nvSpPr>
          <p:cNvPr id="3" name="矩形 2"/>
          <p:cNvSpPr/>
          <p:nvPr/>
        </p:nvSpPr>
        <p:spPr>
          <a:xfrm>
            <a:off x="882314" y="2578299"/>
            <a:ext cx="10198770" cy="2677656"/>
          </a:xfrm>
          <a:prstGeom prst="rect">
            <a:avLst/>
          </a:prstGeom>
        </p:spPr>
        <p:txBody>
          <a:bodyPr wrap="square">
            <a:spAutoFit/>
          </a:bodyPr>
          <a:lstStyle/>
          <a:p>
            <a:pPr marR="9525"/>
            <a:r>
              <a:rPr lang="zh-CN" altLang="en-US" sz="2400" dirty="0">
                <a:solidFill>
                  <a:srgbClr val="0000CC"/>
                </a:solidFill>
                <a:ea typeface="楷体_GB2312" panose="02010609030101010101"/>
              </a:rPr>
              <a:t>    都有人做了很多工作，当然在以人为中心的方法和以理性为中心的方法之间也存在着一定的争议。例如</a:t>
            </a:r>
            <a:endParaRPr lang="en-US" altLang="zh-CN" sz="2400" dirty="0">
              <a:solidFill>
                <a:srgbClr val="0000CC"/>
              </a:solidFill>
              <a:ea typeface="楷体_GB2312" panose="02010609030101010101"/>
            </a:endParaRPr>
          </a:p>
          <a:p>
            <a:pPr marR="9525"/>
            <a:endParaRPr lang="zh-CN" altLang="en-US" sz="2400" dirty="0">
              <a:solidFill>
                <a:srgbClr val="0000CC"/>
              </a:solidFill>
              <a:ea typeface="楷体_GB2312" panose="02010609030101010101"/>
            </a:endParaRPr>
          </a:p>
          <a:p>
            <a:pPr marR="9525"/>
            <a:r>
              <a:rPr lang="zh-CN" altLang="en-US" sz="2400" dirty="0">
                <a:solidFill>
                  <a:srgbClr val="0000CC"/>
                </a:solidFill>
                <a:ea typeface="楷体_GB2312" panose="02010609030101010101"/>
              </a:rPr>
              <a:t>    以人为中心的方法是一种经验科学，它需要涉及到很多假设和实验证实。</a:t>
            </a:r>
          </a:p>
          <a:p>
            <a:pPr marR="9525"/>
            <a:r>
              <a:rPr lang="zh-CN" altLang="en-US" sz="2400" dirty="0">
                <a:solidFill>
                  <a:srgbClr val="0000CC"/>
                </a:solidFill>
                <a:ea typeface="楷体_GB2312" panose="02010609030101010101"/>
              </a:rPr>
              <a:t>    </a:t>
            </a:r>
            <a:endParaRPr lang="en-US" altLang="zh-CN" sz="2400" dirty="0">
              <a:solidFill>
                <a:srgbClr val="0000CC"/>
              </a:solidFill>
              <a:ea typeface="楷体_GB2312" panose="02010609030101010101"/>
            </a:endParaRPr>
          </a:p>
          <a:p>
            <a:pPr marR="9525"/>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以理性为中心的方法则涉及到把数学与工程相结合</a:t>
            </a:r>
            <a:endParaRPr lang="en-US" altLang="zh-CN" sz="2400" dirty="0">
              <a:solidFill>
                <a:srgbClr val="0000CC"/>
              </a:solidFill>
              <a:ea typeface="楷体_GB2312" panose="02010609030101010101"/>
            </a:endParaRPr>
          </a:p>
          <a:p>
            <a:pPr marR="9525"/>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82" name="Rectangle 2"/>
          <p:cNvSpPr>
            <a:spLocks noGrp="1"/>
          </p:cNvSpPr>
          <p:nvPr>
            <p:ph type="title"/>
          </p:nvPr>
        </p:nvSpPr>
        <p:spPr>
          <a:xfrm>
            <a:off x="246899" y="566680"/>
            <a:ext cx="8229600" cy="649288"/>
          </a:xfrm>
        </p:spPr>
        <p:txBody>
          <a:bodyPr>
            <a:normAutofit fontScale="90000"/>
          </a:bodyPr>
          <a:lstStyle/>
          <a:p>
            <a:pPr>
              <a:buFontTx/>
              <a:buChar char="•"/>
              <a:defRPr/>
            </a:pPr>
            <a:r>
              <a:rPr lang="en-US" altLang="zh-CN" b="1" dirty="0">
                <a:latin typeface="ˎ̥" charset="0"/>
              </a:rPr>
              <a:t> </a:t>
            </a:r>
            <a:r>
              <a:rPr lang="zh-CN" altLang="en-US" b="1" dirty="0">
                <a:latin typeface="ˎ̥" charset="0"/>
              </a:rPr>
              <a:t>什么是人工智能</a:t>
            </a:r>
            <a:r>
              <a:rPr lang="zh-CN" altLang="en-US" b="1" dirty="0" smtClean="0">
                <a:latin typeface="ˎ̥" charset="0"/>
              </a:rPr>
              <a:t>？</a:t>
            </a:r>
            <a:r>
              <a:rPr lang="en-US" altLang="zh-CN" b="1" dirty="0" smtClean="0">
                <a:solidFill>
                  <a:srgbClr val="FF0000"/>
                </a:solidFill>
                <a:latin typeface="ˎ̥" charset="0"/>
              </a:rPr>
              <a:t>-</a:t>
            </a:r>
            <a:r>
              <a:rPr lang="zh-CN" altLang="en-US" b="1" dirty="0" smtClean="0">
                <a:solidFill>
                  <a:srgbClr val="FF0000"/>
                </a:solidFill>
                <a:latin typeface="ˎ̥" charset="0"/>
              </a:rPr>
              <a:t>总结</a:t>
            </a:r>
            <a:endParaRPr lang="zh-CN" altLang="en-US" sz="2800" b="1" dirty="0">
              <a:solidFill>
                <a:srgbClr val="FF0000"/>
              </a:solidFill>
              <a:latin typeface="Arial" panose="020B0604020202020204" pitchFamily="34" charset="0"/>
            </a:endParaRPr>
          </a:p>
        </p:txBody>
      </p:sp>
      <p:sp>
        <p:nvSpPr>
          <p:cNvPr id="3" name="矩形 2"/>
          <p:cNvSpPr/>
          <p:nvPr/>
        </p:nvSpPr>
        <p:spPr>
          <a:xfrm>
            <a:off x="763249" y="1632702"/>
            <a:ext cx="10668001" cy="3416320"/>
          </a:xfrm>
          <a:prstGeom prst="rect">
            <a:avLst/>
          </a:prstGeom>
        </p:spPr>
        <p:txBody>
          <a:bodyPr wrap="square">
            <a:spAutoFit/>
          </a:bodyPr>
          <a:lstStyle/>
          <a:p>
            <a:pPr marR="9525"/>
            <a:r>
              <a:rPr lang="zh-CN" altLang="en-US" sz="2400" dirty="0">
                <a:solidFill>
                  <a:srgbClr val="A4001F"/>
                </a:solidFill>
                <a:ea typeface="楷体_GB2312" panose="02010609030101010101"/>
              </a:rPr>
              <a:t>人工智能的一般解释：</a:t>
            </a:r>
            <a:endParaRPr lang="en-US" altLang="zh-CN" sz="2400" dirty="0">
              <a:solidFill>
                <a:srgbClr val="A4001F"/>
              </a:solidFill>
              <a:ea typeface="楷体_GB2312" panose="02010609030101010101"/>
            </a:endParaRPr>
          </a:p>
          <a:p>
            <a:pPr marR="9525"/>
            <a:endParaRPr lang="zh-CN" altLang="en-US" sz="2400" dirty="0">
              <a:solidFill>
                <a:srgbClr val="A4001F"/>
              </a:solidFill>
              <a:ea typeface="楷体_GB2312" panose="02010609030101010101"/>
            </a:endParaRPr>
          </a:p>
          <a:p>
            <a:pPr marR="9525"/>
            <a:r>
              <a:rPr lang="zh-CN" altLang="en-US" sz="2400" dirty="0">
                <a:solidFill>
                  <a:srgbClr val="0000CC"/>
                </a:solidFill>
                <a:ea typeface="楷体_GB2312" panose="02010609030101010101"/>
              </a:rPr>
              <a:t>    从能力的角度：人工智能是指</a:t>
            </a:r>
            <a:r>
              <a:rPr lang="zh-CN" altLang="en-US" sz="2400" b="1" dirty="0">
                <a:solidFill>
                  <a:srgbClr val="FF0000"/>
                </a:solidFill>
                <a:ea typeface="楷体_GB2312" panose="02010609030101010101"/>
              </a:rPr>
              <a:t>用人工的方法在机器（计算机）上实现的智能</a:t>
            </a:r>
            <a:r>
              <a:rPr lang="zh-CN" altLang="en-US" sz="2400" dirty="0">
                <a:solidFill>
                  <a:srgbClr val="0000CC"/>
                </a:solidFill>
                <a:ea typeface="楷体_GB2312" panose="02010609030101010101"/>
              </a:rPr>
              <a:t>。是智能机器所执行的通常与人类智能有关的功能，如判断、推理、证明、识别、感知、理解、设计、思考、规划、学习和问题求解等思维活动。</a:t>
            </a:r>
            <a:endParaRPr lang="en-US" altLang="zh-CN" sz="2400" dirty="0">
              <a:solidFill>
                <a:srgbClr val="0000CC"/>
              </a:solidFill>
              <a:ea typeface="楷体_GB2312" panose="02010609030101010101"/>
            </a:endParaRPr>
          </a:p>
          <a:p>
            <a:pPr marR="9525"/>
            <a:endParaRPr lang="zh-CN" altLang="en-US" sz="2400" dirty="0">
              <a:solidFill>
                <a:srgbClr val="0000CC"/>
              </a:solidFill>
              <a:ea typeface="楷体_GB2312" panose="02010609030101010101"/>
            </a:endParaRPr>
          </a:p>
          <a:p>
            <a:pPr>
              <a:buFont typeface="Wingdings" panose="05000000000000000000" pitchFamily="2" charset="2"/>
              <a:buNone/>
            </a:pPr>
            <a:r>
              <a:rPr lang="zh-CN" altLang="en-US" sz="2400" dirty="0">
                <a:solidFill>
                  <a:srgbClr val="0000CC"/>
                </a:solidFill>
                <a:ea typeface="楷体_GB2312" panose="02010609030101010101"/>
              </a:rPr>
              <a:t>    从学科的角度：人工智能是一门研究如何构造智能机器或智能系统，去模拟、延伸和扩展人类智能的学科。是计算机科学中涉及研究、设计和应用智能机器的一个分支</a:t>
            </a:r>
            <a:r>
              <a:rPr lang="zh-CN" altLang="en-US" sz="2400" dirty="0" smtClean="0">
                <a:solidFill>
                  <a:srgbClr val="0000CC"/>
                </a:solidFill>
                <a:ea typeface="楷体_GB2312" panose="02010609030101010101"/>
              </a:rPr>
              <a:t>。</a:t>
            </a:r>
            <a:endParaRPr lang="zh-CN" altLang="en-US" sz="2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p:cNvSpPr>
          <p:nvPr>
            <p:ph type="title"/>
          </p:nvPr>
        </p:nvSpPr>
        <p:spPr>
          <a:xfrm>
            <a:off x="1919288" y="765175"/>
            <a:ext cx="8229600" cy="649288"/>
          </a:xfrm>
        </p:spPr>
        <p:txBody>
          <a:bodyPr>
            <a:normAutofit fontScale="90000"/>
          </a:bodyPr>
          <a:lstStyle/>
          <a:p>
            <a:pPr>
              <a:defRPr/>
            </a:pPr>
            <a:r>
              <a:rPr lang="en-US" altLang="zh-CN" b="1" dirty="0"/>
              <a:t>1.1.2  AI</a:t>
            </a:r>
            <a:r>
              <a:rPr lang="zh-CN" altLang="en-US" b="1" dirty="0"/>
              <a:t>的研究意义</a:t>
            </a:r>
          </a:p>
        </p:txBody>
      </p:sp>
      <p:sp>
        <p:nvSpPr>
          <p:cNvPr id="40965" name="Rectangle 3"/>
          <p:cNvSpPr>
            <a:spLocks noGrp="1"/>
          </p:cNvSpPr>
          <p:nvPr>
            <p:ph type="body" idx="1"/>
          </p:nvPr>
        </p:nvSpPr>
        <p:spPr>
          <a:xfrm>
            <a:off x="1620297" y="1927225"/>
            <a:ext cx="8951406" cy="4525963"/>
          </a:xfrm>
        </p:spPr>
        <p:txBody>
          <a:bodyPr/>
          <a:lstStyle/>
          <a:p>
            <a:pPr lvl="1">
              <a:lnSpc>
                <a:spcPct val="140000"/>
              </a:lnSpc>
              <a:buFont typeface="Wingdings" panose="05000000000000000000" pitchFamily="2" charset="2"/>
              <a:buChar char="v"/>
            </a:pPr>
            <a:r>
              <a:rPr lang="en-US" altLang="zh-CN" sz="3200" dirty="0"/>
              <a:t> </a:t>
            </a:r>
            <a:r>
              <a:rPr lang="zh-CN" altLang="en-US" sz="3200" dirty="0"/>
              <a:t>研究人工智能是当前信息化社会的迫切要求。</a:t>
            </a:r>
          </a:p>
          <a:p>
            <a:pPr lvl="1">
              <a:lnSpc>
                <a:spcPct val="140000"/>
              </a:lnSpc>
              <a:buFont typeface="Wingdings" panose="05000000000000000000" pitchFamily="2" charset="2"/>
              <a:buChar char="v"/>
            </a:pPr>
            <a:r>
              <a:rPr lang="zh-CN" altLang="en-US" sz="3200" dirty="0"/>
              <a:t> 智能化也是自动化发展的必然趋势。</a:t>
            </a:r>
          </a:p>
          <a:p>
            <a:pPr lvl="1">
              <a:lnSpc>
                <a:spcPct val="140000"/>
              </a:lnSpc>
              <a:buFont typeface="Wingdings" panose="05000000000000000000" pitchFamily="2" charset="2"/>
              <a:buChar char="v"/>
            </a:pPr>
            <a:r>
              <a:rPr lang="zh-CN" altLang="en-US" sz="3200" dirty="0"/>
              <a:t> 探索人类自身智能的奥秘，发现自然智能的渊源。</a:t>
            </a:r>
          </a:p>
          <a:p>
            <a:pPr lvl="1"/>
            <a:endParaRPr lang="en-US" altLang="zh-CN"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8866" name="Rectangle 2"/>
          <p:cNvSpPr>
            <a:spLocks noGrp="1"/>
          </p:cNvSpPr>
          <p:nvPr>
            <p:ph type="title"/>
          </p:nvPr>
        </p:nvSpPr>
        <p:spPr>
          <a:xfrm>
            <a:off x="1847850" y="836614"/>
            <a:ext cx="8229600" cy="649287"/>
          </a:xfrm>
        </p:spPr>
        <p:txBody>
          <a:bodyPr>
            <a:normAutofit fontScale="90000"/>
          </a:bodyPr>
          <a:lstStyle/>
          <a:p>
            <a:pPr>
              <a:defRPr/>
            </a:pPr>
            <a:r>
              <a:rPr lang="en-US" altLang="zh-CN" b="1" dirty="0"/>
              <a:t>1.1.3  </a:t>
            </a:r>
            <a:r>
              <a:rPr lang="zh-CN" altLang="en-US" b="1" dirty="0"/>
              <a:t>人工智能的研究目标</a:t>
            </a:r>
          </a:p>
        </p:txBody>
      </p:sp>
      <p:sp>
        <p:nvSpPr>
          <p:cNvPr id="41989" name="Rectangle 5"/>
          <p:cNvSpPr/>
          <p:nvPr/>
        </p:nvSpPr>
        <p:spPr bwMode="auto">
          <a:xfrm>
            <a:off x="1774825" y="1628776"/>
            <a:ext cx="836295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4295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20000"/>
              </a:lnSpc>
              <a:spcBef>
                <a:spcPct val="30000"/>
              </a:spcBef>
              <a:buFontTx/>
              <a:buNone/>
            </a:pPr>
            <a:r>
              <a:rPr kumimoji="1" lang="en-US" altLang="zh-CN" dirty="0">
                <a:latin typeface="楷体_GB2312" pitchFamily="49" charset="-122"/>
              </a:rPr>
              <a:t>	    </a:t>
            </a:r>
            <a:r>
              <a:rPr kumimoji="1" lang="zh-CN" altLang="en-US" dirty="0">
                <a:latin typeface="楷体_GB2312" pitchFamily="49" charset="-122"/>
              </a:rPr>
              <a:t>目前没有一个统一的说法。</a:t>
            </a:r>
            <a:endParaRPr kumimoji="1" lang="en-US" altLang="zh-CN" dirty="0">
              <a:latin typeface="楷体_GB2312" pitchFamily="49" charset="-122"/>
            </a:endParaRPr>
          </a:p>
          <a:p>
            <a:pPr eaLnBrk="1" hangingPunct="1">
              <a:lnSpc>
                <a:spcPct val="120000"/>
              </a:lnSpc>
              <a:spcBef>
                <a:spcPct val="30000"/>
              </a:spcBef>
              <a:buFontTx/>
              <a:buNone/>
            </a:pPr>
            <a:r>
              <a:rPr kumimoji="1" lang="en-US" altLang="zh-CN" b="0" dirty="0">
                <a:latin typeface="楷体_GB2312" pitchFamily="49" charset="-122"/>
              </a:rPr>
              <a:t>      1978</a:t>
            </a:r>
            <a:r>
              <a:rPr kumimoji="1" lang="zh-CN" altLang="en-US" b="0" dirty="0">
                <a:latin typeface="楷体_GB2312" pitchFamily="49" charset="-122"/>
              </a:rPr>
              <a:t>年，斯洛曼对人工智能给出了三个主要目标：</a:t>
            </a:r>
            <a:endParaRPr kumimoji="1" lang="en-US" altLang="zh-CN" b="0" dirty="0">
              <a:latin typeface="楷体_GB2312" pitchFamily="49" charset="-122"/>
            </a:endParaRPr>
          </a:p>
          <a:p>
            <a:pPr eaLnBrk="1" hangingPunct="1">
              <a:lnSpc>
                <a:spcPct val="120000"/>
              </a:lnSpc>
              <a:spcBef>
                <a:spcPct val="30000"/>
              </a:spcBef>
              <a:buFontTx/>
              <a:buNone/>
            </a:pPr>
            <a:r>
              <a:rPr kumimoji="1" lang="en-US" altLang="zh-CN" b="0" dirty="0">
                <a:latin typeface="楷体_GB2312" pitchFamily="49" charset="-122"/>
              </a:rPr>
              <a:t>		1.</a:t>
            </a:r>
            <a:r>
              <a:rPr kumimoji="1" lang="zh-CN" altLang="en-US" b="0" dirty="0">
                <a:latin typeface="楷体_GB2312" pitchFamily="49" charset="-122"/>
              </a:rPr>
              <a:t>对智能行为有效解释的理论分析</a:t>
            </a:r>
            <a:endParaRPr kumimoji="1" lang="en-US" altLang="zh-CN" b="0" dirty="0">
              <a:latin typeface="楷体_GB2312" pitchFamily="49" charset="-122"/>
            </a:endParaRPr>
          </a:p>
          <a:p>
            <a:pPr eaLnBrk="1" hangingPunct="1">
              <a:lnSpc>
                <a:spcPct val="120000"/>
              </a:lnSpc>
              <a:spcBef>
                <a:spcPct val="30000"/>
              </a:spcBef>
              <a:buFontTx/>
              <a:buNone/>
            </a:pPr>
            <a:r>
              <a:rPr kumimoji="1" lang="en-US" altLang="zh-CN" b="0" dirty="0">
                <a:latin typeface="楷体_GB2312" pitchFamily="49" charset="-122"/>
              </a:rPr>
              <a:t>		2.</a:t>
            </a:r>
            <a:r>
              <a:rPr kumimoji="1" lang="zh-CN" altLang="en-US" b="0" dirty="0">
                <a:latin typeface="楷体_GB2312" pitchFamily="49" charset="-122"/>
              </a:rPr>
              <a:t>解释人类智能</a:t>
            </a:r>
            <a:endParaRPr kumimoji="1" lang="en-US" altLang="zh-CN" b="0" dirty="0">
              <a:latin typeface="楷体_GB2312" pitchFamily="49" charset="-122"/>
            </a:endParaRPr>
          </a:p>
          <a:p>
            <a:pPr eaLnBrk="1" hangingPunct="1">
              <a:lnSpc>
                <a:spcPct val="120000"/>
              </a:lnSpc>
              <a:spcBef>
                <a:spcPct val="30000"/>
              </a:spcBef>
              <a:buFontTx/>
              <a:buNone/>
            </a:pPr>
            <a:r>
              <a:rPr kumimoji="1" lang="en-US" altLang="zh-CN" b="0" dirty="0">
                <a:latin typeface="楷体_GB2312" pitchFamily="49" charset="-122"/>
              </a:rPr>
              <a:t>		3.</a:t>
            </a:r>
            <a:r>
              <a:rPr kumimoji="1" lang="zh-CN" altLang="en-US" b="0" dirty="0">
                <a:latin typeface="楷体_GB2312" pitchFamily="49" charset="-122"/>
              </a:rPr>
              <a:t>构造具有智能的人工制品</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211A2F51-86E5-450C-A569-0063F68BDE7B}" type="slidenum">
              <a:rPr lang="en-US" altLang="zh-CN">
                <a:solidFill>
                  <a:srgbClr val="003399"/>
                </a:solidFill>
                <a:latin typeface="Times New Roman" panose="02020603050405020304" pitchFamily="18" charset="0"/>
              </a:rPr>
              <a:t>35</a:t>
            </a:fld>
            <a:endParaRPr lang="en-US" altLang="zh-CN">
              <a:solidFill>
                <a:srgbClr val="003399"/>
              </a:solidFill>
              <a:latin typeface="Times New Roman" panose="02020603050405020304" pitchFamily="18" charset="0"/>
            </a:endParaRPr>
          </a:p>
        </p:txBody>
      </p:sp>
      <p:sp>
        <p:nvSpPr>
          <p:cNvPr id="44035"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F0A8E4FA-DA3A-4595-8747-79D82AC2F579}" type="datetime1">
              <a:rPr lang="zh-CN" altLang="en-US">
                <a:solidFill>
                  <a:srgbClr val="003399"/>
                </a:solidFill>
                <a:latin typeface="Times New Roman" panose="02020603050405020304" pitchFamily="18" charset="0"/>
              </a:rPr>
              <a:t>2020/9/3</a:t>
            </a:fld>
            <a:endParaRPr lang="en-US" altLang="zh-CN">
              <a:solidFill>
                <a:srgbClr val="003399"/>
              </a:solidFill>
              <a:latin typeface="Times New Roman" panose="02020603050405020304" pitchFamily="18" charset="0"/>
            </a:endParaRPr>
          </a:p>
        </p:txBody>
      </p:sp>
      <p:sp>
        <p:nvSpPr>
          <p:cNvPr id="528389" name="Rectangle 5"/>
          <p:cNvSpPr>
            <a:spLocks noGrp="1"/>
          </p:cNvSpPr>
          <p:nvPr>
            <p:ph type="body" idx="1"/>
          </p:nvPr>
        </p:nvSpPr>
        <p:spPr>
          <a:xfrm>
            <a:off x="1135948" y="672048"/>
            <a:ext cx="10515600" cy="5684301"/>
          </a:xfrm>
          <a:noFill/>
        </p:spPr>
        <p:txBody>
          <a:bodyPr>
            <a:normAutofit fontScale="92500"/>
          </a:bodyPr>
          <a:lstStyle/>
          <a:p>
            <a:pPr marL="1341755" indent="-1341755">
              <a:buNone/>
            </a:pPr>
            <a:endParaRPr lang="zh-CN" altLang="en-US" sz="3200" dirty="0" smtClean="0"/>
          </a:p>
          <a:p>
            <a:pPr marL="1341755" indent="-1341755">
              <a:buNone/>
            </a:pPr>
            <a:r>
              <a:rPr lang="zh-CN" altLang="en-US" sz="3200" dirty="0" smtClean="0">
                <a:solidFill>
                  <a:srgbClr val="CC0000"/>
                </a:solidFill>
              </a:rPr>
              <a:t>远期</a:t>
            </a:r>
            <a:r>
              <a:rPr lang="zh-CN" altLang="en-US" sz="3200" dirty="0">
                <a:solidFill>
                  <a:srgbClr val="CC0000"/>
                </a:solidFill>
              </a:rPr>
              <a:t>目标：</a:t>
            </a:r>
          </a:p>
          <a:p>
            <a:pPr marL="444500" indent="-444500">
              <a:lnSpc>
                <a:spcPct val="100000"/>
              </a:lnSpc>
              <a:buNone/>
            </a:pPr>
            <a:r>
              <a:rPr lang="zh-CN" altLang="en-US" sz="3200" dirty="0"/>
              <a:t>         揭示人类智能的根本机理，用智能机器去模拟、延伸和扩展人类的智能。涉及到脑科学、认知科学、计算机科学、系统科学、控制论等多种学科，并依赖于它们的共同发展</a:t>
            </a:r>
            <a:endParaRPr lang="en-US" altLang="zh-CN" sz="3200" dirty="0"/>
          </a:p>
          <a:p>
            <a:pPr marL="1341755" indent="-1341755">
              <a:buNone/>
            </a:pPr>
            <a:r>
              <a:rPr lang="en-US" altLang="zh-CN" sz="3200" dirty="0">
                <a:solidFill>
                  <a:srgbClr val="000099"/>
                </a:solidFill>
              </a:rPr>
              <a:t>        </a:t>
            </a:r>
            <a:r>
              <a:rPr lang="zh-CN" altLang="en-US" sz="3200" dirty="0">
                <a:solidFill>
                  <a:srgbClr val="000099"/>
                </a:solidFill>
              </a:rPr>
              <a:t>用自动机重现人类的思维过程和智能行为</a:t>
            </a:r>
            <a:endParaRPr lang="en-US" altLang="zh-CN" sz="3200" dirty="0">
              <a:solidFill>
                <a:srgbClr val="000099"/>
              </a:solidFill>
            </a:endParaRPr>
          </a:p>
          <a:p>
            <a:pPr marL="1341755" indent="-1341755">
              <a:buNone/>
            </a:pPr>
            <a:endParaRPr lang="en-US" altLang="zh-CN" sz="3200" dirty="0" smtClean="0">
              <a:solidFill>
                <a:srgbClr val="000099"/>
              </a:solidFill>
            </a:endParaRPr>
          </a:p>
          <a:p>
            <a:pPr marL="1341755" indent="-1341755">
              <a:buNone/>
            </a:pPr>
            <a:r>
              <a:rPr lang="zh-CN" altLang="en-US" sz="3200" dirty="0" smtClean="0">
                <a:solidFill>
                  <a:srgbClr val="CC0000"/>
                </a:solidFill>
              </a:rPr>
              <a:t>近期</a:t>
            </a:r>
            <a:r>
              <a:rPr lang="zh-CN" altLang="en-US" sz="3200" dirty="0">
                <a:solidFill>
                  <a:srgbClr val="CC0000"/>
                </a:solidFill>
              </a:rPr>
              <a:t>目标：</a:t>
            </a:r>
          </a:p>
          <a:p>
            <a:pPr marL="444500" indent="-444500">
              <a:lnSpc>
                <a:spcPct val="100000"/>
              </a:lnSpc>
              <a:buNone/>
            </a:pPr>
            <a:r>
              <a:rPr lang="zh-CN" altLang="en-US" sz="3200" dirty="0"/>
              <a:t>         研究如何使现有的计算机更聪明，即使它能够运用知识去处理问题，能够模拟人类的智能行为。</a:t>
            </a:r>
            <a:endParaRPr lang="en-US" altLang="zh-CN" sz="3200" dirty="0"/>
          </a:p>
          <a:p>
            <a:pPr marL="444500" indent="-444500">
              <a:buNone/>
            </a:pPr>
            <a:r>
              <a:rPr lang="en-US" altLang="zh-CN" sz="3200" dirty="0">
                <a:solidFill>
                  <a:srgbClr val="000099"/>
                </a:solidFill>
              </a:rPr>
              <a:t>        </a:t>
            </a:r>
            <a:r>
              <a:rPr lang="zh-CN" altLang="en-US" sz="3200" dirty="0">
                <a:solidFill>
                  <a:srgbClr val="000099"/>
                </a:solidFill>
              </a:rPr>
              <a:t>建造智能计算机代替人类的部分智力劳动</a:t>
            </a:r>
          </a:p>
          <a:p>
            <a:pPr marL="444500" indent="-444500">
              <a:buNone/>
            </a:pPr>
            <a:endParaRPr lang="zh-CN" altLang="en-US" sz="3200" dirty="0">
              <a:solidFill>
                <a:srgbClr val="000099"/>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9" name="Rectangle 5"/>
          <p:cNvSpPr>
            <a:spLocks noGrp="1"/>
          </p:cNvSpPr>
          <p:nvPr>
            <p:ph type="body" idx="1"/>
          </p:nvPr>
        </p:nvSpPr>
        <p:spPr>
          <a:xfrm>
            <a:off x="1111885" y="1345817"/>
            <a:ext cx="10515600" cy="3599163"/>
          </a:xfrm>
          <a:noFill/>
        </p:spPr>
        <p:txBody>
          <a:bodyPr>
            <a:normAutofit/>
          </a:bodyPr>
          <a:lstStyle/>
          <a:p>
            <a:pPr marL="0" indent="0">
              <a:buNone/>
            </a:pPr>
            <a:r>
              <a:rPr lang="zh-CN" altLang="en-US" sz="3200" dirty="0">
                <a:solidFill>
                  <a:srgbClr val="CC0000"/>
                </a:solidFill>
              </a:rPr>
              <a:t>相互</a:t>
            </a:r>
            <a:r>
              <a:rPr lang="zh-CN" altLang="en-US" sz="3200" dirty="0" smtClean="0">
                <a:solidFill>
                  <a:srgbClr val="CC0000"/>
                </a:solidFill>
              </a:rPr>
              <a:t>关系：</a:t>
            </a:r>
            <a:endParaRPr lang="zh-CN" altLang="en-US" sz="3200" dirty="0">
              <a:solidFill>
                <a:srgbClr val="CC0000"/>
              </a:solidFill>
            </a:endParaRPr>
          </a:p>
          <a:p>
            <a:pPr marL="0" indent="0">
              <a:buNone/>
            </a:pPr>
            <a:endParaRPr lang="en-US" altLang="zh-CN" dirty="0"/>
          </a:p>
          <a:p>
            <a:pPr lvl="1"/>
            <a:r>
              <a:rPr lang="zh-CN" altLang="en-US" sz="3200" dirty="0"/>
              <a:t>远期目标为近期目标指明了方向</a:t>
            </a:r>
            <a:endParaRPr lang="en-US" altLang="zh-CN" sz="3200" dirty="0"/>
          </a:p>
          <a:p>
            <a:pPr lvl="1"/>
            <a:endParaRPr lang="zh-CN" altLang="en-US" sz="3200" dirty="0"/>
          </a:p>
          <a:p>
            <a:pPr lvl="1"/>
            <a:r>
              <a:rPr lang="zh-CN" altLang="en-US" sz="3200" dirty="0"/>
              <a:t>近期目标则为远期目标奠定了理论和技术基础 </a:t>
            </a:r>
            <a:endParaRPr lang="zh-CN" altLang="en-US" sz="3600" dirty="0">
              <a:solidFill>
                <a:srgbClr val="000099"/>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a:xfrm>
            <a:off x="293226" y="168819"/>
            <a:ext cx="822960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b="1" dirty="0"/>
              <a:t>1.1.4  AI</a:t>
            </a:r>
            <a:r>
              <a:rPr lang="zh-CN" altLang="en-US" b="1" dirty="0"/>
              <a:t>的学科位置</a:t>
            </a:r>
          </a:p>
        </p:txBody>
      </p:sp>
      <p:sp>
        <p:nvSpPr>
          <p:cNvPr id="3" name="矩形 2"/>
          <p:cNvSpPr/>
          <p:nvPr/>
        </p:nvSpPr>
        <p:spPr>
          <a:xfrm>
            <a:off x="606223" y="1012203"/>
            <a:ext cx="3262432"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1. </a:t>
            </a:r>
            <a:r>
              <a:rPr lang="zh-CN" altLang="en-US" sz="2400" b="1" dirty="0">
                <a:solidFill>
                  <a:srgbClr val="FF0000"/>
                </a:solidFill>
                <a:latin typeface="Times New Roman" panose="02020603050405020304" pitchFamily="18" charset="0"/>
                <a:ea typeface="楷体_GB2312" panose="02010609030101010101"/>
              </a:rPr>
              <a:t>一门新兴的交叉学科</a:t>
            </a:r>
            <a:endParaRPr lang="zh-CN" altLang="en-US" sz="2000" b="1" dirty="0"/>
          </a:p>
        </p:txBody>
      </p:sp>
      <p:sp>
        <p:nvSpPr>
          <p:cNvPr id="6" name="矩形 5"/>
          <p:cNvSpPr/>
          <p:nvPr/>
        </p:nvSpPr>
        <p:spPr>
          <a:xfrm>
            <a:off x="640947" y="1532489"/>
            <a:ext cx="11153656" cy="1323439"/>
          </a:xfrm>
          <a:prstGeom prst="rect">
            <a:avLst/>
          </a:prstGeom>
        </p:spPr>
        <p:txBody>
          <a:bodyPr wrap="square">
            <a:spAutoFit/>
          </a:bodyPr>
          <a:lstStyle/>
          <a:p>
            <a:pPr marR="29845"/>
            <a:r>
              <a:rPr lang="en-US" altLang="zh-CN" sz="2000" b="1" dirty="0">
                <a:solidFill>
                  <a:srgbClr val="A4001F"/>
                </a:solidFill>
                <a:latin typeface="Times New Roman" panose="02020603050405020304" pitchFamily="18" charset="0"/>
              </a:rPr>
              <a:t>  AI</a:t>
            </a:r>
            <a:r>
              <a:rPr lang="zh-CN" altLang="en-US" sz="2000" dirty="0">
                <a:solidFill>
                  <a:srgbClr val="A4001F"/>
                </a:solidFill>
                <a:latin typeface="Times New Roman" panose="02020603050405020304" pitchFamily="18" charset="0"/>
                <a:ea typeface="楷体_GB2312" panose="02010609030101010101"/>
              </a:rPr>
              <a:t>是一门新兴的学科</a:t>
            </a:r>
            <a:r>
              <a:rPr lang="zh-CN" altLang="en-US" sz="2000" dirty="0">
                <a:solidFill>
                  <a:srgbClr val="0000CC"/>
                </a:solidFill>
                <a:latin typeface="Times New Roman" panose="02020603050405020304" pitchFamily="18" charset="0"/>
                <a:ea typeface="楷体_GB2312" panose="02010609030101010101"/>
              </a:rPr>
              <a:t>，是自然科学与社会科学的交叉学科</a:t>
            </a:r>
          </a:p>
          <a:p>
            <a:pPr marR="5715"/>
            <a:r>
              <a:rPr lang="en-US" altLang="zh-CN" sz="2000" b="1" dirty="0">
                <a:solidFill>
                  <a:srgbClr val="A4001F"/>
                </a:solidFill>
                <a:latin typeface="Times New Roman" panose="02020603050405020304" pitchFamily="18" charset="0"/>
                <a:ea typeface="楷体_GB2312" panose="02010609030101010101"/>
              </a:rPr>
              <a:t>  AI</a:t>
            </a:r>
            <a:r>
              <a:rPr lang="zh-CN" altLang="en-US" sz="2000" dirty="0">
                <a:solidFill>
                  <a:srgbClr val="A4001F"/>
                </a:solidFill>
                <a:latin typeface="Times New Roman" panose="02020603050405020304" pitchFamily="18" charset="0"/>
                <a:ea typeface="楷体_GB2312" panose="02010609030101010101"/>
              </a:rPr>
              <a:t>的交叉包括</a:t>
            </a:r>
            <a:r>
              <a:rPr lang="zh-CN" altLang="en-US" sz="2000" dirty="0">
                <a:solidFill>
                  <a:srgbClr val="0000CC"/>
                </a:solidFill>
                <a:latin typeface="Times New Roman" panose="02020603050405020304" pitchFamily="18" charset="0"/>
                <a:ea typeface="楷体_GB2312" panose="02010609030101010101"/>
              </a:rPr>
              <a:t>：逻辑、思维、生理、心理、计算机、电子、语言、自动化、光、声等</a:t>
            </a:r>
          </a:p>
          <a:p>
            <a:pPr marR="46355"/>
            <a:r>
              <a:rPr lang="en-US" altLang="zh-CN" sz="2000" b="1" dirty="0">
                <a:solidFill>
                  <a:srgbClr val="006300"/>
                </a:solidFill>
                <a:latin typeface="Times New Roman" panose="02020603050405020304" pitchFamily="18" charset="0"/>
                <a:ea typeface="楷体_GB2312" panose="02010609030101010101"/>
              </a:rPr>
              <a:t>  AI</a:t>
            </a:r>
            <a:r>
              <a:rPr lang="zh-CN" altLang="en-US" sz="2000" dirty="0">
                <a:solidFill>
                  <a:srgbClr val="006300"/>
                </a:solidFill>
                <a:latin typeface="Times New Roman" panose="02020603050405020304" pitchFamily="18" charset="0"/>
                <a:ea typeface="楷体_GB2312" panose="02010609030101010101"/>
              </a:rPr>
              <a:t>的基础学科包括：</a:t>
            </a:r>
            <a:r>
              <a:rPr lang="zh-CN" altLang="en-US" sz="2000" dirty="0">
                <a:solidFill>
                  <a:srgbClr val="0000CC"/>
                </a:solidFill>
                <a:latin typeface="Times New Roman" panose="02020603050405020304" pitchFamily="18" charset="0"/>
                <a:ea typeface="楷体_GB2312" panose="02010609030101010101"/>
              </a:rPr>
              <a:t>数学（离散、模糊）、思维科学（认知心理、逻辑思维学、形象思维学）和计算机（硬件、软件）等 </a:t>
            </a:r>
            <a:endParaRPr lang="zh-CN" altLang="en-US" sz="2000" dirty="0"/>
          </a:p>
        </p:txBody>
      </p:sp>
      <p:pic>
        <p:nvPicPr>
          <p:cNvPr id="8" name="图片 7"/>
          <p:cNvPicPr>
            <a:picLocks noChangeAspect="1"/>
          </p:cNvPicPr>
          <p:nvPr/>
        </p:nvPicPr>
        <p:blipFill>
          <a:blip r:embed="rId2"/>
          <a:stretch>
            <a:fillRect/>
          </a:stretch>
        </p:blipFill>
        <p:spPr>
          <a:xfrm>
            <a:off x="1448780" y="2927178"/>
            <a:ext cx="9597602" cy="3448664"/>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a:xfrm>
            <a:off x="293226" y="168819"/>
            <a:ext cx="822960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b="1" dirty="0"/>
              <a:t>1.1.4  AI</a:t>
            </a:r>
            <a:r>
              <a:rPr lang="zh-CN" altLang="en-US" b="1" dirty="0"/>
              <a:t>的学科位置</a:t>
            </a:r>
          </a:p>
        </p:txBody>
      </p:sp>
      <p:sp>
        <p:nvSpPr>
          <p:cNvPr id="3" name="矩形 2"/>
          <p:cNvSpPr/>
          <p:nvPr/>
        </p:nvSpPr>
        <p:spPr>
          <a:xfrm>
            <a:off x="606223" y="1012203"/>
            <a:ext cx="3877985"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2. </a:t>
            </a:r>
            <a:r>
              <a:rPr lang="zh-CN" altLang="en-US" sz="2400" b="1" dirty="0">
                <a:solidFill>
                  <a:srgbClr val="FF0000"/>
                </a:solidFill>
                <a:latin typeface="Times New Roman" panose="02020603050405020304" pitchFamily="18" charset="0"/>
              </a:rPr>
              <a:t>一个引领未来的科学技术</a:t>
            </a:r>
            <a:endParaRPr lang="zh-CN" altLang="en-US" sz="2000" dirty="0"/>
          </a:p>
        </p:txBody>
      </p:sp>
      <p:pic>
        <p:nvPicPr>
          <p:cNvPr id="2" name="图片 1"/>
          <p:cNvPicPr>
            <a:picLocks noChangeAspect="1"/>
          </p:cNvPicPr>
          <p:nvPr/>
        </p:nvPicPr>
        <p:blipFill>
          <a:blip r:embed="rId2"/>
          <a:stretch>
            <a:fillRect/>
          </a:stretch>
        </p:blipFill>
        <p:spPr>
          <a:xfrm>
            <a:off x="1597307" y="1473868"/>
            <a:ext cx="9244796" cy="1457912"/>
          </a:xfrm>
          <a:prstGeom prst="rect">
            <a:avLst/>
          </a:prstGeom>
        </p:spPr>
      </p:pic>
      <p:sp>
        <p:nvSpPr>
          <p:cNvPr id="4" name="矩形 3"/>
          <p:cNvSpPr/>
          <p:nvPr/>
        </p:nvSpPr>
        <p:spPr>
          <a:xfrm>
            <a:off x="1360026" y="3035606"/>
            <a:ext cx="9993774" cy="707886"/>
          </a:xfrm>
          <a:prstGeom prst="rect">
            <a:avLst/>
          </a:prstGeom>
        </p:spPr>
        <p:txBody>
          <a:bodyPr wrap="square">
            <a:spAutoFit/>
          </a:bodyPr>
          <a:lstStyle/>
          <a:p>
            <a:r>
              <a:rPr lang="en-US" altLang="zh-CN" sz="2000" b="1" dirty="0">
                <a:solidFill>
                  <a:srgbClr val="0000CC"/>
                </a:solidFill>
                <a:latin typeface="Times New Roman" panose="02020603050405020304" pitchFamily="18" charset="0"/>
              </a:rPr>
              <a:t>    2008</a:t>
            </a:r>
            <a:r>
              <a:rPr lang="zh-CN" altLang="en-US" sz="2000" dirty="0">
                <a:solidFill>
                  <a:srgbClr val="0000CC"/>
                </a:solidFill>
                <a:latin typeface="Times New Roman" panose="02020603050405020304" pitchFamily="18" charset="0"/>
                <a:ea typeface="楷体_GB2312" panose="02010609030101010101"/>
              </a:rPr>
              <a:t>年</a:t>
            </a:r>
            <a:r>
              <a:rPr lang="en-US" altLang="zh-CN" sz="2000" b="1" dirty="0">
                <a:solidFill>
                  <a:srgbClr val="0000CC"/>
                </a:solidFill>
                <a:latin typeface="Times New Roman" panose="02020603050405020304" pitchFamily="18" charset="0"/>
                <a:ea typeface="楷体_GB2312" panose="02010609030101010101"/>
              </a:rPr>
              <a:t>11</a:t>
            </a:r>
            <a:r>
              <a:rPr lang="zh-CN" altLang="en-US" sz="2000" dirty="0">
                <a:solidFill>
                  <a:srgbClr val="0000CC"/>
                </a:solidFill>
                <a:latin typeface="Times New Roman" panose="02020603050405020304" pitchFamily="18" charset="0"/>
                <a:ea typeface="楷体_GB2312" panose="02010609030101010101"/>
              </a:rPr>
              <a:t>月</a:t>
            </a:r>
            <a:r>
              <a:rPr lang="en-US" altLang="zh-CN" sz="2000" b="1" dirty="0">
                <a:solidFill>
                  <a:srgbClr val="0000CC"/>
                </a:solidFill>
                <a:latin typeface="Times New Roman" panose="02020603050405020304" pitchFamily="18" charset="0"/>
                <a:ea typeface="楷体_GB2312" panose="02010609030101010101"/>
              </a:rPr>
              <a:t>16</a:t>
            </a:r>
            <a:r>
              <a:rPr lang="zh-CN" altLang="en-US" sz="2000" dirty="0">
                <a:solidFill>
                  <a:srgbClr val="0000CC"/>
                </a:solidFill>
                <a:latin typeface="Times New Roman" panose="02020603050405020304" pitchFamily="18" charset="0"/>
                <a:ea typeface="楷体_GB2312" panose="02010609030101010101"/>
              </a:rPr>
              <a:t>日，在中国科协成立</a:t>
            </a:r>
            <a:r>
              <a:rPr lang="en-US" altLang="zh-CN" sz="2000" b="1" dirty="0">
                <a:solidFill>
                  <a:srgbClr val="0000CC"/>
                </a:solidFill>
                <a:latin typeface="Times New Roman" panose="02020603050405020304" pitchFamily="18" charset="0"/>
                <a:ea typeface="楷体_GB2312" panose="02010609030101010101"/>
              </a:rPr>
              <a:t>50</a:t>
            </a:r>
            <a:r>
              <a:rPr lang="zh-CN" altLang="en-US" sz="2000" dirty="0">
                <a:solidFill>
                  <a:srgbClr val="0000CC"/>
                </a:solidFill>
                <a:latin typeface="Times New Roman" panose="02020603050405020304" pitchFamily="18" charset="0"/>
                <a:ea typeface="楷体_GB2312" panose="02010609030101010101"/>
              </a:rPr>
              <a:t>周年的新闻发布会上，经</a:t>
            </a:r>
            <a:r>
              <a:rPr lang="en-US" altLang="zh-CN" sz="2000" b="1" dirty="0">
                <a:solidFill>
                  <a:srgbClr val="0000CC"/>
                </a:solidFill>
                <a:latin typeface="Times New Roman" panose="02020603050405020304" pitchFamily="18" charset="0"/>
                <a:ea typeface="楷体_GB2312" panose="02010609030101010101"/>
              </a:rPr>
              <a:t>2000</a:t>
            </a:r>
            <a:r>
              <a:rPr lang="zh-CN" altLang="en-US" sz="2000" dirty="0">
                <a:solidFill>
                  <a:srgbClr val="0000CC"/>
                </a:solidFill>
                <a:latin typeface="Times New Roman" panose="02020603050405020304" pitchFamily="18" charset="0"/>
                <a:ea typeface="楷体_GB2312" panose="02010609030101010101"/>
              </a:rPr>
              <a:t>多万公众网上投票，评出的</a:t>
            </a:r>
            <a:r>
              <a:rPr lang="en-US" altLang="zh-CN" sz="2000" b="1" dirty="0">
                <a:solidFill>
                  <a:srgbClr val="CC0000"/>
                </a:solidFill>
                <a:latin typeface="Times New Roman" panose="02020603050405020304" pitchFamily="18" charset="0"/>
                <a:ea typeface="楷体_GB2312" panose="02010609030101010101"/>
              </a:rPr>
              <a:t>10</a:t>
            </a:r>
            <a:r>
              <a:rPr lang="zh-CN" altLang="en-US" sz="2000" dirty="0">
                <a:solidFill>
                  <a:srgbClr val="CC0000"/>
                </a:solidFill>
                <a:latin typeface="Times New Roman" panose="02020603050405020304" pitchFamily="18" charset="0"/>
                <a:ea typeface="楷体_GB2312" panose="02010609030101010101"/>
              </a:rPr>
              <a:t>项引领未来的科学技术</a:t>
            </a:r>
            <a:r>
              <a:rPr lang="zh-CN" altLang="en-US" sz="2000" dirty="0">
                <a:solidFill>
                  <a:srgbClr val="0000CC"/>
                </a:solidFill>
                <a:latin typeface="Times New Roman" panose="02020603050405020304" pitchFamily="18" charset="0"/>
                <a:ea typeface="楷体_GB2312" panose="02010609030101010101"/>
              </a:rPr>
              <a:t>如下：</a:t>
            </a:r>
            <a:endParaRPr lang="zh-CN" altLang="en-US" sz="2000" dirty="0"/>
          </a:p>
        </p:txBody>
      </p:sp>
      <p:sp>
        <p:nvSpPr>
          <p:cNvPr id="5" name="矩形 4"/>
          <p:cNvSpPr/>
          <p:nvPr/>
        </p:nvSpPr>
        <p:spPr>
          <a:xfrm>
            <a:off x="3099120" y="3743492"/>
            <a:ext cx="6096000" cy="1477328"/>
          </a:xfrm>
          <a:prstGeom prst="rect">
            <a:avLst/>
          </a:prstGeom>
        </p:spPr>
        <p:txBody>
          <a:bodyPr>
            <a:spAutoFit/>
          </a:bodyPr>
          <a:lstStyle/>
          <a:p>
            <a:r>
              <a:rPr lang="en-US" altLang="zh-CN" b="1" dirty="0">
                <a:solidFill>
                  <a:srgbClr val="0000CC"/>
                </a:solidFill>
                <a:latin typeface="Times New Roman" panose="02020603050405020304" pitchFamily="18" charset="0"/>
              </a:rPr>
              <a:t>1</a:t>
            </a:r>
            <a:r>
              <a:rPr lang="zh-CN" altLang="en-US" dirty="0">
                <a:solidFill>
                  <a:srgbClr val="0000CC"/>
                </a:solidFill>
                <a:latin typeface="Times New Roman" panose="02020603050405020304" pitchFamily="18" charset="0"/>
                <a:ea typeface="楷体_GB2312" panose="02010609030101010101"/>
              </a:rPr>
              <a:t>．基因修饰技术</a:t>
            </a:r>
          </a:p>
          <a:p>
            <a:r>
              <a:rPr lang="en-US" altLang="zh-CN" b="1" dirty="0">
                <a:solidFill>
                  <a:srgbClr val="CC0000"/>
                </a:solidFill>
                <a:latin typeface="Times New Roman" panose="02020603050405020304" pitchFamily="18" charset="0"/>
                <a:ea typeface="楷体_GB2312" panose="02010609030101010101"/>
              </a:rPr>
              <a:t>2</a:t>
            </a:r>
            <a:r>
              <a:rPr lang="zh-CN" altLang="en-US" dirty="0">
                <a:solidFill>
                  <a:srgbClr val="CC0000"/>
                </a:solidFill>
                <a:latin typeface="Times New Roman" panose="02020603050405020304" pitchFamily="18" charset="0"/>
                <a:ea typeface="楷体_GB2312" panose="02010609030101010101"/>
              </a:rPr>
              <a:t>．未来家庭机器人</a:t>
            </a:r>
          </a:p>
          <a:p>
            <a:r>
              <a:rPr lang="en-US" altLang="zh-CN" b="1" dirty="0">
                <a:solidFill>
                  <a:srgbClr val="0000CC"/>
                </a:solidFill>
                <a:latin typeface="Times New Roman" panose="02020603050405020304" pitchFamily="18" charset="0"/>
                <a:ea typeface="楷体_GB2312" panose="02010609030101010101"/>
              </a:rPr>
              <a:t>3</a:t>
            </a:r>
            <a:r>
              <a:rPr lang="zh-CN" altLang="en-US" dirty="0">
                <a:solidFill>
                  <a:srgbClr val="0000CC"/>
                </a:solidFill>
                <a:latin typeface="Times New Roman" panose="02020603050405020304" pitchFamily="18" charset="0"/>
                <a:ea typeface="楷体_GB2312" panose="02010609030101010101"/>
              </a:rPr>
              <a:t>．新型电池</a:t>
            </a:r>
          </a:p>
          <a:p>
            <a:r>
              <a:rPr lang="en-US" altLang="zh-CN" b="1" dirty="0">
                <a:solidFill>
                  <a:srgbClr val="CC0000"/>
                </a:solidFill>
                <a:latin typeface="Times New Roman" panose="02020603050405020304" pitchFamily="18" charset="0"/>
                <a:ea typeface="楷体_GB2312" panose="02010609030101010101"/>
              </a:rPr>
              <a:t>4</a:t>
            </a:r>
            <a:r>
              <a:rPr lang="zh-CN" altLang="en-US" dirty="0">
                <a:solidFill>
                  <a:srgbClr val="CC0000"/>
                </a:solidFill>
                <a:latin typeface="Times New Roman" panose="02020603050405020304" pitchFamily="18" charset="0"/>
                <a:ea typeface="楷体_GB2312" panose="02010609030101010101"/>
              </a:rPr>
              <a:t>．人工智能技术</a:t>
            </a:r>
          </a:p>
          <a:p>
            <a:r>
              <a:rPr lang="en-US" altLang="zh-CN" b="1" dirty="0">
                <a:solidFill>
                  <a:srgbClr val="0000CC"/>
                </a:solidFill>
                <a:latin typeface="Times New Roman" panose="02020603050405020304" pitchFamily="18" charset="0"/>
                <a:ea typeface="楷体_GB2312" panose="02010609030101010101"/>
              </a:rPr>
              <a:t>5</a:t>
            </a:r>
            <a:r>
              <a:rPr lang="zh-CN" altLang="en-US" dirty="0">
                <a:solidFill>
                  <a:srgbClr val="0000CC"/>
                </a:solidFill>
                <a:latin typeface="Times New Roman" panose="02020603050405020304" pitchFamily="18" charset="0"/>
                <a:ea typeface="楷体_GB2312" panose="02010609030101010101"/>
              </a:rPr>
              <a:t>．超高速交通工具</a:t>
            </a:r>
            <a:endParaRPr lang="zh-CN" altLang="en-US" dirty="0"/>
          </a:p>
        </p:txBody>
      </p:sp>
      <p:sp>
        <p:nvSpPr>
          <p:cNvPr id="7" name="矩形 6"/>
          <p:cNvSpPr/>
          <p:nvPr/>
        </p:nvSpPr>
        <p:spPr>
          <a:xfrm>
            <a:off x="6516546" y="3724866"/>
            <a:ext cx="6096000" cy="1477328"/>
          </a:xfrm>
          <a:prstGeom prst="rect">
            <a:avLst/>
          </a:prstGeom>
        </p:spPr>
        <p:txBody>
          <a:bodyPr>
            <a:spAutoFit/>
          </a:bodyPr>
          <a:lstStyle/>
          <a:p>
            <a:r>
              <a:rPr lang="en-US" altLang="zh-CN" b="1" dirty="0">
                <a:solidFill>
                  <a:srgbClr val="0000CC"/>
                </a:solidFill>
                <a:latin typeface="Times New Roman" panose="02020603050405020304" pitchFamily="18" charset="0"/>
              </a:rPr>
              <a:t>6</a:t>
            </a:r>
            <a:r>
              <a:rPr lang="zh-CN" altLang="en-US" dirty="0">
                <a:solidFill>
                  <a:srgbClr val="0000CC"/>
                </a:solidFill>
                <a:latin typeface="Times New Roman" panose="02020603050405020304" pitchFamily="18" charset="0"/>
                <a:ea typeface="楷体_GB2312" panose="02010609030101010101"/>
              </a:rPr>
              <a:t>．干细胞技术</a:t>
            </a:r>
          </a:p>
          <a:p>
            <a:r>
              <a:rPr lang="en-US" altLang="zh-CN" b="1" dirty="0">
                <a:solidFill>
                  <a:srgbClr val="0000CC"/>
                </a:solidFill>
                <a:latin typeface="Times New Roman" panose="02020603050405020304" pitchFamily="18" charset="0"/>
                <a:ea typeface="楷体_GB2312" panose="02010609030101010101"/>
              </a:rPr>
              <a:t>7</a:t>
            </a:r>
            <a:r>
              <a:rPr lang="zh-CN" altLang="en-US" dirty="0">
                <a:solidFill>
                  <a:srgbClr val="0000CC"/>
                </a:solidFill>
                <a:latin typeface="Times New Roman" panose="02020603050405020304" pitchFamily="18" charset="0"/>
                <a:ea typeface="楷体_GB2312" panose="02010609030101010101"/>
              </a:rPr>
              <a:t>．光电信息技术</a:t>
            </a:r>
          </a:p>
          <a:p>
            <a:r>
              <a:rPr lang="en-US" altLang="zh-CN" b="1" dirty="0">
                <a:solidFill>
                  <a:srgbClr val="0000CC"/>
                </a:solidFill>
                <a:latin typeface="Times New Roman" panose="02020603050405020304" pitchFamily="18" charset="0"/>
                <a:ea typeface="楷体_GB2312" panose="02010609030101010101"/>
              </a:rPr>
              <a:t>8</a:t>
            </a:r>
            <a:r>
              <a:rPr lang="zh-CN" altLang="en-US" dirty="0">
                <a:solidFill>
                  <a:srgbClr val="0000CC"/>
                </a:solidFill>
                <a:latin typeface="Times New Roman" panose="02020603050405020304" pitchFamily="18" charset="0"/>
                <a:ea typeface="楷体_GB2312" panose="02010609030101010101"/>
              </a:rPr>
              <a:t>．可服用诊疗芯片</a:t>
            </a:r>
          </a:p>
          <a:p>
            <a:r>
              <a:rPr lang="en-US" altLang="zh-CN" b="1" dirty="0">
                <a:solidFill>
                  <a:srgbClr val="0000CC"/>
                </a:solidFill>
                <a:latin typeface="Times New Roman" panose="02020603050405020304" pitchFamily="18" charset="0"/>
                <a:ea typeface="楷体_GB2312" panose="02010609030101010101"/>
              </a:rPr>
              <a:t>9</a:t>
            </a:r>
            <a:r>
              <a:rPr lang="zh-CN" altLang="en-US" dirty="0">
                <a:solidFill>
                  <a:srgbClr val="0000CC"/>
                </a:solidFill>
                <a:latin typeface="Times New Roman" panose="02020603050405020304" pitchFamily="18" charset="0"/>
                <a:ea typeface="楷体_GB2312" panose="02010609030101010101"/>
              </a:rPr>
              <a:t>．感冒疫苗</a:t>
            </a:r>
          </a:p>
          <a:p>
            <a:r>
              <a:rPr lang="en-US" altLang="zh-CN" b="1" dirty="0">
                <a:solidFill>
                  <a:srgbClr val="0000CC"/>
                </a:solidFill>
                <a:latin typeface="Times New Roman" panose="02020603050405020304" pitchFamily="18" charset="0"/>
                <a:ea typeface="楷体_GB2312" panose="02010609030101010101"/>
              </a:rPr>
              <a:t>10</a:t>
            </a:r>
            <a:r>
              <a:rPr lang="zh-CN" altLang="en-US" dirty="0">
                <a:solidFill>
                  <a:srgbClr val="0000CC"/>
                </a:solidFill>
                <a:latin typeface="Times New Roman" panose="02020603050405020304" pitchFamily="18" charset="0"/>
                <a:ea typeface="楷体_GB2312" panose="02010609030101010101"/>
              </a:rPr>
              <a:t>．无线能量传输技术</a:t>
            </a:r>
            <a:endParaRPr lang="zh-CN" altLang="en-US" dirty="0"/>
          </a:p>
        </p:txBody>
      </p:sp>
      <p:sp>
        <p:nvSpPr>
          <p:cNvPr id="11" name="矩形 10"/>
          <p:cNvSpPr/>
          <p:nvPr/>
        </p:nvSpPr>
        <p:spPr>
          <a:xfrm>
            <a:off x="638536" y="6322159"/>
            <a:ext cx="11756019" cy="369332"/>
          </a:xfrm>
          <a:prstGeom prst="rect">
            <a:avLst/>
          </a:prstGeom>
        </p:spPr>
        <p:txBody>
          <a:bodyPr wrap="square">
            <a:spAutoFit/>
          </a:bodyPr>
          <a:lstStyle/>
          <a:p>
            <a:r>
              <a:rPr lang="zh-CN" altLang="en-US" dirty="0">
                <a:solidFill>
                  <a:srgbClr val="FF0000"/>
                </a:solidFill>
                <a:latin typeface="Times New Roman" panose="02020603050405020304" pitchFamily="18" charset="0"/>
                <a:ea typeface="楷体_GB2312" panose="02010609030101010101"/>
              </a:rPr>
              <a:t>中央政府网站</a:t>
            </a:r>
            <a:r>
              <a:rPr lang="zh-CN" altLang="en-US" dirty="0">
                <a:solidFill>
                  <a:srgbClr val="0000CC"/>
                </a:solidFill>
                <a:latin typeface="Times New Roman" panose="02020603050405020304" pitchFamily="18" charset="0"/>
                <a:ea typeface="楷体_GB2312" panose="02010609030101010101"/>
              </a:rPr>
              <a:t>：</a:t>
            </a:r>
            <a:r>
              <a:rPr lang="en-US" altLang="zh-CN" dirty="0">
                <a:solidFill>
                  <a:srgbClr val="0000CC"/>
                </a:solidFill>
                <a:latin typeface="Times New Roman" panose="02020603050405020304" pitchFamily="18" charset="0"/>
                <a:ea typeface="楷体_GB2312" panose="02010609030101010101"/>
              </a:rPr>
              <a:t>http://www.gov.cn/zhengce/content/201707/20/content_5211996.htm?from=timeline&amp;isappinstalled=0</a:t>
            </a:r>
            <a:endParaRPr lang="zh-CN" altLang="en-US" dirty="0"/>
          </a:p>
        </p:txBody>
      </p:sp>
      <p:sp>
        <p:nvSpPr>
          <p:cNvPr id="13" name="矩形 12"/>
          <p:cNvSpPr/>
          <p:nvPr/>
        </p:nvSpPr>
        <p:spPr>
          <a:xfrm>
            <a:off x="1360027" y="5309824"/>
            <a:ext cx="9993774" cy="923330"/>
          </a:xfrm>
          <a:prstGeom prst="rect">
            <a:avLst/>
          </a:prstGeom>
        </p:spPr>
        <p:txBody>
          <a:bodyPr wrap="square">
            <a:spAutoFit/>
          </a:bodyPr>
          <a:lstStyle/>
          <a:p>
            <a:r>
              <a:rPr lang="en-US" altLang="zh-CN" b="1" dirty="0">
                <a:solidFill>
                  <a:srgbClr val="0000CC"/>
                </a:solidFill>
                <a:latin typeface="Times New Roman" panose="02020603050405020304" pitchFamily="18" charset="0"/>
              </a:rPr>
              <a:t>    2017</a:t>
            </a:r>
            <a:r>
              <a:rPr lang="zh-CN" altLang="en-US" b="1" dirty="0">
                <a:solidFill>
                  <a:srgbClr val="0000CC"/>
                </a:solidFill>
                <a:latin typeface="Times New Roman" panose="02020603050405020304" pitchFamily="18" charset="0"/>
              </a:rPr>
              <a:t>年</a:t>
            </a:r>
            <a:r>
              <a:rPr lang="en-US" altLang="zh-CN" b="1" dirty="0">
                <a:solidFill>
                  <a:srgbClr val="0000CC"/>
                </a:solidFill>
                <a:latin typeface="Times New Roman" panose="02020603050405020304" pitchFamily="18" charset="0"/>
              </a:rPr>
              <a:t>7</a:t>
            </a:r>
            <a:r>
              <a:rPr lang="zh-CN" altLang="en-US" b="1" dirty="0">
                <a:solidFill>
                  <a:srgbClr val="0000CC"/>
                </a:solidFill>
                <a:latin typeface="Times New Roman" panose="02020603050405020304" pitchFamily="18" charset="0"/>
              </a:rPr>
              <a:t>月</a:t>
            </a:r>
            <a:r>
              <a:rPr lang="en-US" altLang="zh-CN" b="1" dirty="0">
                <a:solidFill>
                  <a:srgbClr val="0000CC"/>
                </a:solidFill>
                <a:latin typeface="Times New Roman" panose="02020603050405020304" pitchFamily="18" charset="0"/>
              </a:rPr>
              <a:t>20</a:t>
            </a:r>
            <a:r>
              <a:rPr lang="zh-CN" altLang="en-US" b="1" dirty="0">
                <a:solidFill>
                  <a:srgbClr val="0000CC"/>
                </a:solidFill>
                <a:latin typeface="Times New Roman" panose="02020603050405020304" pitchFamily="18" charset="0"/>
              </a:rPr>
              <a:t>日</a:t>
            </a:r>
            <a:r>
              <a:rPr lang="zh-CN" altLang="en-US" dirty="0">
                <a:solidFill>
                  <a:srgbClr val="0000CC"/>
                </a:solidFill>
                <a:latin typeface="Times New Roman" panose="02020603050405020304" pitchFamily="18" charset="0"/>
                <a:ea typeface="楷体_GB2312" panose="02010609030101010101"/>
              </a:rPr>
              <a:t>，国务院近日印发</a:t>
            </a:r>
            <a:r>
              <a:rPr lang="en-US" altLang="zh-CN" dirty="0">
                <a:solidFill>
                  <a:srgbClr val="FF0000"/>
                </a:solidFill>
                <a:latin typeface="Times New Roman" panose="02020603050405020304" pitchFamily="18" charset="0"/>
                <a:ea typeface="楷体_GB2312" panose="02010609030101010101"/>
              </a:rPr>
              <a:t>《</a:t>
            </a:r>
            <a:r>
              <a:rPr lang="zh-CN" altLang="en-US" dirty="0">
                <a:solidFill>
                  <a:srgbClr val="FF0000"/>
                </a:solidFill>
                <a:latin typeface="Times New Roman" panose="02020603050405020304" pitchFamily="18" charset="0"/>
                <a:ea typeface="楷体_GB2312" panose="02010609030101010101"/>
              </a:rPr>
              <a:t>新一代人工智能发展规划</a:t>
            </a:r>
            <a:r>
              <a:rPr lang="en-US" altLang="zh-CN" dirty="0">
                <a:solidFill>
                  <a:srgbClr val="FF0000"/>
                </a:solidFill>
                <a:latin typeface="Times New Roman" panose="02020603050405020304" pitchFamily="18" charset="0"/>
                <a:ea typeface="楷体_GB2312" panose="02010609030101010101"/>
              </a:rPr>
              <a:t>》</a:t>
            </a:r>
            <a:r>
              <a:rPr lang="zh-CN" altLang="en-US" dirty="0">
                <a:solidFill>
                  <a:srgbClr val="0000CC"/>
                </a:solidFill>
                <a:latin typeface="Times New Roman" panose="02020603050405020304" pitchFamily="18" charset="0"/>
                <a:ea typeface="楷体_GB2312" panose="02010609030101010101"/>
              </a:rPr>
              <a:t>明确了我国新一代人工智能发展的战略目标：到</a:t>
            </a:r>
            <a:r>
              <a:rPr lang="en-US" altLang="zh-CN" dirty="0">
                <a:solidFill>
                  <a:srgbClr val="FF0000"/>
                </a:solidFill>
                <a:latin typeface="Times New Roman" panose="02020603050405020304" pitchFamily="18" charset="0"/>
                <a:ea typeface="楷体_GB2312" panose="02010609030101010101"/>
              </a:rPr>
              <a:t>2020</a:t>
            </a:r>
            <a:r>
              <a:rPr lang="zh-CN" altLang="en-US" dirty="0">
                <a:solidFill>
                  <a:srgbClr val="FF0000"/>
                </a:solidFill>
                <a:latin typeface="Times New Roman" panose="02020603050405020304" pitchFamily="18" charset="0"/>
                <a:ea typeface="楷体_GB2312" panose="02010609030101010101"/>
              </a:rPr>
              <a:t>年</a:t>
            </a:r>
            <a:r>
              <a:rPr lang="zh-CN" altLang="en-US" dirty="0">
                <a:solidFill>
                  <a:srgbClr val="0000CC"/>
                </a:solidFill>
                <a:latin typeface="Times New Roman" panose="02020603050405020304" pitchFamily="18" charset="0"/>
                <a:ea typeface="楷体_GB2312" panose="02010609030101010101"/>
              </a:rPr>
              <a:t>，人工智能总体技术和应用与世界先进水平同步，人工智能产业成为新的重要经济增长点，人工智能技术应用成为改善民生的新途径</a:t>
            </a:r>
            <a:r>
              <a:rPr lang="en-US" altLang="zh-CN" dirty="0">
                <a:solidFill>
                  <a:srgbClr val="0000CC"/>
                </a:solidFill>
                <a:latin typeface="Times New Roman" panose="02020603050405020304" pitchFamily="18" charset="0"/>
                <a:ea typeface="楷体_GB2312" panose="02010609030101010101"/>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a:xfrm>
            <a:off x="293226" y="168819"/>
            <a:ext cx="8229600" cy="649288"/>
          </a:xfrm>
        </p:spPr>
        <p:txBody>
          <a:bodyPr>
            <a:normAutofit fontScale="90000"/>
          </a:bodyPr>
          <a:lstStyle/>
          <a:p>
            <a:pPr>
              <a:defRPr/>
            </a:pPr>
            <a:r>
              <a:rPr lang="en-US" altLang="zh-CN" b="1" dirty="0">
                <a:solidFill>
                  <a:srgbClr val="003399"/>
                </a:solidFill>
                <a:latin typeface="楷体_GB2312" pitchFamily="49" charset="-122"/>
              </a:rPr>
              <a:t> </a:t>
            </a:r>
            <a:r>
              <a:rPr lang="en-US" altLang="zh-CN" b="1" dirty="0"/>
              <a:t>1.1.4  AI</a:t>
            </a:r>
            <a:r>
              <a:rPr lang="zh-CN" altLang="en-US" b="1" dirty="0"/>
              <a:t>的学科位置</a:t>
            </a:r>
          </a:p>
        </p:txBody>
      </p:sp>
      <p:sp>
        <p:nvSpPr>
          <p:cNvPr id="3" name="矩形 2"/>
          <p:cNvSpPr/>
          <p:nvPr/>
        </p:nvSpPr>
        <p:spPr>
          <a:xfrm>
            <a:off x="606223" y="1012203"/>
            <a:ext cx="3262432"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3. </a:t>
            </a:r>
            <a:r>
              <a:rPr lang="zh-CN" altLang="en-US" sz="2400" b="1" dirty="0">
                <a:solidFill>
                  <a:srgbClr val="FF0000"/>
                </a:solidFill>
                <a:latin typeface="Times New Roman" panose="02020603050405020304" pitchFamily="18" charset="0"/>
                <a:ea typeface="楷体_GB2312" panose="02010609030101010101"/>
              </a:rPr>
              <a:t>信息时代的核心技术</a:t>
            </a:r>
            <a:endParaRPr lang="zh-CN" altLang="en-US" sz="2000" b="1" dirty="0"/>
          </a:p>
        </p:txBody>
      </p:sp>
      <p:pic>
        <p:nvPicPr>
          <p:cNvPr id="6" name="图片 5"/>
          <p:cNvPicPr>
            <a:picLocks noChangeAspect="1"/>
          </p:cNvPicPr>
          <p:nvPr/>
        </p:nvPicPr>
        <p:blipFill>
          <a:blip r:embed="rId2"/>
          <a:stretch>
            <a:fillRect/>
          </a:stretch>
        </p:blipFill>
        <p:spPr>
          <a:xfrm>
            <a:off x="1300283" y="1803598"/>
            <a:ext cx="1905000" cy="2764667"/>
          </a:xfrm>
          <a:prstGeom prst="rect">
            <a:avLst/>
          </a:prstGeom>
        </p:spPr>
      </p:pic>
      <p:sp>
        <p:nvSpPr>
          <p:cNvPr id="9" name="矩形 8"/>
          <p:cNvSpPr/>
          <p:nvPr/>
        </p:nvSpPr>
        <p:spPr>
          <a:xfrm>
            <a:off x="3412671" y="2062546"/>
            <a:ext cx="4425043" cy="1631216"/>
          </a:xfrm>
          <a:prstGeom prst="rect">
            <a:avLst/>
          </a:prstGeom>
        </p:spPr>
        <p:txBody>
          <a:bodyPr wrap="square">
            <a:spAutoFit/>
          </a:bodyPr>
          <a:lstStyle/>
          <a:p>
            <a:r>
              <a:rPr lang="zh-CN" altLang="en-US" sz="2000" dirty="0">
                <a:solidFill>
                  <a:srgbClr val="0000CC"/>
                </a:solidFill>
                <a:ea typeface="楷体_GB2312" panose="02010609030101010101"/>
              </a:rPr>
              <a:t>    吴文俊，</a:t>
            </a:r>
            <a:r>
              <a:rPr lang="en-US" altLang="zh-CN" sz="2000" b="1" dirty="0">
                <a:solidFill>
                  <a:srgbClr val="0000CC"/>
                </a:solidFill>
                <a:latin typeface="Times New Roman" panose="02020603050405020304" pitchFamily="18" charset="0"/>
                <a:ea typeface="楷体_GB2312" panose="02010609030101010101"/>
              </a:rPr>
              <a:t>1919</a:t>
            </a:r>
            <a:r>
              <a:rPr lang="zh-CN" altLang="en-US" sz="2000" dirty="0">
                <a:solidFill>
                  <a:srgbClr val="0000CC"/>
                </a:solidFill>
                <a:latin typeface="Times New Roman" panose="02020603050405020304" pitchFamily="18" charset="0"/>
                <a:ea typeface="楷体_GB2312" panose="02010609030101010101"/>
              </a:rPr>
              <a:t>年</a:t>
            </a:r>
            <a:r>
              <a:rPr lang="zh-CN" altLang="en-US" sz="2000" dirty="0" smtClean="0">
                <a:solidFill>
                  <a:srgbClr val="0000CC"/>
                </a:solidFill>
                <a:latin typeface="Times New Roman" panose="02020603050405020304" pitchFamily="18" charset="0"/>
                <a:ea typeface="楷体_GB2312" panose="02010609030101010101"/>
              </a:rPr>
              <a:t>生</a:t>
            </a:r>
            <a:r>
              <a:rPr lang="zh-CN" altLang="en-US" sz="2000" dirty="0">
                <a:solidFill>
                  <a:srgbClr val="0000CC"/>
                </a:solidFill>
                <a:latin typeface="Times New Roman" panose="02020603050405020304" pitchFamily="18" charset="0"/>
                <a:ea typeface="楷体_GB2312" panose="02010609030101010101"/>
              </a:rPr>
              <a:t>，</a:t>
            </a:r>
            <a:r>
              <a:rPr lang="en-US" altLang="zh-CN" sz="2000" b="1" dirty="0" smtClean="0">
                <a:solidFill>
                  <a:srgbClr val="0000CC"/>
                </a:solidFill>
                <a:latin typeface="Times New Roman" panose="02020603050405020304" pitchFamily="18" charset="0"/>
                <a:ea typeface="楷体_GB2312" panose="02010609030101010101"/>
              </a:rPr>
              <a:t>1940</a:t>
            </a:r>
            <a:r>
              <a:rPr lang="zh-CN" altLang="en-US" sz="2000" dirty="0">
                <a:solidFill>
                  <a:srgbClr val="0000CC"/>
                </a:solidFill>
                <a:latin typeface="Times New Roman" panose="02020603050405020304" pitchFamily="18" charset="0"/>
                <a:ea typeface="楷体_GB2312" panose="02010609030101010101"/>
              </a:rPr>
              <a:t>年毕业于上海交大数学系。</a:t>
            </a:r>
          </a:p>
          <a:p>
            <a:r>
              <a:rPr lang="en-US" altLang="zh-CN" sz="2000" b="1" dirty="0">
                <a:solidFill>
                  <a:srgbClr val="0000CC"/>
                </a:solidFill>
                <a:latin typeface="Times New Roman" panose="02020603050405020304" pitchFamily="18" charset="0"/>
                <a:ea typeface="楷体_GB2312" panose="02010609030101010101"/>
              </a:rPr>
              <a:t>   </a:t>
            </a:r>
            <a:r>
              <a:rPr lang="en-US" altLang="zh-CN" sz="2000" b="1" dirty="0" smtClean="0">
                <a:solidFill>
                  <a:srgbClr val="0000CC"/>
                </a:solidFill>
                <a:latin typeface="Times New Roman" panose="02020603050405020304" pitchFamily="18" charset="0"/>
                <a:ea typeface="楷体_GB2312" panose="02010609030101010101"/>
              </a:rPr>
              <a:t>1946</a:t>
            </a:r>
            <a:r>
              <a:rPr lang="zh-CN" altLang="en-US" sz="2000" dirty="0">
                <a:solidFill>
                  <a:srgbClr val="0000CC"/>
                </a:solidFill>
                <a:latin typeface="Times New Roman" panose="02020603050405020304" pitchFamily="18" charset="0"/>
                <a:ea typeface="楷体_GB2312" panose="02010609030101010101"/>
              </a:rPr>
              <a:t>年赴法国留学，并获博士学 位。</a:t>
            </a:r>
          </a:p>
          <a:p>
            <a:r>
              <a:rPr lang="en-US" altLang="zh-CN" sz="2000" b="1" dirty="0">
                <a:solidFill>
                  <a:srgbClr val="0000CC"/>
                </a:solidFill>
                <a:latin typeface="Times New Roman" panose="02020603050405020304" pitchFamily="18" charset="0"/>
                <a:ea typeface="楷体_GB2312" panose="02010609030101010101"/>
              </a:rPr>
              <a:t>   1957</a:t>
            </a:r>
            <a:r>
              <a:rPr lang="zh-CN" altLang="en-US" sz="2000" dirty="0">
                <a:solidFill>
                  <a:srgbClr val="0000CC"/>
                </a:solidFill>
                <a:latin typeface="Times New Roman" panose="02020603050405020304" pitchFamily="18" charset="0"/>
                <a:ea typeface="楷体_GB2312" panose="02010609030101010101"/>
              </a:rPr>
              <a:t>年当选中科院学部委员（院士）</a:t>
            </a:r>
          </a:p>
          <a:p>
            <a:r>
              <a:rPr lang="en-US" altLang="zh-CN" sz="2000" b="1" dirty="0">
                <a:solidFill>
                  <a:srgbClr val="0000CC"/>
                </a:solidFill>
                <a:latin typeface="Times New Roman" panose="02020603050405020304" pitchFamily="18" charset="0"/>
                <a:ea typeface="楷体_GB2312" panose="02010609030101010101"/>
              </a:rPr>
              <a:t>   </a:t>
            </a:r>
            <a:r>
              <a:rPr lang="en-US" altLang="zh-CN" sz="2000" b="1" dirty="0" smtClean="0">
                <a:solidFill>
                  <a:srgbClr val="0000CC"/>
                </a:solidFill>
                <a:latin typeface="Times New Roman" panose="02020603050405020304" pitchFamily="18" charset="0"/>
                <a:ea typeface="楷体_GB2312" panose="02010609030101010101"/>
              </a:rPr>
              <a:t>2001</a:t>
            </a:r>
            <a:r>
              <a:rPr lang="zh-CN" altLang="en-US" sz="2000" dirty="0">
                <a:solidFill>
                  <a:srgbClr val="0000CC"/>
                </a:solidFill>
                <a:latin typeface="Times New Roman" panose="02020603050405020304" pitchFamily="18" charset="0"/>
                <a:ea typeface="楷体_GB2312" panose="02010609030101010101"/>
              </a:rPr>
              <a:t>年获首届国家主席奖。</a:t>
            </a:r>
            <a:endParaRPr lang="zh-CN" altLang="en-US" sz="2000" dirty="0"/>
          </a:p>
        </p:txBody>
      </p:sp>
      <p:pic>
        <p:nvPicPr>
          <p:cNvPr id="10" name="图片 9"/>
          <p:cNvPicPr>
            <a:picLocks noChangeAspect="1"/>
          </p:cNvPicPr>
          <p:nvPr/>
        </p:nvPicPr>
        <p:blipFill>
          <a:blip r:embed="rId3"/>
          <a:stretch>
            <a:fillRect/>
          </a:stretch>
        </p:blipFill>
        <p:spPr>
          <a:xfrm>
            <a:off x="8058148" y="1345486"/>
            <a:ext cx="3400790" cy="4807770"/>
          </a:xfrm>
          <a:prstGeom prst="rect">
            <a:avLst/>
          </a:prstGeom>
        </p:spPr>
      </p:pic>
      <p:sp>
        <p:nvSpPr>
          <p:cNvPr id="11" name="矩形 10"/>
          <p:cNvSpPr/>
          <p:nvPr/>
        </p:nvSpPr>
        <p:spPr>
          <a:xfrm>
            <a:off x="1143964" y="5190555"/>
            <a:ext cx="6096000" cy="707886"/>
          </a:xfrm>
          <a:prstGeom prst="rect">
            <a:avLst/>
          </a:prstGeom>
        </p:spPr>
        <p:txBody>
          <a:bodyPr>
            <a:spAutoFit/>
          </a:bodyPr>
          <a:lstStyle/>
          <a:p>
            <a:r>
              <a:rPr lang="zh-CN" altLang="en-US" sz="2000" dirty="0">
                <a:solidFill>
                  <a:srgbClr val="0000CC"/>
                </a:solidFill>
                <a:ea typeface="楷体_GB2312" panose="02010609030101010101"/>
              </a:rPr>
              <a:t>    在数学机械化领域。他提出的几何定理的机器证明被国际数学界称为</a:t>
            </a:r>
            <a:r>
              <a:rPr lang="zh-CN" altLang="en-US" sz="2000" b="1" dirty="0">
                <a:solidFill>
                  <a:srgbClr val="0000CC"/>
                </a:solidFill>
                <a:latin typeface="Times New Roman" panose="02020603050405020304" pitchFamily="18" charset="0"/>
                <a:ea typeface="楷体_GB2312" panose="02010609030101010101"/>
              </a:rPr>
              <a:t>“</a:t>
            </a:r>
            <a:r>
              <a:rPr lang="zh-CN" altLang="en-US" sz="2000" dirty="0">
                <a:solidFill>
                  <a:srgbClr val="0000CC"/>
                </a:solidFill>
                <a:latin typeface="Times New Roman" panose="02020603050405020304" pitchFamily="18" charset="0"/>
                <a:ea typeface="楷体_GB2312" panose="02010609030101010101"/>
              </a:rPr>
              <a:t>吴方法</a:t>
            </a:r>
            <a:r>
              <a:rPr lang="zh-CN" altLang="en-US" sz="2000" b="1" dirty="0">
                <a:solidFill>
                  <a:srgbClr val="0000CC"/>
                </a:solidFill>
                <a:latin typeface="Times New Roman" panose="02020603050405020304" pitchFamily="18" charset="0"/>
                <a:ea typeface="楷体_GB2312" panose="02010609030101010101"/>
              </a:rPr>
              <a:t>”</a:t>
            </a:r>
            <a:r>
              <a:rPr lang="zh-CN" altLang="en-US" sz="2000" dirty="0">
                <a:solidFill>
                  <a:srgbClr val="0000CC"/>
                </a:solidFill>
                <a:latin typeface="Times New Roman" panose="02020603050405020304" pitchFamily="18" charset="0"/>
                <a:ea typeface="楷体_GB2312" panose="02010609030101010101"/>
              </a:rPr>
              <a:t>。</a:t>
            </a:r>
            <a:endParaRPr lang="zh-CN" alt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E0F55EE8-16B0-462D-A12E-8B9A63BA25A1}" type="slidenum">
              <a:rPr lang="en-US" altLang="zh-CN"/>
              <a:t>4</a:t>
            </a:fld>
            <a:endParaRPr lang="en-US" altLang="zh-CN"/>
          </a:p>
        </p:txBody>
      </p:sp>
      <p:sp>
        <p:nvSpPr>
          <p:cNvPr id="184343" name="Rectangle 23"/>
          <p:cNvSpPr>
            <a:spLocks noGrp="1"/>
          </p:cNvSpPr>
          <p:nvPr>
            <p:ph type="title"/>
          </p:nvPr>
        </p:nvSpPr>
        <p:spPr>
          <a:xfrm>
            <a:off x="1" y="367741"/>
            <a:ext cx="12192000" cy="649287"/>
          </a:xfrm>
        </p:spPr>
        <p:txBody>
          <a:bodyPr>
            <a:normAutofit fontScale="90000"/>
          </a:bodyPr>
          <a:lstStyle/>
          <a:p>
            <a:pPr algn="ctr">
              <a:defRPr/>
            </a:pPr>
            <a:r>
              <a:rPr lang="zh-CN" altLang="en-US" sz="4800" dirty="0" smtClean="0">
                <a:solidFill>
                  <a:srgbClr val="3333FF"/>
                </a:solidFill>
                <a:effectLst>
                  <a:outerShdw blurRad="38100" dist="38100" dir="2700000" algn="tl">
                    <a:srgbClr val="C0C0C0"/>
                  </a:outerShdw>
                </a:effectLst>
                <a:latin typeface="华文隶书" panose="02010800040101010101" pitchFamily="2" charset="-122"/>
                <a:ea typeface="华文隶书" panose="02010800040101010101" pitchFamily="2" charset="-122"/>
              </a:rPr>
              <a:t>参考刊物</a:t>
            </a:r>
            <a:r>
              <a:rPr lang="en-US" altLang="zh-CN" sz="4800" dirty="0" smtClean="0">
                <a:solidFill>
                  <a:srgbClr val="3333FF"/>
                </a:solidFill>
                <a:effectLst>
                  <a:outerShdw blurRad="38100" dist="38100" dir="2700000" algn="tl">
                    <a:srgbClr val="C0C0C0"/>
                  </a:outerShdw>
                </a:effectLst>
                <a:latin typeface="华文隶书" panose="02010800040101010101" pitchFamily="2" charset="-122"/>
                <a:ea typeface="华文隶书" panose="02010800040101010101" pitchFamily="2" charset="-122"/>
              </a:rPr>
              <a:t>-</a:t>
            </a:r>
            <a:r>
              <a:rPr lang="zh-CN" altLang="en-US" sz="4800" dirty="0" smtClean="0">
                <a:solidFill>
                  <a:srgbClr val="3333FF"/>
                </a:solidFill>
                <a:effectLst>
                  <a:outerShdw blurRad="38100" dist="38100" dir="2700000" algn="tl">
                    <a:srgbClr val="C0C0C0"/>
                  </a:outerShdw>
                </a:effectLst>
                <a:latin typeface="华文隶书" panose="02010800040101010101" pitchFamily="2" charset="-122"/>
                <a:ea typeface="华文隶书" panose="02010800040101010101" pitchFamily="2" charset="-122"/>
              </a:rPr>
              <a:t>人工智能</a:t>
            </a:r>
            <a:endParaRPr lang="zh-CN" altLang="en-US" sz="4800" dirty="0">
              <a:solidFill>
                <a:srgbClr val="3333FF"/>
              </a:solidFill>
              <a:effectLst>
                <a:outerShdw blurRad="38100" dist="38100" dir="2700000" algn="tl">
                  <a:srgbClr val="C0C0C0"/>
                </a:outerShdw>
              </a:effectLst>
              <a:latin typeface="华文隶书" panose="02010800040101010101" pitchFamily="2" charset="-122"/>
              <a:ea typeface="华文隶书" panose="02010800040101010101" pitchFamily="2" charset="-122"/>
            </a:endParaRPr>
          </a:p>
        </p:txBody>
      </p:sp>
      <p:sp>
        <p:nvSpPr>
          <p:cNvPr id="6" name="内容占位符 2"/>
          <p:cNvSpPr>
            <a:spLocks noGrp="1"/>
          </p:cNvSpPr>
          <p:nvPr/>
        </p:nvSpPr>
        <p:spPr bwMode="auto">
          <a:xfrm>
            <a:off x="1011219" y="1249363"/>
            <a:ext cx="8229600" cy="5472112"/>
          </a:xfrm>
          <a:prstGeom prst="rect">
            <a:avLst/>
          </a:prstGeom>
          <a:noFill/>
          <a:ln w="9525">
            <a:noFill/>
            <a:miter lim="800000"/>
          </a:ln>
          <a:effec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Blip>
                <a:blip r:embed="rId2"/>
              </a:buBlip>
              <a:defRPr sz="2800" b="1">
                <a:solidFill>
                  <a:srgbClr val="3333FF"/>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Blip>
                <a:blip r:embed="rId3"/>
              </a:buBlip>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Blip>
                <a:blip r:embed="rId2"/>
              </a:buBli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663300"/>
              </a:buClr>
              <a:buSzPct val="75000"/>
              <a:buFont typeface="Wingdings" panose="05000000000000000000" pitchFamily="2" charset="2"/>
              <a:buBlip>
                <a:blip r:embed="rId2"/>
              </a:buBlip>
              <a:defRPr/>
            </a:pP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panose="02020603050405020304"/>
                <a:ea typeface="华文楷体" panose="02010600040101010101" charset="-122"/>
                <a:cs typeface="+mn-cs"/>
              </a:rPr>
              <a:t>《Nature》</a:t>
            </a:r>
            <a:r>
              <a:rPr kumimoji="0" lang="zh-CN" altLang="en-US"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panose="02020603050405020304"/>
                <a:ea typeface="华文楷体" panose="02010600040101010101" charset="-122"/>
                <a:cs typeface="+mn-cs"/>
              </a:rPr>
              <a:t>专题：</a:t>
            </a: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panose="02020603050405020304"/>
                <a:ea typeface="华文楷体" panose="02010600040101010101" charset="-122"/>
                <a:cs typeface="+mn-cs"/>
              </a:rPr>
              <a:t>“Machine Intelligence” </a:t>
            </a:r>
          </a:p>
          <a:p>
            <a:pPr marL="0" marR="0" lvl="0" indent="0" algn="l" defTabSz="914400" rtl="0" eaLnBrk="0" fontAlgn="base" latinLnBrk="0" hangingPunct="0">
              <a:lnSpc>
                <a:spcPct val="100000"/>
              </a:lnSpc>
              <a:spcBef>
                <a:spcPct val="20000"/>
              </a:spcBef>
              <a:spcAft>
                <a:spcPct val="0"/>
              </a:spcAft>
              <a:buClr>
                <a:srgbClr val="663300"/>
              </a:buClr>
              <a:buSzPct val="75000"/>
              <a:buNone/>
              <a:defRPr/>
            </a:pPr>
            <a:r>
              <a:rPr lang="en-US" altLang="zh-CN" kern="0" dirty="0">
                <a:latin typeface="Times New Roman" panose="02020603050405020304"/>
                <a:ea typeface="华文楷体" panose="02010600040101010101" charset="-122"/>
              </a:rPr>
              <a:t>      </a:t>
            </a: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panose="02020603050405020304"/>
                <a:ea typeface="华文楷体" panose="02010600040101010101" charset="-122"/>
                <a:cs typeface="+mn-cs"/>
              </a:rPr>
              <a:t>(28 May, 2015)</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anose="05000000000000000000" pitchFamily="2" charset="2"/>
              <a:buBlip>
                <a:blip r:embed="rId3"/>
              </a:buBlip>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华文楷体" panose="02010600040101010101" charset="-122"/>
              </a:rPr>
              <a:t>Deep Learning</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anose="05000000000000000000" pitchFamily="2" charset="2"/>
              <a:buBlip>
                <a:blip r:embed="rId3"/>
              </a:buBlip>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华文楷体" panose="02010600040101010101" charset="-122"/>
              </a:rPr>
              <a:t>Robot</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anose="05000000000000000000" pitchFamily="2" charset="2"/>
              <a:buBlip>
                <a:blip r:embed="rId3"/>
              </a:buBlip>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华文楷体" panose="02010600040101010101" charset="-122"/>
              </a:rPr>
              <a:t>Reinforcement Learning</a:t>
            </a:r>
          </a:p>
          <a:p>
            <a:pPr marL="342900" marR="0" lvl="0" indent="-342900" algn="l" defTabSz="914400" rtl="0" eaLnBrk="0" fontAlgn="base" latinLnBrk="0" hangingPunct="0">
              <a:lnSpc>
                <a:spcPct val="100000"/>
              </a:lnSpc>
              <a:spcBef>
                <a:spcPct val="20000"/>
              </a:spcBef>
              <a:spcAft>
                <a:spcPct val="0"/>
              </a:spcAft>
              <a:buClr>
                <a:srgbClr val="663300"/>
              </a:buClr>
              <a:buSzPct val="75000"/>
              <a:buFont typeface="Wingdings" panose="05000000000000000000" pitchFamily="2" charset="2"/>
              <a:buBlip>
                <a:blip r:embed="rId2"/>
              </a:buBlip>
              <a:defRPr/>
            </a:pPr>
            <a:endParaRPr kumimoji="0" lang="en-US" altLang="zh-CN" sz="2800" b="1" i="0" u="none" strike="noStrike" kern="0" cap="none" spc="0" normalizeH="0" baseline="0" noProof="0" dirty="0" smtClean="0">
              <a:ln>
                <a:noFill/>
              </a:ln>
              <a:solidFill>
                <a:srgbClr val="3333FF"/>
              </a:solidFill>
              <a:effectLst>
                <a:outerShdw blurRad="38100" dist="38100" dir="2700000" algn="tl">
                  <a:srgbClr val="C0C0C0"/>
                </a:outerShdw>
              </a:effectLst>
              <a:uLnTx/>
              <a:uFillTx/>
              <a:latin typeface="Times New Roman" panose="02020603050405020304"/>
              <a:ea typeface="华文楷体" panose="02010600040101010101" charset="-122"/>
              <a:cs typeface="+mn-cs"/>
            </a:endParaRPr>
          </a:p>
          <a:p>
            <a:pPr marL="342900" marR="0" lvl="0" indent="-342900" algn="l" defTabSz="914400" rtl="0" eaLnBrk="0" fontAlgn="base" latinLnBrk="0" hangingPunct="0">
              <a:lnSpc>
                <a:spcPct val="100000"/>
              </a:lnSpc>
              <a:spcBef>
                <a:spcPct val="20000"/>
              </a:spcBef>
              <a:spcAft>
                <a:spcPct val="0"/>
              </a:spcAft>
              <a:buClr>
                <a:srgbClr val="663300"/>
              </a:buClr>
              <a:buSzPct val="75000"/>
              <a:buFont typeface="Wingdings" panose="05000000000000000000" pitchFamily="2" charset="2"/>
              <a:buBlip>
                <a:blip r:embed="rId2"/>
              </a:buBlip>
              <a:defRPr/>
            </a:pPr>
            <a:r>
              <a:rPr kumimoji="0" lang="en-US" altLang="zh-CN" sz="2800" b="1" i="0" u="none" strike="noStrike" kern="0" cap="none" spc="0" normalizeH="0" baseline="0" noProof="0" dirty="0" smtClean="0">
                <a:ln>
                  <a:noFill/>
                </a:ln>
                <a:solidFill>
                  <a:srgbClr val="3333FF"/>
                </a:solidFill>
                <a:effectLst>
                  <a:outerShdw blurRad="38100" dist="38100" dir="2700000" algn="tl">
                    <a:srgbClr val="C0C0C0"/>
                  </a:outerShdw>
                </a:effectLst>
                <a:uLnTx/>
                <a:uFillTx/>
                <a:latin typeface="Times New Roman" panose="02020603050405020304"/>
                <a:ea typeface="华文楷体" panose="02010600040101010101" charset="-122"/>
                <a:cs typeface="+mn-cs"/>
              </a:rPr>
              <a:t>《</a:t>
            </a: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panose="02020603050405020304"/>
                <a:ea typeface="华文楷体" panose="02010600040101010101" charset="-122"/>
                <a:cs typeface="+mn-cs"/>
              </a:rPr>
              <a:t>Science》 </a:t>
            </a:r>
            <a:r>
              <a:rPr kumimoji="0" lang="zh-CN" altLang="en-US"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panose="02020603050405020304"/>
                <a:ea typeface="华文楷体" panose="02010600040101010101" charset="-122"/>
                <a:cs typeface="+mn-cs"/>
              </a:rPr>
              <a:t>专刊：</a:t>
            </a: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panose="02020603050405020304"/>
                <a:ea typeface="华文楷体" panose="02010600040101010101" charset="-122"/>
                <a:cs typeface="+mn-cs"/>
              </a:rPr>
              <a:t>“Artificial Intelligence”  </a:t>
            </a:r>
          </a:p>
          <a:p>
            <a:pPr marL="0" marR="0" lvl="0" indent="0" algn="l" defTabSz="914400" rtl="0" eaLnBrk="0" fontAlgn="base" latinLnBrk="0" hangingPunct="0">
              <a:lnSpc>
                <a:spcPct val="100000"/>
              </a:lnSpc>
              <a:spcBef>
                <a:spcPct val="20000"/>
              </a:spcBef>
              <a:spcAft>
                <a:spcPct val="0"/>
              </a:spcAft>
              <a:buClr>
                <a:srgbClr val="663300"/>
              </a:buClr>
              <a:buSzPct val="75000"/>
              <a:buNone/>
              <a:defRPr/>
            </a:pPr>
            <a:r>
              <a:rPr lang="en-US" altLang="zh-CN" kern="0" noProof="0" dirty="0">
                <a:latin typeface="Times New Roman" panose="02020603050405020304"/>
                <a:ea typeface="华文楷体" panose="02010600040101010101" charset="-122"/>
              </a:rPr>
              <a:t>     </a:t>
            </a: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panose="02020603050405020304"/>
                <a:ea typeface="华文楷体" panose="02010600040101010101" charset="-122"/>
                <a:cs typeface="+mn-cs"/>
              </a:rPr>
              <a:t>(17 July 2015)</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anose="05000000000000000000" pitchFamily="2" charset="2"/>
              <a:buBlip>
                <a:blip r:embed="rId3"/>
              </a:buBlip>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华文楷体" panose="02010600040101010101" charset="-122"/>
              </a:rPr>
              <a:t>Machine Learning</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anose="05000000000000000000" pitchFamily="2" charset="2"/>
              <a:buBlip>
                <a:blip r:embed="rId3"/>
              </a:buBlip>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华文楷体" panose="02010600040101010101" charset="-122"/>
              </a:rPr>
              <a:t>Computational rationality</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anose="05000000000000000000" pitchFamily="2" charset="2"/>
              <a:buBlip>
                <a:blip r:embed="rId3"/>
              </a:buBlip>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a:ea typeface="华文楷体" panose="02010600040101010101" charset="-122"/>
              </a:rPr>
              <a:t>Rise of the Machines</a:t>
            </a:r>
            <a:endParaRPr kumimoji="0" lang="zh-CN" altLang="en-US" sz="2400" b="0" i="0" u="none" strike="noStrike" kern="0" cap="none" spc="0" normalizeH="0" baseline="0" noProof="0" dirty="0">
              <a:ln>
                <a:noFill/>
              </a:ln>
              <a:solidFill>
                <a:srgbClr val="000000"/>
              </a:solidFill>
              <a:effectLst/>
              <a:uLnTx/>
              <a:uFillTx/>
              <a:latin typeface="Times New Roman" panose="02020603050405020304"/>
              <a:ea typeface="华文楷体" panose="02010600040101010101" charset="-122"/>
            </a:endParaRPr>
          </a:p>
        </p:txBody>
      </p:sp>
      <p:pic>
        <p:nvPicPr>
          <p:cNvPr id="7" name="Picture 2" descr="http://www.nature.com/nature/journal/v521/n7553/images/cover_na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819" y="791780"/>
            <a:ext cx="2273402" cy="2985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over image expan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0819" y="3830444"/>
            <a:ext cx="2273402" cy="2891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a:xfrm>
            <a:off x="293226" y="168819"/>
            <a:ext cx="1058072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b="1" dirty="0" smtClean="0"/>
              <a:t>1.1.5 </a:t>
            </a:r>
            <a:r>
              <a:rPr lang="zh-CN" altLang="en-US" b="1" dirty="0" smtClean="0"/>
              <a:t>与</a:t>
            </a:r>
            <a:r>
              <a:rPr lang="zh-CN" altLang="en-US" b="1" dirty="0"/>
              <a:t>脑科学和认知科学的交叉研究</a:t>
            </a:r>
          </a:p>
        </p:txBody>
      </p:sp>
      <p:sp>
        <p:nvSpPr>
          <p:cNvPr id="3" name="矩形 2"/>
          <p:cNvSpPr/>
          <p:nvPr/>
        </p:nvSpPr>
        <p:spPr>
          <a:xfrm>
            <a:off x="606223" y="938643"/>
            <a:ext cx="2954655"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1. </a:t>
            </a:r>
            <a:r>
              <a:rPr lang="zh-CN" altLang="en-US" sz="2400" b="1" dirty="0">
                <a:solidFill>
                  <a:srgbClr val="FF0000"/>
                </a:solidFill>
                <a:latin typeface="Times New Roman" panose="02020603050405020304" pitchFamily="18" charset="0"/>
              </a:rPr>
              <a:t>脑科学与神经科学</a:t>
            </a:r>
            <a:endParaRPr lang="zh-CN" altLang="en-US" sz="2000" dirty="0"/>
          </a:p>
        </p:txBody>
      </p:sp>
      <p:sp>
        <p:nvSpPr>
          <p:cNvPr id="2" name="矩形 1"/>
          <p:cNvSpPr/>
          <p:nvPr/>
        </p:nvSpPr>
        <p:spPr>
          <a:xfrm>
            <a:off x="838200" y="1400308"/>
            <a:ext cx="10826578" cy="5016758"/>
          </a:xfrm>
          <a:prstGeom prst="rect">
            <a:avLst/>
          </a:prstGeom>
        </p:spPr>
        <p:txBody>
          <a:bodyPr wrap="square">
            <a:spAutoFit/>
          </a:bodyPr>
          <a:lstStyle/>
          <a:p>
            <a:pPr marR="5715"/>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脑科学：</a:t>
            </a:r>
            <a:r>
              <a:rPr lang="zh-CN" altLang="en-US" sz="2000" dirty="0">
                <a:solidFill>
                  <a:srgbClr val="0000CC"/>
                </a:solidFill>
                <a:latin typeface="KaiTi_GB2312" panose="02010609030101010101" pitchFamily="49" charset="-122"/>
                <a:ea typeface="KaiTi_GB2312" panose="02010609030101010101" pitchFamily="49" charset="-122"/>
              </a:rPr>
              <a:t>是一门研究脑与心智现象及规律的科学，其主要目标就是要揭示脑功能的本质，认识脑与智能的规律，保护脑和创造脑。</a:t>
            </a:r>
          </a:p>
          <a:p>
            <a:pPr marR="5715"/>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神经科学：</a:t>
            </a:r>
            <a:r>
              <a:rPr lang="zh-CN" altLang="en-US" sz="2000" dirty="0">
                <a:solidFill>
                  <a:srgbClr val="0000CC"/>
                </a:solidFill>
                <a:latin typeface="KaiTi_GB2312" panose="02010609030101010101" pitchFamily="49" charset="-122"/>
                <a:ea typeface="KaiTi_GB2312" panose="02010609030101010101" pitchFamily="49" charset="-122"/>
              </a:rPr>
              <a:t>是一门研究神经系统内分子水平、细胞水平及细胞间的变化过程，及这些过程在中枢的功能、控制系统内的整合作用所进行的学科。</a:t>
            </a:r>
          </a:p>
          <a:p>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脑的涵义：</a:t>
            </a:r>
          </a:p>
          <a:p>
            <a:pPr marR="52705"/>
            <a:r>
              <a:rPr lang="zh-CN" altLang="en-US" sz="2000" dirty="0">
                <a:solidFill>
                  <a:srgbClr val="006300"/>
                </a:solidFill>
                <a:latin typeface="KaiTi_GB2312" panose="02010609030101010101" pitchFamily="49" charset="-122"/>
                <a:ea typeface="KaiTi_GB2312" panose="02010609030101010101" pitchFamily="49" charset="-122"/>
              </a:rPr>
              <a:t>  从狭义方面，</a:t>
            </a:r>
            <a:r>
              <a:rPr lang="zh-CN" altLang="en-US" sz="2000" dirty="0">
                <a:solidFill>
                  <a:srgbClr val="0000CC"/>
                </a:solidFill>
                <a:latin typeface="KaiTi_GB2312" panose="02010609030101010101" pitchFamily="49" charset="-122"/>
                <a:ea typeface="KaiTi_GB2312" panose="02010609030101010101" pitchFamily="49" charset="-122"/>
              </a:rPr>
              <a:t>脑是指中枢神经系统，有时特指大脑；</a:t>
            </a:r>
          </a:p>
          <a:p>
            <a:pPr marR="9525"/>
            <a:r>
              <a:rPr lang="zh-CN" altLang="en-US" sz="2000" dirty="0">
                <a:solidFill>
                  <a:srgbClr val="006300"/>
                </a:solidFill>
                <a:latin typeface="KaiTi_GB2312" panose="02010609030101010101" pitchFamily="49" charset="-122"/>
                <a:ea typeface="KaiTi_GB2312" panose="02010609030101010101" pitchFamily="49" charset="-122"/>
              </a:rPr>
              <a:t>  从广义方面，</a:t>
            </a:r>
            <a:r>
              <a:rPr lang="zh-CN" altLang="en-US" sz="2000" dirty="0">
                <a:solidFill>
                  <a:srgbClr val="0000CC"/>
                </a:solidFill>
                <a:latin typeface="KaiTi_GB2312" panose="02010609030101010101" pitchFamily="49" charset="-122"/>
                <a:ea typeface="KaiTi_GB2312" panose="02010609030101010101" pitchFamily="49" charset="-122"/>
              </a:rPr>
              <a:t>脑可泛指整个神经系统。人工智能是从广义角度来理解脑科学的。</a:t>
            </a:r>
          </a:p>
          <a:p>
            <a:pPr marR="5715"/>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脑的复杂度：</a:t>
            </a:r>
            <a:r>
              <a:rPr lang="zh-CN" altLang="en-US" sz="2000" dirty="0">
                <a:solidFill>
                  <a:srgbClr val="0000CC"/>
                </a:solidFill>
                <a:latin typeface="KaiTi_GB2312" panose="02010609030101010101" pitchFamily="49" charset="-122"/>
                <a:ea typeface="KaiTi_GB2312" panose="02010609030101010101" pitchFamily="49" charset="-122"/>
              </a:rPr>
              <a:t>人脑是由巨量神经元经其突触的广泛并行互联所形成的一个巨复杂系统，是自然界中最复杂、最高级的智能系统。</a:t>
            </a:r>
          </a:p>
          <a:p>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现代脑科学的基本问题：</a:t>
            </a:r>
          </a:p>
          <a:p>
            <a:pPr marR="33020"/>
            <a:r>
              <a:rPr lang="en-US" altLang="zh-CN" sz="2000" b="1" dirty="0">
                <a:solidFill>
                  <a:srgbClr val="630031"/>
                </a:solidFill>
                <a:latin typeface="Times New Roman" panose="02020603050405020304" pitchFamily="18" charset="0"/>
                <a:ea typeface="KaiTi_GB2312" panose="02010609030101010101" pitchFamily="49" charset="-122"/>
              </a:rPr>
              <a:t>    (1) </a:t>
            </a:r>
            <a:r>
              <a:rPr lang="zh-CN" altLang="en-US" sz="2000" dirty="0">
                <a:solidFill>
                  <a:srgbClr val="0000CC"/>
                </a:solidFill>
                <a:latin typeface="KaiTi_GB2312" panose="02010609030101010101" pitchFamily="49" charset="-122"/>
                <a:ea typeface="KaiTi_GB2312" panose="02010609030101010101" pitchFamily="49" charset="-122"/>
              </a:rPr>
              <a:t>揭示神经元之间的连接形式，奠定行为的脑机制的结构基础；</a:t>
            </a:r>
          </a:p>
          <a:p>
            <a:pPr marR="7620"/>
            <a:r>
              <a:rPr lang="en-US" altLang="zh-CN" sz="2000" b="1" dirty="0">
                <a:solidFill>
                  <a:srgbClr val="630031"/>
                </a:solidFill>
                <a:latin typeface="Times New Roman" panose="02020603050405020304" pitchFamily="18" charset="0"/>
                <a:ea typeface="KaiTi_GB2312" panose="02010609030101010101" pitchFamily="49" charset="-122"/>
              </a:rPr>
              <a:t>    (2) </a:t>
            </a:r>
            <a:r>
              <a:rPr lang="zh-CN" altLang="en-US" sz="2000" dirty="0">
                <a:solidFill>
                  <a:srgbClr val="0000CC"/>
                </a:solidFill>
                <a:latin typeface="KaiTi_GB2312" panose="02010609030101010101" pitchFamily="49" charset="-122"/>
                <a:ea typeface="KaiTi_GB2312" panose="02010609030101010101" pitchFamily="49" charset="-122"/>
              </a:rPr>
              <a:t>阐明神经活动的基本过程，说明在分子、细胞到行为等不同层次上神经信号的产生、传递、调制等基本过程；</a:t>
            </a:r>
          </a:p>
          <a:p>
            <a:r>
              <a:rPr lang="en-US" altLang="zh-CN" sz="2000" b="1" dirty="0">
                <a:solidFill>
                  <a:srgbClr val="630031"/>
                </a:solidFill>
                <a:latin typeface="Times New Roman" panose="02020603050405020304" pitchFamily="18" charset="0"/>
                <a:ea typeface="KaiTi_GB2312" panose="02010609030101010101" pitchFamily="49" charset="-122"/>
              </a:rPr>
              <a:t>    (3) </a:t>
            </a:r>
            <a:r>
              <a:rPr lang="zh-CN" altLang="en-US" sz="2000" dirty="0">
                <a:solidFill>
                  <a:srgbClr val="0000CC"/>
                </a:solidFill>
                <a:latin typeface="KaiTi_GB2312" panose="02010609030101010101" pitchFamily="49" charset="-122"/>
                <a:ea typeface="KaiTi_GB2312" panose="02010609030101010101" pitchFamily="49" charset="-122"/>
              </a:rPr>
              <a:t>认识实现各种功能的神经回路基础；</a:t>
            </a:r>
          </a:p>
          <a:p>
            <a:r>
              <a:rPr lang="en-US" altLang="zh-CN" sz="2000" b="1" dirty="0">
                <a:solidFill>
                  <a:srgbClr val="630031"/>
                </a:solidFill>
                <a:latin typeface="Times New Roman" panose="02020603050405020304" pitchFamily="18" charset="0"/>
                <a:ea typeface="KaiTi_GB2312" panose="02010609030101010101" pitchFamily="49" charset="-122"/>
              </a:rPr>
              <a:t>    (4) </a:t>
            </a:r>
            <a:r>
              <a:rPr lang="zh-CN" altLang="en-US" sz="2000" dirty="0">
                <a:solidFill>
                  <a:srgbClr val="0000CC"/>
                </a:solidFill>
                <a:latin typeface="KaiTi_GB2312" panose="02010609030101010101" pitchFamily="49" charset="-122"/>
                <a:ea typeface="KaiTi_GB2312" panose="02010609030101010101" pitchFamily="49" charset="-122"/>
              </a:rPr>
              <a:t>解释脑的高级功能机制等。</a:t>
            </a:r>
          </a:p>
          <a:p>
            <a:pPr marR="5080"/>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脑科学是</a:t>
            </a:r>
            <a:r>
              <a:rPr lang="en-US" altLang="zh-CN" sz="2000" b="1" dirty="0">
                <a:solidFill>
                  <a:srgbClr val="A4001F"/>
                </a:solidFill>
                <a:latin typeface="Times New Roman" panose="02020603050405020304" pitchFamily="18" charset="0"/>
                <a:ea typeface="KaiTi_GB2312" panose="02010609030101010101" pitchFamily="49" charset="-122"/>
              </a:rPr>
              <a:t>AI</a:t>
            </a:r>
            <a:r>
              <a:rPr lang="zh-CN" altLang="en-US" sz="2000" b="1" dirty="0">
                <a:solidFill>
                  <a:srgbClr val="A4001F"/>
                </a:solidFill>
                <a:latin typeface="KaiTi_GB2312" panose="02010609030101010101" pitchFamily="49" charset="-122"/>
                <a:ea typeface="KaiTi_GB2312" panose="02010609030101010101" pitchFamily="49" charset="-122"/>
              </a:rPr>
              <a:t>的基础：</a:t>
            </a:r>
            <a:r>
              <a:rPr lang="zh-CN" altLang="en-US" sz="2000" dirty="0">
                <a:solidFill>
                  <a:srgbClr val="0000CC"/>
                </a:solidFill>
                <a:latin typeface="KaiTi_GB2312" panose="02010609030101010101" pitchFamily="49" charset="-122"/>
                <a:ea typeface="KaiTi_GB2312" panose="02010609030101010101" pitchFamily="49" charset="-122"/>
              </a:rPr>
              <a:t>其任何研究进展都将对人工智能的研究起到积极的推动作用。 </a:t>
            </a:r>
            <a:endParaRPr lang="zh-CN" altLang="en-US" sz="2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a:xfrm>
            <a:off x="293226" y="168819"/>
            <a:ext cx="10580720" cy="649288"/>
          </a:xfrm>
        </p:spPr>
        <p:txBody>
          <a:bodyPr>
            <a:normAutofit fontScale="90000"/>
          </a:bodyPr>
          <a:lstStyle/>
          <a:p>
            <a:pPr>
              <a:defRPr/>
            </a:pPr>
            <a:r>
              <a:rPr lang="en-US" altLang="zh-CN" b="1" dirty="0">
                <a:solidFill>
                  <a:srgbClr val="003399"/>
                </a:solidFill>
                <a:latin typeface="楷体_GB2312" pitchFamily="49" charset="-122"/>
              </a:rPr>
              <a:t> </a:t>
            </a:r>
            <a:r>
              <a:rPr lang="en-US" altLang="zh-CN" b="1" dirty="0" smtClean="0"/>
              <a:t>1.1.5 </a:t>
            </a:r>
            <a:r>
              <a:rPr lang="zh-CN" altLang="en-US" b="1" dirty="0" smtClean="0"/>
              <a:t>与</a:t>
            </a:r>
            <a:r>
              <a:rPr lang="zh-CN" altLang="en-US" b="1" dirty="0"/>
              <a:t>脑科学和认知科学的交叉研究</a:t>
            </a:r>
          </a:p>
        </p:txBody>
      </p:sp>
      <p:sp>
        <p:nvSpPr>
          <p:cNvPr id="3" name="矩形 2"/>
          <p:cNvSpPr/>
          <p:nvPr/>
        </p:nvSpPr>
        <p:spPr>
          <a:xfrm>
            <a:off x="606223" y="938643"/>
            <a:ext cx="3262432"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2. </a:t>
            </a:r>
            <a:r>
              <a:rPr lang="zh-CN" altLang="en-US" sz="2400" b="1" dirty="0">
                <a:solidFill>
                  <a:srgbClr val="FF0000"/>
                </a:solidFill>
                <a:latin typeface="Times New Roman" panose="02020603050405020304" pitchFamily="18" charset="0"/>
              </a:rPr>
              <a:t>认知科学和思维科学</a:t>
            </a:r>
            <a:endParaRPr lang="zh-CN" altLang="en-US" sz="2000" dirty="0"/>
          </a:p>
        </p:txBody>
      </p:sp>
      <p:sp>
        <p:nvSpPr>
          <p:cNvPr id="2" name="矩形 1"/>
          <p:cNvSpPr/>
          <p:nvPr/>
        </p:nvSpPr>
        <p:spPr>
          <a:xfrm>
            <a:off x="937054" y="1524838"/>
            <a:ext cx="10826578" cy="5016758"/>
          </a:xfrm>
          <a:prstGeom prst="rect">
            <a:avLst/>
          </a:prstGeom>
        </p:spPr>
        <p:txBody>
          <a:bodyPr wrap="square">
            <a:spAutoFit/>
          </a:bodyPr>
          <a:lstStyle/>
          <a:p>
            <a:pPr marR="5715"/>
            <a:r>
              <a:rPr lang="zh-CN" altLang="en-US" sz="2000" dirty="0">
                <a:solidFill>
                  <a:srgbClr val="A4001F"/>
                </a:solidFill>
                <a:ea typeface="楷体_GB2312" panose="02010609030101010101"/>
              </a:rPr>
              <a:t>    认知：</a:t>
            </a:r>
            <a:r>
              <a:rPr lang="zh-CN" altLang="en-US" sz="2000" dirty="0">
                <a:solidFill>
                  <a:srgbClr val="0000CC"/>
                </a:solidFill>
                <a:ea typeface="楷体_GB2312" panose="02010609030101010101"/>
              </a:rPr>
              <a:t>可一般地认为是和情感、动机、意志相对应的理智或认识过程，或者是为了一定的目的，在一定的心理结构中进行的信息加工过程。</a:t>
            </a:r>
          </a:p>
          <a:p>
            <a:pPr marR="15875"/>
            <a:r>
              <a:rPr lang="zh-CN" altLang="en-US" sz="2000" dirty="0">
                <a:solidFill>
                  <a:srgbClr val="0000CC"/>
                </a:solidFill>
                <a:ea typeface="楷体_GB2312" panose="02010609030101010101"/>
              </a:rPr>
              <a:t>    美国心理学家浩斯顿</a:t>
            </a:r>
            <a:r>
              <a:rPr lang="en-US" altLang="zh-CN" sz="2000" b="1" dirty="0">
                <a:solidFill>
                  <a:srgbClr val="0000CC"/>
                </a:solidFill>
                <a:latin typeface="Times New Roman" panose="02020603050405020304" pitchFamily="18" charset="0"/>
                <a:ea typeface="楷体_GB2312" panose="02010609030101010101"/>
              </a:rPr>
              <a:t>(Houston)</a:t>
            </a:r>
            <a:r>
              <a:rPr lang="zh-CN" altLang="en-US" sz="2000" dirty="0">
                <a:solidFill>
                  <a:srgbClr val="0000CC"/>
                </a:solidFill>
                <a:latin typeface="Times New Roman" panose="02020603050405020304" pitchFamily="18" charset="0"/>
                <a:ea typeface="楷体_GB2312" panose="02010609030101010101"/>
              </a:rPr>
              <a:t>等人把认知归纳为以下</a:t>
            </a:r>
            <a:r>
              <a:rPr lang="en-US" altLang="zh-CN" sz="2000" b="1" dirty="0">
                <a:solidFill>
                  <a:srgbClr val="0000CC"/>
                </a:solidFill>
                <a:latin typeface="Times New Roman" panose="02020603050405020304" pitchFamily="18" charset="0"/>
                <a:ea typeface="楷体_GB2312" panose="02010609030101010101"/>
              </a:rPr>
              <a:t>5</a:t>
            </a:r>
            <a:r>
              <a:rPr lang="zh-CN" altLang="en-US" sz="2000" dirty="0">
                <a:solidFill>
                  <a:srgbClr val="0000CC"/>
                </a:solidFill>
                <a:latin typeface="Times New Roman" panose="02020603050405020304" pitchFamily="18" charset="0"/>
                <a:ea typeface="楷体_GB2312" panose="02010609030101010101"/>
              </a:rPr>
              <a:t>种主要类型：</a:t>
            </a:r>
          </a:p>
          <a:p>
            <a:r>
              <a:rPr lang="en-US" altLang="zh-CN" sz="2000" b="1" dirty="0">
                <a:solidFill>
                  <a:srgbClr val="0000CC"/>
                </a:solidFill>
                <a:latin typeface="Times New Roman" panose="02020603050405020304" pitchFamily="18" charset="0"/>
                <a:ea typeface="楷体_GB2312" panose="02010609030101010101"/>
              </a:rPr>
              <a:t>    (1) </a:t>
            </a:r>
            <a:r>
              <a:rPr lang="zh-CN" altLang="en-US" sz="2000" dirty="0">
                <a:solidFill>
                  <a:srgbClr val="0000CC"/>
                </a:solidFill>
                <a:latin typeface="Times New Roman" panose="02020603050405020304" pitchFamily="18" charset="0"/>
                <a:ea typeface="楷体_GB2312" panose="02010609030101010101"/>
              </a:rPr>
              <a:t>认知是信息的处理过程；</a:t>
            </a:r>
          </a:p>
          <a:p>
            <a:r>
              <a:rPr lang="en-US" altLang="zh-CN" sz="2000" b="1" dirty="0">
                <a:solidFill>
                  <a:srgbClr val="0000CC"/>
                </a:solidFill>
                <a:latin typeface="Times New Roman" panose="02020603050405020304" pitchFamily="18" charset="0"/>
                <a:ea typeface="楷体_GB2312" panose="02010609030101010101"/>
              </a:rPr>
              <a:t>    (2) </a:t>
            </a:r>
            <a:r>
              <a:rPr lang="zh-CN" altLang="en-US" sz="2000" dirty="0">
                <a:solidFill>
                  <a:srgbClr val="0000CC"/>
                </a:solidFill>
                <a:latin typeface="Times New Roman" panose="02020603050405020304" pitchFamily="18" charset="0"/>
                <a:ea typeface="楷体_GB2312" panose="02010609030101010101"/>
              </a:rPr>
              <a:t>认知是心理上的符号运算；</a:t>
            </a:r>
          </a:p>
          <a:p>
            <a:r>
              <a:rPr lang="en-US" altLang="zh-CN" sz="2000" b="1" dirty="0">
                <a:solidFill>
                  <a:srgbClr val="0000CC"/>
                </a:solidFill>
                <a:latin typeface="Times New Roman" panose="02020603050405020304" pitchFamily="18" charset="0"/>
                <a:ea typeface="楷体_GB2312" panose="02010609030101010101"/>
              </a:rPr>
              <a:t>    (3) </a:t>
            </a:r>
            <a:r>
              <a:rPr lang="zh-CN" altLang="en-US" sz="2000" dirty="0">
                <a:solidFill>
                  <a:srgbClr val="0000CC"/>
                </a:solidFill>
                <a:latin typeface="Times New Roman" panose="02020603050405020304" pitchFamily="18" charset="0"/>
                <a:ea typeface="楷体_GB2312" panose="02010609030101010101"/>
              </a:rPr>
              <a:t>认知是问题求解；</a:t>
            </a:r>
          </a:p>
          <a:p>
            <a:r>
              <a:rPr lang="en-US" altLang="zh-CN" sz="2000" b="1" dirty="0">
                <a:solidFill>
                  <a:srgbClr val="0000CC"/>
                </a:solidFill>
                <a:latin typeface="Times New Roman" panose="02020603050405020304" pitchFamily="18" charset="0"/>
                <a:ea typeface="楷体_GB2312" panose="02010609030101010101"/>
              </a:rPr>
              <a:t>    (4) </a:t>
            </a:r>
            <a:r>
              <a:rPr lang="zh-CN" altLang="en-US" sz="2000" dirty="0">
                <a:solidFill>
                  <a:srgbClr val="0000CC"/>
                </a:solidFill>
                <a:latin typeface="Times New Roman" panose="02020603050405020304" pitchFamily="18" charset="0"/>
                <a:ea typeface="楷体_GB2312" panose="02010609030101010101"/>
              </a:rPr>
              <a:t>认知是思维；</a:t>
            </a:r>
          </a:p>
          <a:p>
            <a:pPr marR="8255"/>
            <a:r>
              <a:rPr lang="en-US" altLang="zh-CN" sz="2000" b="1" dirty="0">
                <a:solidFill>
                  <a:srgbClr val="0000CC"/>
                </a:solidFill>
                <a:latin typeface="Times New Roman" panose="02020603050405020304" pitchFamily="18" charset="0"/>
                <a:ea typeface="楷体_GB2312" panose="02010609030101010101"/>
              </a:rPr>
              <a:t>    (5) </a:t>
            </a:r>
            <a:r>
              <a:rPr lang="zh-CN" altLang="en-US" sz="2000" dirty="0">
                <a:solidFill>
                  <a:srgbClr val="0000CC"/>
                </a:solidFill>
                <a:latin typeface="Times New Roman" panose="02020603050405020304" pitchFamily="18" charset="0"/>
                <a:ea typeface="楷体_GB2312" panose="02010609030101010101"/>
              </a:rPr>
              <a:t>认知是一组相关的活动，如知觉、记忆、思维、判断、推理、问题求解、学习、想象、概念形成及语言使用等。</a:t>
            </a:r>
          </a:p>
          <a:p>
            <a:pPr marR="5715"/>
            <a:r>
              <a:rPr lang="zh-CN" altLang="en-US" sz="2000" dirty="0">
                <a:solidFill>
                  <a:srgbClr val="A4001F"/>
                </a:solidFill>
                <a:ea typeface="楷体_GB2312" panose="02010609030101010101"/>
              </a:rPr>
              <a:t>    </a:t>
            </a:r>
            <a:endParaRPr lang="en-US" altLang="zh-CN" sz="2000" dirty="0">
              <a:solidFill>
                <a:srgbClr val="A4001F"/>
              </a:solidFill>
              <a:ea typeface="楷体_GB2312" panose="02010609030101010101"/>
            </a:endParaRPr>
          </a:p>
          <a:p>
            <a:pPr marR="5715"/>
            <a:r>
              <a:rPr lang="en-US" altLang="zh-CN" sz="2000" dirty="0">
                <a:solidFill>
                  <a:srgbClr val="A4001F"/>
                </a:solidFill>
                <a:ea typeface="楷体_GB2312" panose="02010609030101010101"/>
              </a:rPr>
              <a:t>    </a:t>
            </a:r>
            <a:r>
              <a:rPr lang="zh-CN" altLang="en-US" sz="2000" dirty="0">
                <a:solidFill>
                  <a:srgbClr val="A4001F"/>
                </a:solidFill>
                <a:ea typeface="楷体_GB2312" panose="02010609030101010101"/>
              </a:rPr>
              <a:t>认知科学：</a:t>
            </a:r>
            <a:r>
              <a:rPr lang="zh-CN" altLang="en-US" sz="2000" dirty="0">
                <a:solidFill>
                  <a:srgbClr val="0000CC"/>
                </a:solidFill>
                <a:ea typeface="楷体_GB2312" panose="02010609030101010101"/>
              </a:rPr>
              <a:t>认知科学（思维科学）是研究人类感知和思维信息处理过程的一门学科，其主要研究目的就是要说明和解释人类在完成认知活动时是如何进行信息加工的</a:t>
            </a:r>
          </a:p>
          <a:p>
            <a:pPr marR="6985"/>
            <a:r>
              <a:rPr lang="zh-CN" altLang="en-US" sz="2000" dirty="0">
                <a:solidFill>
                  <a:srgbClr val="0000CC"/>
                </a:solidFill>
                <a:ea typeface="楷体_GB2312" panose="02010609030101010101"/>
              </a:rPr>
              <a:t>    认知科学也是人工智能的重要理论基础，对人工智能发展起着根本性的作用。认知科学涉及的问题非常广泛，除了像浩斯顿提出的相关联活动外，还会受到环境、社会、文化背景等方面的影响。</a:t>
            </a:r>
          </a:p>
          <a:p>
            <a:pPr marR="10795"/>
            <a:r>
              <a:rPr lang="zh-CN" altLang="en-US" sz="2000" dirty="0">
                <a:solidFill>
                  <a:srgbClr val="0000CC"/>
                </a:solidFill>
                <a:ea typeface="楷体_GB2312" panose="02010609030101010101"/>
              </a:rPr>
              <a:t>    从认知观点看，</a:t>
            </a:r>
            <a:r>
              <a:rPr lang="en-US" altLang="zh-CN" sz="2000" b="1" dirty="0">
                <a:solidFill>
                  <a:srgbClr val="0000CC"/>
                </a:solidFill>
                <a:latin typeface="Times New Roman" panose="02020603050405020304" pitchFamily="18" charset="0"/>
                <a:ea typeface="楷体_GB2312" panose="02010609030101010101"/>
              </a:rPr>
              <a:t>AI</a:t>
            </a:r>
            <a:r>
              <a:rPr lang="zh-CN" altLang="en-US" sz="2000" dirty="0">
                <a:solidFill>
                  <a:srgbClr val="0000CC"/>
                </a:solidFill>
                <a:latin typeface="Times New Roman" panose="02020603050405020304" pitchFamily="18" charset="0"/>
                <a:ea typeface="楷体_GB2312" panose="02010609030101010101"/>
              </a:rPr>
              <a:t>应同时开展对逻辑思维、形象思维和灵感思维的研究 </a:t>
            </a:r>
            <a:endParaRPr lang="zh-CN" altLang="en-US" sz="2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a:xfrm>
            <a:off x="293226" y="168819"/>
            <a:ext cx="1058072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b="1" dirty="0" smtClean="0"/>
              <a:t>1.1.6 </a:t>
            </a:r>
            <a:r>
              <a:rPr lang="zh-CN" altLang="en-US" b="1" dirty="0" smtClean="0"/>
              <a:t>智能</a:t>
            </a:r>
            <a:r>
              <a:rPr lang="zh-CN" altLang="en-US" b="1" dirty="0"/>
              <a:t>模拟的方法和技术研究</a:t>
            </a:r>
          </a:p>
        </p:txBody>
      </p:sp>
      <p:sp>
        <p:nvSpPr>
          <p:cNvPr id="3" name="矩形 2"/>
          <p:cNvSpPr/>
          <p:nvPr/>
        </p:nvSpPr>
        <p:spPr>
          <a:xfrm>
            <a:off x="606223" y="938643"/>
            <a:ext cx="2031325"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1. </a:t>
            </a:r>
            <a:r>
              <a:rPr lang="zh-CN" altLang="en-US" sz="2400" b="1" dirty="0">
                <a:solidFill>
                  <a:srgbClr val="FF0000"/>
                </a:solidFill>
                <a:latin typeface="Times New Roman" panose="02020603050405020304" pitchFamily="18" charset="0"/>
              </a:rPr>
              <a:t>感知、思维</a:t>
            </a:r>
            <a:endParaRPr lang="zh-CN" altLang="en-US" sz="2000" dirty="0"/>
          </a:p>
        </p:txBody>
      </p:sp>
      <p:sp>
        <p:nvSpPr>
          <p:cNvPr id="2" name="矩形 1"/>
          <p:cNvSpPr/>
          <p:nvPr/>
        </p:nvSpPr>
        <p:spPr>
          <a:xfrm>
            <a:off x="898666" y="1520844"/>
            <a:ext cx="10914393" cy="5262979"/>
          </a:xfrm>
          <a:prstGeom prst="rect">
            <a:avLst/>
          </a:prstGeom>
        </p:spPr>
        <p:txBody>
          <a:bodyPr wrap="square">
            <a:spAutoFit/>
          </a:bodyPr>
          <a:lstStyle/>
          <a:p>
            <a:r>
              <a:rPr lang="zh-CN" altLang="en-US" sz="2400" dirty="0">
                <a:solidFill>
                  <a:srgbClr val="A4001F"/>
                </a:solidFill>
                <a:ea typeface="楷体_GB2312" panose="02010609030101010101"/>
              </a:rPr>
              <a:t>机器感知</a:t>
            </a:r>
          </a:p>
          <a:p>
            <a:pPr marR="12065"/>
            <a:r>
              <a:rPr lang="zh-CN" altLang="en-US" sz="2400" dirty="0">
                <a:solidFill>
                  <a:srgbClr val="0000CC"/>
                </a:solidFill>
                <a:ea typeface="楷体_GB2312" panose="02010609030101010101"/>
              </a:rPr>
              <a:t>    就是要让计算机具有类似于人的感知能力，如视觉、听觉、触觉、嗅觉、味觉</a:t>
            </a:r>
          </a:p>
          <a:p>
            <a:pPr marR="7620"/>
            <a:r>
              <a:rPr lang="zh-CN" altLang="en-US" sz="2400" dirty="0">
                <a:solidFill>
                  <a:srgbClr val="006300"/>
                </a:solidFill>
                <a:ea typeface="楷体_GB2312" panose="02010609030101010101"/>
              </a:rPr>
              <a:t>    机器视觉</a:t>
            </a:r>
            <a:r>
              <a:rPr lang="zh-CN" altLang="en-US" sz="2400" dirty="0">
                <a:solidFill>
                  <a:srgbClr val="0000CC"/>
                </a:solidFill>
                <a:ea typeface="楷体_GB2312" panose="02010609030101010101"/>
              </a:rPr>
              <a:t>（或叫计算机视觉）：就是给计算机配上能看的视觉器官，如摄像机等，   使它可以识别并理解文字、图像、景物等</a:t>
            </a:r>
          </a:p>
          <a:p>
            <a:pPr marR="7620"/>
            <a:r>
              <a:rPr lang="zh-CN" altLang="en-US" sz="2400" dirty="0">
                <a:solidFill>
                  <a:srgbClr val="006300"/>
                </a:solidFill>
                <a:ea typeface="楷体_GB2312" panose="02010609030101010101"/>
              </a:rPr>
              <a:t>    机器听觉</a:t>
            </a:r>
            <a:r>
              <a:rPr lang="zh-CN" altLang="en-US" sz="2400" dirty="0">
                <a:solidFill>
                  <a:srgbClr val="0000CC"/>
                </a:solidFill>
                <a:ea typeface="楷体_GB2312" panose="02010609030101010101"/>
              </a:rPr>
              <a:t>（或叫计算机听觉）：就是给计算配上能听的听觉器官，如话筒等，使计算机能够识别并理解语言、声音等。</a:t>
            </a:r>
          </a:p>
          <a:p>
            <a:pPr marR="65405"/>
            <a:r>
              <a:rPr lang="zh-CN" altLang="en-US" sz="2400" dirty="0">
                <a:solidFill>
                  <a:srgbClr val="006300"/>
                </a:solidFill>
                <a:ea typeface="楷体_GB2312" panose="02010609030101010101"/>
              </a:rPr>
              <a:t>    机器感知相当于智能系统的输入部分。</a:t>
            </a:r>
          </a:p>
          <a:p>
            <a:pPr marR="12700"/>
            <a:r>
              <a:rPr lang="zh-CN" altLang="en-US" sz="2400" dirty="0">
                <a:solidFill>
                  <a:srgbClr val="0000CC"/>
                </a:solidFill>
                <a:ea typeface="楷体_GB2312" panose="02010609030101010101"/>
              </a:rPr>
              <a:t>    机器感知的专门的研究领域：计算机视觉、模式识别、自然语言理解</a:t>
            </a:r>
          </a:p>
          <a:p>
            <a:r>
              <a:rPr lang="zh-CN" altLang="en-US" sz="2400" dirty="0" smtClean="0">
                <a:solidFill>
                  <a:srgbClr val="A4001F"/>
                </a:solidFill>
                <a:ea typeface="楷体_GB2312" panose="02010609030101010101"/>
              </a:rPr>
              <a:t>机器</a:t>
            </a:r>
            <a:r>
              <a:rPr lang="zh-CN" altLang="en-US" sz="2400" dirty="0">
                <a:solidFill>
                  <a:srgbClr val="A4001F"/>
                </a:solidFill>
                <a:ea typeface="楷体_GB2312" panose="02010609030101010101"/>
              </a:rPr>
              <a:t>思维</a:t>
            </a:r>
          </a:p>
          <a:p>
            <a:pPr marR="7620"/>
            <a:r>
              <a:rPr lang="zh-CN" altLang="en-US" sz="2400" dirty="0">
                <a:solidFill>
                  <a:srgbClr val="0000CC"/>
                </a:solidFill>
                <a:ea typeface="楷体_GB2312" panose="02010609030101010101"/>
              </a:rPr>
              <a:t>    让计算机能够对感知到的外界信息和自己产生的内部信息进行思维性加工</a:t>
            </a:r>
          </a:p>
          <a:p>
            <a:r>
              <a:rPr lang="zh-CN" altLang="en-US" sz="2400" dirty="0">
                <a:solidFill>
                  <a:srgbClr val="006300"/>
                </a:solidFill>
                <a:ea typeface="楷体_GB2312" panose="02010609030101010101"/>
              </a:rPr>
              <a:t>    逻辑思维</a:t>
            </a:r>
          </a:p>
          <a:p>
            <a:r>
              <a:rPr lang="zh-CN" altLang="en-US" sz="2400" dirty="0">
                <a:solidFill>
                  <a:srgbClr val="006300"/>
                </a:solidFill>
                <a:ea typeface="楷体_GB2312" panose="02010609030101010101"/>
              </a:rPr>
              <a:t>    形象思维</a:t>
            </a:r>
          </a:p>
          <a:p>
            <a:r>
              <a:rPr lang="zh-CN" altLang="en-US" sz="2400" dirty="0">
                <a:solidFill>
                  <a:srgbClr val="006300"/>
                </a:solidFill>
                <a:ea typeface="楷体_GB2312" panose="02010609030101010101"/>
              </a:rPr>
              <a:t>    灵感思维 </a:t>
            </a:r>
            <a:endParaRPr lang="zh-CN" altLang="en-US" sz="24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a:xfrm>
            <a:off x="293226" y="168819"/>
            <a:ext cx="1058072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b="1" dirty="0" smtClean="0"/>
              <a:t>1.1.6 </a:t>
            </a:r>
            <a:r>
              <a:rPr lang="zh-CN" altLang="en-US" b="1" dirty="0" smtClean="0"/>
              <a:t>智能</a:t>
            </a:r>
            <a:r>
              <a:rPr lang="zh-CN" altLang="en-US" b="1" dirty="0"/>
              <a:t>模拟的方法和技术研究</a:t>
            </a:r>
          </a:p>
        </p:txBody>
      </p:sp>
      <p:sp>
        <p:nvSpPr>
          <p:cNvPr id="3" name="矩形 2"/>
          <p:cNvSpPr/>
          <p:nvPr/>
        </p:nvSpPr>
        <p:spPr>
          <a:xfrm>
            <a:off x="606223" y="864501"/>
            <a:ext cx="2954655"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2. </a:t>
            </a:r>
            <a:r>
              <a:rPr lang="zh-CN" altLang="en-US" sz="2400" b="1" dirty="0">
                <a:solidFill>
                  <a:srgbClr val="FF0000"/>
                </a:solidFill>
                <a:latin typeface="Times New Roman" panose="02020603050405020304" pitchFamily="18" charset="0"/>
              </a:rPr>
              <a:t>学习、行为、系统</a:t>
            </a:r>
            <a:endParaRPr lang="zh-CN" altLang="en-US" sz="2000" dirty="0"/>
          </a:p>
        </p:txBody>
      </p:sp>
      <p:sp>
        <p:nvSpPr>
          <p:cNvPr id="2" name="矩形 1"/>
          <p:cNvSpPr/>
          <p:nvPr/>
        </p:nvSpPr>
        <p:spPr>
          <a:xfrm>
            <a:off x="898666" y="1446702"/>
            <a:ext cx="10914393" cy="5262979"/>
          </a:xfrm>
          <a:prstGeom prst="rect">
            <a:avLst/>
          </a:prstGeom>
        </p:spPr>
        <p:txBody>
          <a:bodyPr wrap="square">
            <a:spAutoFit/>
          </a:bodyPr>
          <a:lstStyle/>
          <a:p>
            <a:r>
              <a:rPr lang="zh-CN" altLang="en-US" sz="2400" dirty="0">
                <a:solidFill>
                  <a:srgbClr val="A4001F"/>
                </a:solidFill>
                <a:ea typeface="楷体_GB2312" panose="02010609030101010101"/>
              </a:rPr>
              <a:t>机器学习</a:t>
            </a:r>
          </a:p>
          <a:p>
            <a:pPr marR="5080"/>
            <a:r>
              <a:rPr lang="zh-CN" altLang="en-US" sz="2400" dirty="0">
                <a:solidFill>
                  <a:srgbClr val="0000CC"/>
                </a:solidFill>
                <a:ea typeface="楷体_GB2312" panose="02010609030101010101"/>
              </a:rPr>
              <a:t>    让计算机能够像人那样自动地获取新知识，并在实践中不断地完善自我和增强能力。</a:t>
            </a:r>
          </a:p>
          <a:p>
            <a:pPr marR="8255"/>
            <a:r>
              <a:rPr lang="zh-CN" altLang="en-US" sz="2400" dirty="0">
                <a:solidFill>
                  <a:srgbClr val="006300"/>
                </a:solidFill>
                <a:ea typeface="楷体_GB2312" panose="02010609030101010101"/>
              </a:rPr>
              <a:t>    机器学习方法：</a:t>
            </a:r>
            <a:r>
              <a:rPr lang="zh-CN" altLang="en-US" sz="2400" dirty="0">
                <a:solidFill>
                  <a:srgbClr val="0000CC"/>
                </a:solidFill>
                <a:ea typeface="楷体_GB2312" panose="02010609030101010101"/>
              </a:rPr>
              <a:t>机械学习、类比学习、归纳学习、发现学习、遗传学习和连接学习等</a:t>
            </a:r>
            <a:endParaRPr lang="en-US" altLang="zh-CN" sz="2400" dirty="0">
              <a:solidFill>
                <a:srgbClr val="0000CC"/>
              </a:solidFill>
              <a:ea typeface="楷体_GB2312" panose="02010609030101010101"/>
            </a:endParaRPr>
          </a:p>
          <a:p>
            <a:pPr marR="8255"/>
            <a:endParaRPr lang="zh-CN" altLang="en-US" sz="2400" dirty="0">
              <a:solidFill>
                <a:srgbClr val="0000CC"/>
              </a:solidFill>
              <a:ea typeface="楷体_GB2312" panose="02010609030101010101"/>
            </a:endParaRPr>
          </a:p>
          <a:p>
            <a:r>
              <a:rPr lang="zh-CN" altLang="en-US" sz="2400" dirty="0">
                <a:solidFill>
                  <a:srgbClr val="A4001F"/>
                </a:solidFill>
                <a:ea typeface="楷体_GB2312" panose="02010609030101010101"/>
              </a:rPr>
              <a:t>机器行为</a:t>
            </a:r>
          </a:p>
          <a:p>
            <a:pPr marR="5080"/>
            <a:r>
              <a:rPr lang="zh-CN" altLang="en-US" sz="2400" dirty="0">
                <a:solidFill>
                  <a:srgbClr val="0000CC"/>
                </a:solidFill>
                <a:ea typeface="楷体_GB2312" panose="02010609030101010101"/>
              </a:rPr>
              <a:t>    让计算机能够具有像人那样地行动和表达能力，如走、跑、拿、说、唱、写画等。</a:t>
            </a:r>
          </a:p>
          <a:p>
            <a:r>
              <a:rPr lang="zh-CN" altLang="en-US" sz="2400" dirty="0">
                <a:solidFill>
                  <a:srgbClr val="006300"/>
                </a:solidFill>
                <a:ea typeface="楷体_GB2312" panose="02010609030101010101"/>
              </a:rPr>
              <a:t>    相当于智能系统的输出部分。</a:t>
            </a:r>
            <a:endParaRPr lang="en-US" altLang="zh-CN" sz="2400" dirty="0">
              <a:solidFill>
                <a:srgbClr val="006300"/>
              </a:solidFill>
              <a:ea typeface="楷体_GB2312" panose="02010609030101010101"/>
            </a:endParaRPr>
          </a:p>
          <a:p>
            <a:endParaRPr lang="zh-CN" altLang="en-US" sz="2400" dirty="0">
              <a:solidFill>
                <a:srgbClr val="006300"/>
              </a:solidFill>
              <a:ea typeface="楷体_GB2312" panose="02010609030101010101"/>
            </a:endParaRPr>
          </a:p>
          <a:p>
            <a:r>
              <a:rPr lang="zh-CN" altLang="en-US" sz="2400" dirty="0">
                <a:solidFill>
                  <a:srgbClr val="A4001F"/>
                </a:solidFill>
                <a:ea typeface="楷体_GB2312" panose="02010609030101010101"/>
              </a:rPr>
              <a:t>智能系统与智能机器</a:t>
            </a:r>
          </a:p>
          <a:p>
            <a:pPr marR="5080"/>
            <a:r>
              <a:rPr lang="zh-CN" altLang="en-US" sz="2400" dirty="0">
                <a:solidFill>
                  <a:srgbClr val="0000CC"/>
                </a:solidFill>
                <a:ea typeface="楷体_GB2312" panose="02010609030101010101"/>
              </a:rPr>
              <a:t>    无论是人工智能的近期目标还是远期目标，都需要建立智能系统或构造智能机器。需要开展对系统模型、构造技术、构造工具及语言环境等研究 </a:t>
            </a:r>
            <a:endParaRPr lang="zh-CN" altLang="en-US" sz="2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a:xfrm>
            <a:off x="1919288" y="765175"/>
            <a:ext cx="8229600" cy="649288"/>
          </a:xfrm>
        </p:spPr>
        <p:txBody>
          <a:bodyPr>
            <a:normAutofit fontScale="90000"/>
          </a:bodyPr>
          <a:lstStyle/>
          <a:p>
            <a:pPr>
              <a:defRPr/>
            </a:pPr>
            <a:r>
              <a:rPr lang="en-US" altLang="zh-CN" b="1" dirty="0">
                <a:solidFill>
                  <a:srgbClr val="003399"/>
                </a:solidFill>
                <a:latin typeface="楷体_GB2312" pitchFamily="49" charset="-122"/>
              </a:rPr>
              <a:t> </a:t>
            </a:r>
            <a:r>
              <a:rPr lang="en-US" altLang="zh-CN" b="1" dirty="0"/>
              <a:t>1.1.7  AI</a:t>
            </a:r>
            <a:r>
              <a:rPr lang="zh-CN" altLang="en-US" b="1" dirty="0"/>
              <a:t>的研究策略</a:t>
            </a:r>
          </a:p>
        </p:txBody>
      </p:sp>
      <p:sp>
        <p:nvSpPr>
          <p:cNvPr id="529411" name="Rectangle 3"/>
          <p:cNvSpPr>
            <a:spLocks noGrp="1"/>
          </p:cNvSpPr>
          <p:nvPr>
            <p:ph type="body" idx="1"/>
          </p:nvPr>
        </p:nvSpPr>
        <p:spPr>
          <a:xfrm>
            <a:off x="1981200" y="1495426"/>
            <a:ext cx="8362950" cy="4525963"/>
          </a:xfrm>
        </p:spPr>
        <p:txBody>
          <a:bodyPr/>
          <a:lstStyle/>
          <a:p>
            <a:pPr eaLnBrk="1" hangingPunct="1">
              <a:lnSpc>
                <a:spcPct val="130000"/>
              </a:lnSpc>
              <a:spcBef>
                <a:spcPct val="0"/>
              </a:spcBef>
              <a:buFontTx/>
              <a:buNone/>
              <a:defRPr/>
            </a:pPr>
            <a:r>
              <a:rPr lang="en-US" altLang="zh-CN" sz="3600" dirty="0">
                <a:solidFill>
                  <a:srgbClr val="0033CC"/>
                </a:solidFill>
                <a:effectLst>
                  <a:outerShdw blurRad="38100" dist="38100" dir="2700000" algn="tl">
                    <a:srgbClr val="C0C0C0"/>
                  </a:outerShdw>
                </a:effectLst>
              </a:rPr>
              <a:t>    </a:t>
            </a:r>
            <a:r>
              <a:rPr lang="zh-CN" altLang="en-US" sz="3200" dirty="0" smtClean="0"/>
              <a:t>先</a:t>
            </a:r>
            <a:r>
              <a:rPr lang="zh-CN" altLang="en-US" sz="3200" dirty="0"/>
              <a:t>部分地或某种程度地实现机器的智能</a:t>
            </a:r>
            <a:r>
              <a:rPr lang="en-US" altLang="zh-CN" sz="3200" dirty="0"/>
              <a:t>,</a:t>
            </a:r>
            <a:r>
              <a:rPr lang="zh-CN" altLang="en-US" sz="3200" dirty="0"/>
              <a:t>并运用智能技术解决各种实际问题特别是工程问题</a:t>
            </a:r>
            <a:r>
              <a:rPr lang="en-US" altLang="zh-CN" sz="3200" dirty="0"/>
              <a:t>, </a:t>
            </a:r>
            <a:r>
              <a:rPr lang="zh-CN" altLang="en-US" sz="3200" dirty="0"/>
              <a:t>从而使现有的计算机更灵活、更好用和更有用</a:t>
            </a:r>
            <a:r>
              <a:rPr lang="en-US" altLang="zh-CN" sz="3200" dirty="0"/>
              <a:t>,</a:t>
            </a:r>
            <a:r>
              <a:rPr lang="zh-CN" altLang="en-US" sz="3200" dirty="0"/>
              <a:t>成为人类的智能化信息处理工具</a:t>
            </a:r>
            <a:r>
              <a:rPr lang="en-US" altLang="zh-CN" sz="3200" dirty="0"/>
              <a:t>, </a:t>
            </a:r>
            <a:r>
              <a:rPr lang="zh-CN" altLang="en-US" sz="3200" dirty="0"/>
              <a:t>从而逐步扩展和不断延伸人的智能</a:t>
            </a:r>
            <a:r>
              <a:rPr lang="en-US" altLang="zh-CN" sz="3200" dirty="0"/>
              <a:t>, </a:t>
            </a:r>
            <a:r>
              <a:rPr lang="zh-CN" altLang="en-US" sz="3200" dirty="0"/>
              <a:t>逐步实现智能化。</a:t>
            </a:r>
            <a:r>
              <a:rPr lang="zh-CN" altLang="en-US" sz="3200" dirty="0">
                <a:effectLst>
                  <a:outerShdw blurRad="38100" dist="38100" dir="2700000" algn="tl">
                    <a:srgbClr val="C0C0C0"/>
                  </a:outerShdw>
                </a:effectLst>
              </a:rPr>
              <a:t>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 name="AutoShape 6"/>
          <p:cNvSpPr>
            <a:spLocks noChangeArrowheads="1"/>
          </p:cNvSpPr>
          <p:nvPr/>
        </p:nvSpPr>
        <p:spPr bwMode="gray">
          <a:xfrm>
            <a:off x="3907115" y="2160232"/>
            <a:ext cx="4033838"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317" name="Text Box 4"/>
          <p:cNvSpPr txBox="1">
            <a:spLocks noChangeArrowheads="1"/>
          </p:cNvSpPr>
          <p:nvPr/>
        </p:nvSpPr>
        <p:spPr bwMode="gray">
          <a:xfrm>
            <a:off x="3866634" y="2715175"/>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1.3  </a:t>
            </a:r>
            <a:r>
              <a:rPr lang="zh-CN" altLang="en-US" sz="2800" b="1" dirty="0"/>
              <a:t>人工智能的研究内容</a:t>
            </a: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1.5  </a:t>
            </a:r>
            <a:r>
              <a:rPr lang="zh-CN" altLang="en-US" sz="2800" b="1" dirty="0"/>
              <a:t>人工智能研究及应用领域</a:t>
            </a: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800" b="1" dirty="0"/>
              <a:t>1.4  </a:t>
            </a:r>
            <a:r>
              <a:rPr kumimoji="1" lang="zh-CN" altLang="en-US" sz="2800" b="1" dirty="0"/>
              <a:t>人工智能研究方法与途径</a:t>
            </a: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1.1  </a:t>
            </a:r>
            <a:r>
              <a:rPr lang="zh-CN" altLang="en-US" sz="2800" b="1" dirty="0"/>
              <a:t>人工智能的定义</a:t>
            </a:r>
          </a:p>
        </p:txBody>
      </p:sp>
      <p:sp>
        <p:nvSpPr>
          <p:cNvPr id="13321" name="Text Box 25"/>
          <p:cNvSpPr txBox="1">
            <a:spLocks noChangeArrowheads="1"/>
          </p:cNvSpPr>
          <p:nvPr/>
        </p:nvSpPr>
        <p:spPr bwMode="gray">
          <a:xfrm>
            <a:off x="3866634" y="2164353"/>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1.2  </a:t>
            </a:r>
            <a:r>
              <a:rPr lang="zh-CN" altLang="en-US" sz="2800" b="1" dirty="0"/>
              <a:t>人工智能的发展简史</a:t>
            </a: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1.6  </a:t>
            </a:r>
            <a:r>
              <a:rPr lang="zh-CN" altLang="en-US" sz="2800" b="1" dirty="0"/>
              <a:t>人工智能应用、现状及思考</a:t>
            </a: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1.7  </a:t>
            </a:r>
            <a:r>
              <a:rPr lang="zh-CN" altLang="en-US" sz="2800" b="1" dirty="0"/>
              <a:t>人工智能对人类的影响</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9" name="Rectangle 11"/>
          <p:cNvSpPr>
            <a:spLocks noGrp="1"/>
          </p:cNvSpPr>
          <p:nvPr>
            <p:ph type="title"/>
          </p:nvPr>
        </p:nvSpPr>
        <p:spPr>
          <a:xfrm>
            <a:off x="381000" y="354808"/>
            <a:ext cx="8229600" cy="649287"/>
          </a:xfrm>
        </p:spPr>
        <p:txBody>
          <a:bodyPr/>
          <a:lstStyle/>
          <a:p>
            <a:pPr>
              <a:defRPr/>
            </a:pPr>
            <a:r>
              <a:rPr kumimoji="1" lang="en-US" altLang="zh-CN" sz="4000" dirty="0">
                <a:latin typeface="黑体" panose="02010609060101010101" pitchFamily="49" charset="-122"/>
              </a:rPr>
              <a:t>1.2.1  </a:t>
            </a:r>
            <a:r>
              <a:rPr kumimoji="1" lang="zh-CN" altLang="en-US" sz="4000" dirty="0">
                <a:latin typeface="黑体" panose="02010609060101010101" pitchFamily="49" charset="-122"/>
              </a:rPr>
              <a:t>人工智能的发展简史</a:t>
            </a:r>
          </a:p>
        </p:txBody>
      </p:sp>
      <p:grpSp>
        <p:nvGrpSpPr>
          <p:cNvPr id="99" name="组合 98"/>
          <p:cNvGrpSpPr/>
          <p:nvPr/>
        </p:nvGrpSpPr>
        <p:grpSpPr>
          <a:xfrm>
            <a:off x="552366" y="1412201"/>
            <a:ext cx="11322869" cy="4653092"/>
            <a:chOff x="857256" y="1340951"/>
            <a:chExt cx="11322869" cy="4653092"/>
          </a:xfrm>
        </p:grpSpPr>
        <p:cxnSp>
          <p:nvCxnSpPr>
            <p:cNvPr id="7" name="直接箭头连接符 6"/>
            <p:cNvCxnSpPr/>
            <p:nvPr/>
          </p:nvCxnSpPr>
          <p:spPr>
            <a:xfrm flipV="1">
              <a:off x="1721922" y="5530904"/>
              <a:ext cx="10458203" cy="11878"/>
            </a:xfrm>
            <a:prstGeom prst="straightConnector1">
              <a:avLst/>
            </a:prstGeom>
            <a:ln w="1270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565070" y="5079643"/>
              <a:ext cx="914400" cy="914400"/>
            </a:xfrm>
            <a:prstGeom prst="ellipse">
              <a:avLst/>
            </a:prstGeom>
            <a:solidFill>
              <a:schemeClr val="bg1"/>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0000"/>
                  </a:solidFill>
                </a:rPr>
                <a:t>1956</a:t>
              </a:r>
            </a:p>
          </p:txBody>
        </p:sp>
        <p:sp>
          <p:nvSpPr>
            <p:cNvPr id="48" name="椭圆 47"/>
            <p:cNvSpPr/>
            <p:nvPr/>
          </p:nvSpPr>
          <p:spPr>
            <a:xfrm>
              <a:off x="4601688" y="5079643"/>
              <a:ext cx="914400" cy="914400"/>
            </a:xfrm>
            <a:prstGeom prst="ellipse">
              <a:avLst/>
            </a:prstGeom>
            <a:solidFill>
              <a:schemeClr val="bg1"/>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en-US" sz="1600" b="1" dirty="0" smtClean="0">
                  <a:solidFill>
                    <a:srgbClr val="FF0000"/>
                  </a:solidFill>
                </a:rPr>
                <a:t>1970</a:t>
              </a:r>
            </a:p>
          </p:txBody>
        </p:sp>
        <p:sp>
          <p:nvSpPr>
            <p:cNvPr id="49" name="椭圆 48"/>
            <p:cNvSpPr/>
            <p:nvPr/>
          </p:nvSpPr>
          <p:spPr>
            <a:xfrm>
              <a:off x="6638306" y="5079643"/>
              <a:ext cx="914400" cy="914400"/>
            </a:xfrm>
            <a:prstGeom prst="ellipse">
              <a:avLst/>
            </a:prstGeom>
            <a:solidFill>
              <a:schemeClr val="bg1"/>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0000"/>
                  </a:solidFill>
                </a:rPr>
                <a:t>1990</a:t>
              </a:r>
            </a:p>
          </p:txBody>
        </p:sp>
        <p:sp>
          <p:nvSpPr>
            <p:cNvPr id="50" name="椭圆 49"/>
            <p:cNvSpPr/>
            <p:nvPr/>
          </p:nvSpPr>
          <p:spPr>
            <a:xfrm>
              <a:off x="8674924" y="5079643"/>
              <a:ext cx="914400" cy="914400"/>
            </a:xfrm>
            <a:prstGeom prst="ellipse">
              <a:avLst/>
            </a:prstGeom>
            <a:solidFill>
              <a:schemeClr val="bg1"/>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0000"/>
                  </a:solidFill>
                </a:rPr>
                <a:t>2000</a:t>
              </a:r>
            </a:p>
          </p:txBody>
        </p:sp>
        <p:grpSp>
          <p:nvGrpSpPr>
            <p:cNvPr id="82" name="组合 81"/>
            <p:cNvGrpSpPr/>
            <p:nvPr/>
          </p:nvGrpSpPr>
          <p:grpSpPr>
            <a:xfrm>
              <a:off x="857256" y="4228899"/>
              <a:ext cx="2165014" cy="850744"/>
              <a:chOff x="869131" y="3148274"/>
              <a:chExt cx="2165014" cy="850744"/>
            </a:xfrm>
          </p:grpSpPr>
          <p:sp>
            <p:nvSpPr>
              <p:cNvPr id="45" name="矩形 44"/>
              <p:cNvSpPr/>
              <p:nvPr/>
            </p:nvSpPr>
            <p:spPr>
              <a:xfrm>
                <a:off x="869131" y="3148274"/>
                <a:ext cx="1420582" cy="584775"/>
              </a:xfrm>
              <a:prstGeom prst="rect">
                <a:avLst/>
              </a:prstGeom>
            </p:spPr>
            <p:txBody>
              <a:bodyPr wrap="none">
                <a:spAutoFit/>
              </a:bodyPr>
              <a:lstStyle/>
              <a:p>
                <a:pPr lvl="0"/>
                <a:r>
                  <a:rPr lang="zh-CN" altLang="en-US" sz="3200" b="1" dirty="0">
                    <a:solidFill>
                      <a:srgbClr val="FF0000"/>
                    </a:solidFill>
                  </a:rPr>
                  <a:t>孕育期</a:t>
                </a:r>
                <a:endParaRPr lang="en-US" sz="3200" b="1" dirty="0">
                  <a:solidFill>
                    <a:srgbClr val="FF0000"/>
                  </a:solidFill>
                </a:endParaRPr>
              </a:p>
            </p:txBody>
          </p:sp>
          <p:cxnSp>
            <p:nvCxnSpPr>
              <p:cNvPr id="55" name="直接连接符 54"/>
              <p:cNvCxnSpPr/>
              <p:nvPr/>
            </p:nvCxnSpPr>
            <p:spPr>
              <a:xfrm>
                <a:off x="2790701" y="3416911"/>
                <a:ext cx="243444" cy="58210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45" idx="3"/>
              </p:cNvCxnSpPr>
              <p:nvPr/>
            </p:nvCxnSpPr>
            <p:spPr>
              <a:xfrm flipH="1">
                <a:off x="2289713" y="3440662"/>
                <a:ext cx="50098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2620749" y="3572807"/>
              <a:ext cx="2426264" cy="1506836"/>
              <a:chOff x="596006" y="2507024"/>
              <a:chExt cx="2426264" cy="1506836"/>
            </a:xfrm>
          </p:grpSpPr>
          <p:sp>
            <p:nvSpPr>
              <p:cNvPr id="94" name="矩形 93"/>
              <p:cNvSpPr/>
              <p:nvPr/>
            </p:nvSpPr>
            <p:spPr>
              <a:xfrm>
                <a:off x="596006" y="2507024"/>
                <a:ext cx="1420582" cy="584775"/>
              </a:xfrm>
              <a:prstGeom prst="rect">
                <a:avLst/>
              </a:prstGeom>
            </p:spPr>
            <p:txBody>
              <a:bodyPr wrap="none">
                <a:spAutoFit/>
              </a:bodyPr>
              <a:lstStyle/>
              <a:p>
                <a:pPr lvl="0"/>
                <a:r>
                  <a:rPr lang="zh-CN" altLang="en-US" sz="3200" b="1" dirty="0" smtClean="0">
                    <a:solidFill>
                      <a:srgbClr val="FF0000"/>
                    </a:solidFill>
                  </a:rPr>
                  <a:t>形成</a:t>
                </a:r>
                <a:r>
                  <a:rPr lang="zh-CN" altLang="en-US" sz="3200" b="1" dirty="0">
                    <a:solidFill>
                      <a:srgbClr val="FF0000"/>
                    </a:solidFill>
                  </a:rPr>
                  <a:t>期</a:t>
                </a:r>
                <a:endParaRPr lang="en-US" sz="3200" b="1" dirty="0">
                  <a:solidFill>
                    <a:srgbClr val="FF0000"/>
                  </a:solidFill>
                </a:endParaRPr>
              </a:p>
            </p:txBody>
          </p:sp>
          <p:cxnSp>
            <p:nvCxnSpPr>
              <p:cNvPr id="95" name="直接连接符 94"/>
              <p:cNvCxnSpPr>
                <a:endCxn id="48" idx="0"/>
              </p:cNvCxnSpPr>
              <p:nvPr/>
            </p:nvCxnSpPr>
            <p:spPr>
              <a:xfrm>
                <a:off x="2565070" y="2775661"/>
                <a:ext cx="457200" cy="123819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endCxn id="94" idx="3"/>
              </p:cNvCxnSpPr>
              <p:nvPr/>
            </p:nvCxnSpPr>
            <p:spPr>
              <a:xfrm flipH="1">
                <a:off x="2016588" y="2799411"/>
                <a:ext cx="572233"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3532938" y="2836557"/>
              <a:ext cx="3550693" cy="2243086"/>
              <a:chOff x="-496494" y="1770774"/>
              <a:chExt cx="3550693" cy="2243086"/>
            </a:xfrm>
          </p:grpSpPr>
          <p:sp>
            <p:nvSpPr>
              <p:cNvPr id="104" name="矩形 103"/>
              <p:cNvSpPr/>
              <p:nvPr/>
            </p:nvSpPr>
            <p:spPr>
              <a:xfrm>
                <a:off x="-496494" y="1770774"/>
                <a:ext cx="2244525" cy="584775"/>
              </a:xfrm>
              <a:prstGeom prst="rect">
                <a:avLst/>
              </a:prstGeom>
            </p:spPr>
            <p:txBody>
              <a:bodyPr wrap="none">
                <a:spAutoFit/>
              </a:bodyPr>
              <a:lstStyle/>
              <a:p>
                <a:pPr lvl="0"/>
                <a:r>
                  <a:rPr lang="zh-CN" altLang="en-US" sz="3200" b="1" dirty="0" smtClean="0">
                    <a:solidFill>
                      <a:srgbClr val="FF0000"/>
                    </a:solidFill>
                  </a:rPr>
                  <a:t>知识</a:t>
                </a:r>
                <a:r>
                  <a:rPr lang="zh-CN" altLang="en-US" sz="3200" b="1" dirty="0">
                    <a:solidFill>
                      <a:srgbClr val="FF0000"/>
                    </a:solidFill>
                  </a:rPr>
                  <a:t>应用</a:t>
                </a:r>
                <a:r>
                  <a:rPr lang="zh-CN" altLang="en-US" sz="3200" b="1" dirty="0" smtClean="0">
                    <a:solidFill>
                      <a:srgbClr val="FF0000"/>
                    </a:solidFill>
                  </a:rPr>
                  <a:t>期</a:t>
                </a:r>
                <a:endParaRPr lang="zh-CN" altLang="en-US" sz="3200" b="1" dirty="0">
                  <a:solidFill>
                    <a:srgbClr val="FF0000"/>
                  </a:solidFill>
                </a:endParaRPr>
              </a:p>
            </p:txBody>
          </p:sp>
          <p:cxnSp>
            <p:nvCxnSpPr>
              <p:cNvPr id="105" name="直接连接符 104"/>
              <p:cNvCxnSpPr>
                <a:endCxn id="49" idx="0"/>
              </p:cNvCxnSpPr>
              <p:nvPr/>
            </p:nvCxnSpPr>
            <p:spPr>
              <a:xfrm>
                <a:off x="2267079" y="2051286"/>
                <a:ext cx="787120" cy="196257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endCxn id="104" idx="3"/>
              </p:cNvCxnSpPr>
              <p:nvPr/>
            </p:nvCxnSpPr>
            <p:spPr>
              <a:xfrm flipH="1">
                <a:off x="1748031" y="2063161"/>
                <a:ext cx="542798"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1" name="组合 120"/>
            <p:cNvGrpSpPr/>
            <p:nvPr/>
          </p:nvGrpSpPr>
          <p:grpSpPr>
            <a:xfrm>
              <a:off x="5328360" y="2159682"/>
              <a:ext cx="3791889" cy="2919961"/>
              <a:chOff x="-769619" y="1093899"/>
              <a:chExt cx="3791889" cy="2919961"/>
            </a:xfrm>
          </p:grpSpPr>
          <p:sp>
            <p:nvSpPr>
              <p:cNvPr id="122" name="矩形 121"/>
              <p:cNvSpPr/>
              <p:nvPr/>
            </p:nvSpPr>
            <p:spPr>
              <a:xfrm>
                <a:off x="-769619" y="1093899"/>
                <a:ext cx="2244525" cy="584775"/>
              </a:xfrm>
              <a:prstGeom prst="rect">
                <a:avLst/>
              </a:prstGeom>
            </p:spPr>
            <p:txBody>
              <a:bodyPr wrap="none">
                <a:spAutoFit/>
              </a:bodyPr>
              <a:lstStyle/>
              <a:p>
                <a:pPr lvl="0"/>
                <a:r>
                  <a:rPr lang="zh-CN" altLang="en-US" sz="3200" b="1" dirty="0" smtClean="0">
                    <a:solidFill>
                      <a:srgbClr val="FF0000"/>
                    </a:solidFill>
                  </a:rPr>
                  <a:t>学派</a:t>
                </a:r>
                <a:r>
                  <a:rPr lang="zh-CN" altLang="en-US" sz="3200" b="1" dirty="0">
                    <a:solidFill>
                      <a:srgbClr val="FF0000"/>
                    </a:solidFill>
                  </a:rPr>
                  <a:t>融合期</a:t>
                </a:r>
              </a:p>
            </p:txBody>
          </p:sp>
          <p:cxnSp>
            <p:nvCxnSpPr>
              <p:cNvPr id="123" name="直接连接符 122"/>
              <p:cNvCxnSpPr>
                <a:endCxn id="50" idx="0"/>
              </p:cNvCxnSpPr>
              <p:nvPr/>
            </p:nvCxnSpPr>
            <p:spPr>
              <a:xfrm>
                <a:off x="2005829" y="1374411"/>
                <a:ext cx="1016441" cy="263944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endCxn id="122" idx="3"/>
              </p:cNvCxnSpPr>
              <p:nvPr/>
            </p:nvCxnSpPr>
            <p:spPr>
              <a:xfrm flipH="1">
                <a:off x="1474906" y="1386286"/>
                <a:ext cx="542799"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2" name="组合 131"/>
            <p:cNvGrpSpPr/>
            <p:nvPr/>
          </p:nvGrpSpPr>
          <p:grpSpPr>
            <a:xfrm>
              <a:off x="6213801" y="1340951"/>
              <a:ext cx="4248360" cy="4142453"/>
              <a:chOff x="-769619" y="1058274"/>
              <a:chExt cx="4248360" cy="4142453"/>
            </a:xfrm>
          </p:grpSpPr>
          <p:sp>
            <p:nvSpPr>
              <p:cNvPr id="133" name="矩形 132"/>
              <p:cNvSpPr/>
              <p:nvPr/>
            </p:nvSpPr>
            <p:spPr>
              <a:xfrm>
                <a:off x="-769619" y="1058274"/>
                <a:ext cx="1420582" cy="584775"/>
              </a:xfrm>
              <a:prstGeom prst="rect">
                <a:avLst/>
              </a:prstGeom>
            </p:spPr>
            <p:txBody>
              <a:bodyPr wrap="none">
                <a:spAutoFit/>
              </a:bodyPr>
              <a:lstStyle/>
              <a:p>
                <a:pPr lvl="0"/>
                <a:r>
                  <a:rPr lang="zh-CN" altLang="en-US" sz="3200" b="1">
                    <a:solidFill>
                      <a:srgbClr val="FF0000"/>
                    </a:solidFill>
                  </a:rPr>
                  <a:t>兴起</a:t>
                </a:r>
                <a:r>
                  <a:rPr lang="zh-CN" altLang="en-US" sz="3200" b="1" smtClean="0">
                    <a:solidFill>
                      <a:srgbClr val="FF0000"/>
                    </a:solidFill>
                  </a:rPr>
                  <a:t>期</a:t>
                </a:r>
                <a:endParaRPr lang="zh-CN" altLang="en-US" sz="3200" b="1" dirty="0">
                  <a:solidFill>
                    <a:srgbClr val="FF0000"/>
                  </a:solidFill>
                </a:endParaRPr>
              </a:p>
            </p:txBody>
          </p:sp>
          <p:cxnSp>
            <p:nvCxnSpPr>
              <p:cNvPr id="134" name="直接连接符 133"/>
              <p:cNvCxnSpPr/>
              <p:nvPr/>
            </p:nvCxnSpPr>
            <p:spPr>
              <a:xfrm>
                <a:off x="2017705" y="1326911"/>
                <a:ext cx="1461036" cy="387381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endCxn id="133" idx="3"/>
              </p:cNvCxnSpPr>
              <p:nvPr/>
            </p:nvCxnSpPr>
            <p:spPr>
              <a:xfrm flipH="1">
                <a:off x="650963" y="1350661"/>
                <a:ext cx="1366746"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p:diamon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ChangeArrowheads="1"/>
          </p:cNvSpPr>
          <p:nvPr/>
        </p:nvSpPr>
        <p:spPr bwMode="auto">
          <a:xfrm>
            <a:off x="506414" y="915156"/>
            <a:ext cx="741426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1956</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年以前</a:t>
            </a:r>
            <a:r>
              <a:rPr kumimoji="1" lang="zh-CN" altLang="en-US" sz="2800" b="1" dirty="0">
                <a:solidFill>
                  <a:srgbClr val="0000FF"/>
                </a:solidFill>
              </a:rPr>
              <a:t>）</a:t>
            </a:r>
            <a:r>
              <a:rPr kumimoji="1" lang="en-US" altLang="zh-CN" sz="2800" b="1" dirty="0">
                <a:solidFill>
                  <a:srgbClr val="0000FF"/>
                </a:solidFill>
              </a:rPr>
              <a:t>---</a:t>
            </a:r>
            <a:r>
              <a:rPr kumimoji="1" lang="zh-CN" altLang="en-US" sz="2800" b="1" dirty="0">
                <a:solidFill>
                  <a:srgbClr val="0000FF"/>
                </a:solidFill>
              </a:rPr>
              <a:t>孕育期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478212" name="Rectangle 4"/>
          <p:cNvSpPr>
            <a:spLocks noChangeArrowheads="1"/>
          </p:cNvSpPr>
          <p:nvPr/>
        </p:nvSpPr>
        <p:spPr bwMode="auto">
          <a:xfrm>
            <a:off x="506414" y="3719185"/>
            <a:ext cx="6796086" cy="104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marL="542925" marR="0" lvl="0" indent="-542925" algn="just" defTabSz="914400" rtl="0" eaLnBrk="1" fontAlgn="auto" latinLnBrk="0" hangingPunct="1">
              <a:lnSpc>
                <a:spcPct val="110000"/>
              </a:lnSpc>
              <a:spcBef>
                <a:spcPct val="0"/>
              </a:spcBef>
              <a:spcAft>
                <a:spcPts val="0"/>
              </a:spcAft>
              <a:buClrTx/>
              <a:buSzTx/>
              <a:buFont typeface="Wingdings" panose="05000000000000000000" pitchFamily="2" charset="2"/>
              <a:buChar char="²"/>
              <a:defRPr/>
            </a:pPr>
            <a:r>
              <a:rPr kumimoji="1"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17</a:t>
            </a:r>
            <a:r>
              <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世纪法国人帕斯卡制造出一种机械式加法机。</a:t>
            </a:r>
          </a:p>
        </p:txBody>
      </p:sp>
      <p:pic>
        <p:nvPicPr>
          <p:cNvPr id="478213" name="Picture 5" descr="帕斯卡加法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000">
            <a:off x="7673513" y="3652713"/>
            <a:ext cx="17780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214" name="Picture 6" descr="帕斯卡"/>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278" y="3270744"/>
            <a:ext cx="1032323" cy="147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8215" name="Rectangle 7"/>
          <p:cNvSpPr>
            <a:spLocks noChangeArrowheads="1"/>
          </p:cNvSpPr>
          <p:nvPr/>
        </p:nvSpPr>
        <p:spPr bwMode="auto">
          <a:xfrm>
            <a:off x="506414" y="5026126"/>
            <a:ext cx="7051677" cy="151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marL="542925" marR="0" lvl="0" indent="-542925" algn="l" defTabSz="914400" rtl="0" eaLnBrk="1" fontAlgn="auto" latinLnBrk="0" hangingPunct="1">
              <a:lnSpc>
                <a:spcPct val="110000"/>
              </a:lnSpc>
              <a:spcBef>
                <a:spcPct val="0"/>
              </a:spcBef>
              <a:spcAft>
                <a:spcPts val="0"/>
              </a:spcAft>
              <a:buClrTx/>
              <a:buSzTx/>
              <a:buFont typeface="Wingdings" panose="05000000000000000000" pitchFamily="2" charset="2"/>
              <a:buChar char="²"/>
              <a:defRPr/>
            </a:pPr>
            <a:r>
              <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德国数学家莱布尼兹发明了乘法计算机。把形式逻辑符号化，奠定了数理逻辑的基础。</a:t>
            </a:r>
          </a:p>
        </p:txBody>
      </p:sp>
      <p:pic>
        <p:nvPicPr>
          <p:cNvPr id="478217" name="Picture 9" descr="莱布尼兹"/>
          <p:cNvPicPr>
            <a:picLocks noChangeAspect="1" noChangeArrowheads="1"/>
          </p:cNvPicPr>
          <p:nvPr/>
        </p:nvPicPr>
        <p:blipFill rotWithShape="1">
          <a:blip r:embed="rId5">
            <a:extLst>
              <a:ext uri="{28A0092B-C50C-407E-A947-70E740481C1C}">
                <a14:useLocalDpi xmlns:a14="http://schemas.microsoft.com/office/drawing/2010/main" val="0"/>
              </a:ext>
            </a:extLst>
          </a:blip>
          <a:srcRect l="17266" r="17506"/>
          <a:stretch>
            <a:fillRect/>
          </a:stretch>
        </p:blipFill>
        <p:spPr bwMode="auto">
          <a:xfrm>
            <a:off x="10333768" y="5015429"/>
            <a:ext cx="1001833" cy="145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218" name="Picture 10" descr="莱布尼兹乘法机"/>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0964" y="5294363"/>
            <a:ext cx="17653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8219" name="Rectangle 11"/>
          <p:cNvSpPr>
            <a:spLocks noGrp="1"/>
          </p:cNvSpPr>
          <p:nvPr>
            <p:ph type="title"/>
          </p:nvPr>
        </p:nvSpPr>
        <p:spPr>
          <a:xfrm>
            <a:off x="381000" y="354808"/>
            <a:ext cx="8229600" cy="649287"/>
          </a:xfrm>
        </p:spPr>
        <p:txBody>
          <a:bodyPr/>
          <a:lstStyle/>
          <a:p>
            <a:pPr>
              <a:defRPr/>
            </a:pPr>
            <a:r>
              <a:rPr kumimoji="1" lang="en-US" altLang="zh-CN" sz="4000" dirty="0">
                <a:latin typeface="黑体" panose="02010609060101010101" pitchFamily="49" charset="-122"/>
              </a:rPr>
              <a:t>1.2.1  </a:t>
            </a:r>
            <a:r>
              <a:rPr kumimoji="1" lang="zh-CN" altLang="en-US" sz="4000" dirty="0">
                <a:latin typeface="黑体" panose="02010609060101010101" pitchFamily="49" charset="-122"/>
              </a:rPr>
              <a:t>人工智能的发展简史</a:t>
            </a:r>
          </a:p>
        </p:txBody>
      </p:sp>
      <p:sp>
        <p:nvSpPr>
          <p:cNvPr id="13" name="Rectangle 4"/>
          <p:cNvSpPr>
            <a:spLocks noChangeArrowheads="1"/>
          </p:cNvSpPr>
          <p:nvPr/>
        </p:nvSpPr>
        <p:spPr bwMode="auto">
          <a:xfrm>
            <a:off x="506414" y="1547919"/>
            <a:ext cx="10401300" cy="104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marL="542925" marR="0" lvl="0" indent="-542925" algn="just" defTabSz="914400" rtl="0" eaLnBrk="1" fontAlgn="auto" latinLnBrk="0" hangingPunct="1">
              <a:lnSpc>
                <a:spcPct val="110000"/>
              </a:lnSpc>
              <a:spcBef>
                <a:spcPct val="0"/>
              </a:spcBef>
              <a:spcAft>
                <a:spcPts val="0"/>
              </a:spcAft>
              <a:buClrTx/>
              <a:buSzTx/>
              <a:buFont typeface="Wingdings" panose="05000000000000000000" pitchFamily="2" charset="2"/>
              <a:buChar char="²"/>
              <a:defRPr/>
            </a:pPr>
            <a:r>
              <a:rPr kumimoji="1" lang="zh-CN" altLang="en-US" sz="2800" b="0" i="0" u="none" strike="noStrike" kern="1200" cap="none" spc="0" normalizeH="0" baseline="0" noProof="0" dirty="0">
                <a:ln>
                  <a:noFill/>
                </a:ln>
                <a:solidFill>
                  <a:srgbClr val="000099"/>
                </a:solidFill>
                <a:effectLst/>
                <a:uLnTx/>
                <a:uFillTx/>
                <a:latin typeface="Arial" panose="020B0604020202020204" pitchFamily="34" charset="0"/>
                <a:ea typeface="楷体_GB2312" panose="02010609030101010101"/>
              </a:rPr>
              <a:t>自远古以来，人类就有用机器代替人们脑力劳动的的幻想：</a:t>
            </a:r>
            <a:r>
              <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公元前</a:t>
            </a:r>
            <a:r>
              <a:rPr kumimoji="1"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900</a:t>
            </a:r>
            <a:r>
              <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多年我国有歌舞机器人流传的记载。</a:t>
            </a:r>
          </a:p>
        </p:txBody>
      </p:sp>
      <p:sp>
        <p:nvSpPr>
          <p:cNvPr id="15" name="Rectangle 7"/>
          <p:cNvSpPr>
            <a:spLocks noChangeArrowheads="1"/>
          </p:cNvSpPr>
          <p:nvPr/>
        </p:nvSpPr>
        <p:spPr bwMode="auto">
          <a:xfrm>
            <a:off x="506414" y="2646401"/>
            <a:ext cx="11241086" cy="56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marL="542925" marR="0" lvl="0" indent="-542925" algn="l" defTabSz="914400" rtl="0" eaLnBrk="1" fontAlgn="auto" latinLnBrk="0" hangingPunct="1">
              <a:lnSpc>
                <a:spcPct val="110000"/>
              </a:lnSpc>
              <a:spcBef>
                <a:spcPct val="0"/>
              </a:spcBef>
              <a:spcAft>
                <a:spcPts val="0"/>
              </a:spcAft>
              <a:buClrTx/>
              <a:buSzTx/>
              <a:buFont typeface="Wingdings" panose="05000000000000000000" pitchFamily="2" charset="2"/>
              <a:buChar char="²"/>
              <a:defRPr/>
            </a:pPr>
            <a:r>
              <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古希腊伟大的哲学家和思想家亚里斯多德，创立了演绎法。</a:t>
            </a:r>
          </a:p>
        </p:txBody>
      </p:sp>
    </p:spTree>
  </p:cSld>
  <p:clrMapOvr>
    <a:masterClrMapping/>
  </p:clrMapOvr>
  <p:transition spd="slow">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8214"/>
                                        </p:tgtEl>
                                        <p:attrNameLst>
                                          <p:attrName>style.visibility</p:attrName>
                                        </p:attrNameLst>
                                      </p:cBhvr>
                                      <p:to>
                                        <p:strVal val="visible"/>
                                      </p:to>
                                    </p:set>
                                    <p:animEffect transition="in" filter="fade">
                                      <p:cBhvr>
                                        <p:cTn id="7" dur="1000"/>
                                        <p:tgtEl>
                                          <p:spTgt spid="478214"/>
                                        </p:tgtEl>
                                      </p:cBhvr>
                                    </p:animEffect>
                                  </p:childTnLst>
                                </p:cTn>
                              </p:par>
                              <p:par>
                                <p:cTn id="8" presetID="10" presetClass="entr" presetSubtype="0" fill="hold" nodeType="withEffect">
                                  <p:stCondLst>
                                    <p:cond delay="0"/>
                                  </p:stCondLst>
                                  <p:childTnLst>
                                    <p:set>
                                      <p:cBhvr>
                                        <p:cTn id="9" dur="1" fill="hold">
                                          <p:stCondLst>
                                            <p:cond delay="0"/>
                                          </p:stCondLst>
                                        </p:cTn>
                                        <p:tgtEl>
                                          <p:spTgt spid="478213"/>
                                        </p:tgtEl>
                                        <p:attrNameLst>
                                          <p:attrName>style.visibility</p:attrName>
                                        </p:attrNameLst>
                                      </p:cBhvr>
                                      <p:to>
                                        <p:strVal val="visible"/>
                                      </p:to>
                                    </p:set>
                                    <p:animEffect transition="in" filter="fade">
                                      <p:cBhvr>
                                        <p:cTn id="10" dur="1000"/>
                                        <p:tgtEl>
                                          <p:spTgt spid="4782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8212"/>
                                        </p:tgtEl>
                                        <p:attrNameLst>
                                          <p:attrName>style.visibility</p:attrName>
                                        </p:attrNameLst>
                                      </p:cBhvr>
                                      <p:to>
                                        <p:strVal val="visible"/>
                                      </p:to>
                                    </p:set>
                                    <p:animEffect transition="in" filter="fade">
                                      <p:cBhvr>
                                        <p:cTn id="13" dur="1000"/>
                                        <p:tgtEl>
                                          <p:spTgt spid="478212"/>
                                        </p:tgtEl>
                                      </p:cBhvr>
                                    </p:animEffect>
                                  </p:childTnLst>
                                </p:cTn>
                              </p:par>
                            </p:childTnLst>
                          </p:cTn>
                        </p:par>
                        <p:par>
                          <p:cTn id="14" fill="hold">
                            <p:stCondLst>
                              <p:cond delay="1000"/>
                            </p:stCondLst>
                            <p:childTnLst>
                              <p:par>
                                <p:cTn id="15" presetID="4" presetClass="entr" presetSubtype="32" fill="hold" grpId="0" nodeType="afterEffect">
                                  <p:stCondLst>
                                    <p:cond delay="0"/>
                                  </p:stCondLst>
                                  <p:childTnLst>
                                    <p:set>
                                      <p:cBhvr>
                                        <p:cTn id="16" dur="1" fill="hold">
                                          <p:stCondLst>
                                            <p:cond delay="0"/>
                                          </p:stCondLst>
                                        </p:cTn>
                                        <p:tgtEl>
                                          <p:spTgt spid="478215"/>
                                        </p:tgtEl>
                                        <p:attrNameLst>
                                          <p:attrName>style.visibility</p:attrName>
                                        </p:attrNameLst>
                                      </p:cBhvr>
                                      <p:to>
                                        <p:strVal val="visible"/>
                                      </p:to>
                                    </p:set>
                                    <p:animEffect transition="in" filter="box(out)">
                                      <p:cBhvr>
                                        <p:cTn id="17" dur="500"/>
                                        <p:tgtEl>
                                          <p:spTgt spid="478215"/>
                                        </p:tgtEl>
                                      </p:cBhvr>
                                    </p:animEffect>
                                  </p:childTnLst>
                                </p:cTn>
                              </p:par>
                            </p:childTnLst>
                          </p:cTn>
                        </p:par>
                        <p:par>
                          <p:cTn id="18" fill="hold">
                            <p:stCondLst>
                              <p:cond delay="1500"/>
                            </p:stCondLst>
                            <p:childTnLst>
                              <p:par>
                                <p:cTn id="19" presetID="4" presetClass="entr" presetSubtype="32" fill="hold" nodeType="afterEffect">
                                  <p:stCondLst>
                                    <p:cond delay="0"/>
                                  </p:stCondLst>
                                  <p:childTnLst>
                                    <p:set>
                                      <p:cBhvr>
                                        <p:cTn id="20" dur="1" fill="hold">
                                          <p:stCondLst>
                                            <p:cond delay="0"/>
                                          </p:stCondLst>
                                        </p:cTn>
                                        <p:tgtEl>
                                          <p:spTgt spid="478217"/>
                                        </p:tgtEl>
                                        <p:attrNameLst>
                                          <p:attrName>style.visibility</p:attrName>
                                        </p:attrNameLst>
                                      </p:cBhvr>
                                      <p:to>
                                        <p:strVal val="visible"/>
                                      </p:to>
                                    </p:set>
                                    <p:animEffect transition="in" filter="box(out)">
                                      <p:cBhvr>
                                        <p:cTn id="21" dur="500"/>
                                        <p:tgtEl>
                                          <p:spTgt spid="478217"/>
                                        </p:tgtEl>
                                      </p:cBhvr>
                                    </p:animEffect>
                                  </p:childTnLst>
                                </p:cTn>
                              </p:par>
                            </p:childTnLst>
                          </p:cTn>
                        </p:par>
                        <p:par>
                          <p:cTn id="22" fill="hold">
                            <p:stCondLst>
                              <p:cond delay="2000"/>
                            </p:stCondLst>
                            <p:childTnLst>
                              <p:par>
                                <p:cTn id="23" presetID="4" presetClass="entr" presetSubtype="32" fill="hold" nodeType="afterEffect">
                                  <p:stCondLst>
                                    <p:cond delay="0"/>
                                  </p:stCondLst>
                                  <p:childTnLst>
                                    <p:set>
                                      <p:cBhvr>
                                        <p:cTn id="24" dur="1" fill="hold">
                                          <p:stCondLst>
                                            <p:cond delay="0"/>
                                          </p:stCondLst>
                                        </p:cTn>
                                        <p:tgtEl>
                                          <p:spTgt spid="478218"/>
                                        </p:tgtEl>
                                        <p:attrNameLst>
                                          <p:attrName>style.visibility</p:attrName>
                                        </p:attrNameLst>
                                      </p:cBhvr>
                                      <p:to>
                                        <p:strVal val="visible"/>
                                      </p:to>
                                    </p:set>
                                    <p:animEffect transition="in" filter="box(out)">
                                      <p:cBhvr>
                                        <p:cTn id="25" dur="500"/>
                                        <p:tgtEl>
                                          <p:spTgt spid="4782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childTnLst>
                                </p:cTn>
                              </p:par>
                            </p:childTnLst>
                          </p:cTn>
                        </p:par>
                        <p:par>
                          <p:cTn id="29" fill="hold">
                            <p:stCondLst>
                              <p:cond delay="2500"/>
                            </p:stCondLst>
                            <p:childTnLst>
                              <p:par>
                                <p:cTn id="30" presetID="4" presetClass="entr" presetSubtype="32"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ox(ou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2" grpId="0"/>
      <p:bldP spid="478215" grpId="0"/>
      <p:bldP spid="13"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ChangeArrowheads="1"/>
          </p:cNvSpPr>
          <p:nvPr/>
        </p:nvSpPr>
        <p:spPr bwMode="auto">
          <a:xfrm>
            <a:off x="634186" y="609778"/>
            <a:ext cx="8497887"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10000"/>
              </a:lnSpc>
              <a:spcBef>
                <a:spcPct val="0"/>
              </a:spcBef>
              <a:buFont typeface="Wingdings" panose="05000000000000000000" pitchFamily="2" charset="2"/>
              <a:buChar char="²"/>
            </a:pPr>
            <a:r>
              <a:rPr kumimoji="1" lang="zh-CN" altLang="en-US" b="0" dirty="0">
                <a:latin typeface="Arial" panose="020B0604020202020204" pitchFamily="34" charset="0"/>
                <a:ea typeface="楷体_GB2312" panose="02010609030101010101"/>
              </a:rPr>
              <a:t>英国查尔斯</a:t>
            </a:r>
            <a:r>
              <a:rPr kumimoji="1" lang="en-US" altLang="zh-CN" b="0" dirty="0">
                <a:latin typeface="Arial" panose="020B0604020202020204" pitchFamily="34" charset="0"/>
                <a:ea typeface="楷体_GB2312" panose="02010609030101010101"/>
              </a:rPr>
              <a:t>· </a:t>
            </a:r>
            <a:r>
              <a:rPr kumimoji="1" lang="zh-CN" altLang="en-US" b="0" dirty="0">
                <a:latin typeface="Arial" panose="020B0604020202020204" pitchFamily="34" charset="0"/>
                <a:ea typeface="楷体_GB2312" panose="02010609030101010101"/>
              </a:rPr>
              <a:t>巴贝奇研制出了差分机和分析机。</a:t>
            </a:r>
          </a:p>
        </p:txBody>
      </p:sp>
      <p:pic>
        <p:nvPicPr>
          <p:cNvPr id="479235" name="Picture 3" descr="巴贝奇分析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657" y="1245893"/>
            <a:ext cx="17653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9236" name="Picture 4" descr="巴贝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604" y="1245893"/>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9237" name="Picture 5" descr="巴贝奇差分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912" y="1181600"/>
            <a:ext cx="1655762"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238" name="Rectangle 6"/>
          <p:cNvSpPr>
            <a:spLocks noChangeArrowheads="1"/>
          </p:cNvSpPr>
          <p:nvPr/>
        </p:nvSpPr>
        <p:spPr bwMode="auto">
          <a:xfrm>
            <a:off x="690563" y="2916539"/>
            <a:ext cx="7920037"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10000"/>
              </a:lnSpc>
              <a:spcBef>
                <a:spcPct val="0"/>
              </a:spcBef>
              <a:buFont typeface="Wingdings" panose="05000000000000000000" pitchFamily="2" charset="2"/>
              <a:buChar char="²"/>
            </a:pPr>
            <a:r>
              <a:rPr kumimoji="1" lang="en-US" altLang="zh-CN" b="0" dirty="0">
                <a:latin typeface="Arial" panose="020B0604020202020204" pitchFamily="34" charset="0"/>
                <a:ea typeface="楷体_GB2312" panose="02010609030101010101"/>
              </a:rPr>
              <a:t>1937</a:t>
            </a:r>
            <a:r>
              <a:rPr kumimoji="1" lang="zh-CN" altLang="en-US" b="0" dirty="0">
                <a:latin typeface="Arial" panose="020B0604020202020204" pitchFamily="34" charset="0"/>
                <a:ea typeface="楷体_GB2312" panose="02010609030101010101"/>
              </a:rPr>
              <a:t>年，英国学者图灵提出“图灵计算机”。</a:t>
            </a:r>
          </a:p>
        </p:txBody>
      </p:sp>
      <p:sp>
        <p:nvSpPr>
          <p:cNvPr id="479239" name="Rectangle 7"/>
          <p:cNvSpPr>
            <a:spLocks noChangeArrowheads="1"/>
          </p:cNvSpPr>
          <p:nvPr/>
        </p:nvSpPr>
        <p:spPr bwMode="auto">
          <a:xfrm>
            <a:off x="690563" y="3688403"/>
            <a:ext cx="11246064" cy="104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a:lnSpc>
                <a:spcPct val="110000"/>
              </a:lnSpc>
              <a:spcBef>
                <a:spcPct val="0"/>
              </a:spcBef>
              <a:buFont typeface="Wingdings" panose="05000000000000000000" pitchFamily="2" charset="2"/>
              <a:buChar char="²"/>
            </a:pPr>
            <a:r>
              <a:rPr kumimoji="1" lang="zh-CN" altLang="en-US" b="0" dirty="0">
                <a:latin typeface="Arial" panose="020B0604020202020204" pitchFamily="34" charset="0"/>
                <a:ea typeface="楷体_GB2312" panose="02010609030101010101"/>
              </a:rPr>
              <a:t>香农创立信息论； </a:t>
            </a:r>
            <a:r>
              <a:rPr kumimoji="1" lang="en-US" altLang="zh-CN" b="0" dirty="0">
                <a:latin typeface="Arial" panose="020B0604020202020204" pitchFamily="34" charset="0"/>
                <a:ea typeface="楷体_GB2312" panose="02010609030101010101"/>
              </a:rPr>
              <a:t>1938</a:t>
            </a:r>
            <a:r>
              <a:rPr kumimoji="1" lang="zh-CN" altLang="en-US" b="0" dirty="0">
                <a:latin typeface="Arial" panose="020B0604020202020204" pitchFamily="34" charset="0"/>
                <a:ea typeface="楷体_GB2312" panose="02010609030101010101"/>
              </a:rPr>
              <a:t>年首次证明布尔代数的逻辑运算，可以通过继电器电路来实现。</a:t>
            </a:r>
          </a:p>
        </p:txBody>
      </p:sp>
      <p:sp>
        <p:nvSpPr>
          <p:cNvPr id="10" name="Rectangle 3"/>
          <p:cNvSpPr>
            <a:spLocks noChangeArrowheads="1"/>
          </p:cNvSpPr>
          <p:nvPr/>
        </p:nvSpPr>
        <p:spPr bwMode="auto">
          <a:xfrm>
            <a:off x="690563" y="4738689"/>
            <a:ext cx="81089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10000"/>
              </a:lnSpc>
              <a:spcBef>
                <a:spcPct val="0"/>
              </a:spcBef>
              <a:buFont typeface="Wingdings" panose="05000000000000000000" pitchFamily="2" charset="2"/>
              <a:buChar char="²"/>
            </a:pPr>
            <a:r>
              <a:rPr kumimoji="1" lang="en-US" altLang="zh-CN" b="0" dirty="0">
                <a:latin typeface="Arial" panose="020B0604020202020204" pitchFamily="34" charset="0"/>
                <a:ea typeface="楷体_GB2312" panose="02010609030101010101"/>
              </a:rPr>
              <a:t>1945</a:t>
            </a:r>
            <a:r>
              <a:rPr kumimoji="1" lang="zh-CN" altLang="en-US" b="0" dirty="0">
                <a:latin typeface="Arial" panose="020B0604020202020204" pitchFamily="34" charset="0"/>
                <a:ea typeface="楷体_GB2312" panose="02010609030101010101"/>
              </a:rPr>
              <a:t>年冯</a:t>
            </a:r>
            <a:r>
              <a:rPr kumimoji="1" lang="en-US" altLang="zh-CN" b="0" dirty="0">
                <a:latin typeface="Arial" panose="020B0604020202020204" pitchFamily="34" charset="0"/>
                <a:ea typeface="楷体_GB2312" panose="02010609030101010101"/>
              </a:rPr>
              <a:t>· </a:t>
            </a:r>
            <a:r>
              <a:rPr kumimoji="1" lang="zh-CN" altLang="en-US" b="0" dirty="0">
                <a:latin typeface="Arial" panose="020B0604020202020204" pitchFamily="34" charset="0"/>
                <a:ea typeface="楷体_GB2312" panose="02010609030101010101"/>
              </a:rPr>
              <a:t>诺依曼提出存储程序的概念。</a:t>
            </a:r>
          </a:p>
        </p:txBody>
      </p:sp>
      <p:sp>
        <p:nvSpPr>
          <p:cNvPr id="11" name="Rectangle 6"/>
          <p:cNvSpPr>
            <a:spLocks noChangeArrowheads="1"/>
          </p:cNvSpPr>
          <p:nvPr/>
        </p:nvSpPr>
        <p:spPr bwMode="auto">
          <a:xfrm>
            <a:off x="690563" y="5412450"/>
            <a:ext cx="7032410" cy="108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a:lnSpc>
                <a:spcPct val="120000"/>
              </a:lnSpc>
              <a:spcBef>
                <a:spcPct val="0"/>
              </a:spcBef>
              <a:buFont typeface="Wingdings" panose="05000000000000000000" pitchFamily="2" charset="2"/>
              <a:buChar char="²"/>
            </a:pPr>
            <a:r>
              <a:rPr kumimoji="1" lang="en-US" altLang="zh-CN" b="0" dirty="0">
                <a:latin typeface="Arial" panose="020B0604020202020204" pitchFamily="34" charset="0"/>
                <a:ea typeface="楷体_GB2312" panose="02010609030101010101"/>
              </a:rPr>
              <a:t>1946</a:t>
            </a:r>
            <a:r>
              <a:rPr kumimoji="1" lang="zh-CN" altLang="en-US" b="0" dirty="0">
                <a:latin typeface="Arial" panose="020B0604020202020204" pitchFamily="34" charset="0"/>
                <a:ea typeface="楷体_GB2312" panose="02010609030101010101"/>
              </a:rPr>
              <a:t>年世界上第</a:t>
            </a:r>
            <a:r>
              <a:rPr kumimoji="1" lang="en-US" altLang="zh-CN" b="0" dirty="0">
                <a:latin typeface="Arial" panose="020B0604020202020204" pitchFamily="34" charset="0"/>
                <a:ea typeface="楷体_GB2312" panose="02010609030101010101"/>
              </a:rPr>
              <a:t>1</a:t>
            </a:r>
            <a:r>
              <a:rPr kumimoji="1" lang="zh-CN" altLang="en-US" b="0" dirty="0">
                <a:latin typeface="Arial" panose="020B0604020202020204" pitchFamily="34" charset="0"/>
                <a:ea typeface="楷体_GB2312" panose="02010609030101010101"/>
              </a:rPr>
              <a:t>台通用电子数字计算机</a:t>
            </a:r>
            <a:r>
              <a:rPr kumimoji="1" lang="en-US" altLang="zh-CN" b="0" dirty="0">
                <a:latin typeface="Times New Roman" panose="02020603050405020304" pitchFamily="18" charset="0"/>
                <a:ea typeface="楷体_GB2312" panose="02010609030101010101"/>
              </a:rPr>
              <a:t>ENIAC</a:t>
            </a:r>
            <a:r>
              <a:rPr kumimoji="1" lang="zh-CN" altLang="en-US" b="0" dirty="0">
                <a:latin typeface="Arial" panose="020B0604020202020204" pitchFamily="34" charset="0"/>
                <a:ea typeface="楷体_GB2312" panose="02010609030101010101"/>
              </a:rPr>
              <a:t>研制成功。</a:t>
            </a:r>
          </a:p>
        </p:txBody>
      </p:sp>
      <p:pic>
        <p:nvPicPr>
          <p:cNvPr id="12" name="Picture 7" descr="eni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7484" y="4375723"/>
            <a:ext cx="2866316" cy="1980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308706" y="-3801"/>
            <a:ext cx="741426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1956</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年以前</a:t>
            </a:r>
            <a:r>
              <a:rPr kumimoji="1" lang="zh-CN" altLang="en-US" sz="2800" b="1" dirty="0">
                <a:solidFill>
                  <a:srgbClr val="0000FF"/>
                </a:solidFill>
              </a:rPr>
              <a:t>）</a:t>
            </a:r>
            <a:r>
              <a:rPr kumimoji="1" lang="en-US" altLang="zh-CN" sz="2800" b="1" dirty="0">
                <a:solidFill>
                  <a:srgbClr val="0000FF"/>
                </a:solidFill>
              </a:rPr>
              <a:t>---</a:t>
            </a:r>
            <a:r>
              <a:rPr kumimoji="1" lang="zh-CN" altLang="en-US" sz="2800" b="1" dirty="0">
                <a:solidFill>
                  <a:srgbClr val="0000FF"/>
                </a:solidFill>
              </a:rPr>
              <a:t>孕育期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9234"/>
                                        </p:tgtEl>
                                        <p:attrNameLst>
                                          <p:attrName>style.visibility</p:attrName>
                                        </p:attrNameLst>
                                      </p:cBhvr>
                                      <p:to>
                                        <p:strVal val="visible"/>
                                      </p:to>
                                    </p:set>
                                    <p:animEffect transition="in" filter="wipe(left)">
                                      <p:cBhvr>
                                        <p:cTn id="7" dur="1000"/>
                                        <p:tgtEl>
                                          <p:spTgt spid="47923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236"/>
                                        </p:tgtEl>
                                        <p:attrNameLst>
                                          <p:attrName>style.visibility</p:attrName>
                                        </p:attrNameLst>
                                      </p:cBhvr>
                                      <p:to>
                                        <p:strVal val="visible"/>
                                      </p:to>
                                    </p:set>
                                    <p:animEffect transition="in" filter="fade">
                                      <p:cBhvr>
                                        <p:cTn id="11" dur="500"/>
                                        <p:tgtEl>
                                          <p:spTgt spid="47923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79235"/>
                                        </p:tgtEl>
                                        <p:attrNameLst>
                                          <p:attrName>style.visibility</p:attrName>
                                        </p:attrNameLst>
                                      </p:cBhvr>
                                      <p:to>
                                        <p:strVal val="visible"/>
                                      </p:to>
                                    </p:set>
                                    <p:animEffect transition="in" filter="fade">
                                      <p:cBhvr>
                                        <p:cTn id="15" dur="500"/>
                                        <p:tgtEl>
                                          <p:spTgt spid="47923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479237"/>
                                        </p:tgtEl>
                                        <p:attrNameLst>
                                          <p:attrName>style.visibility</p:attrName>
                                        </p:attrNameLst>
                                      </p:cBhvr>
                                      <p:to>
                                        <p:strVal val="visible"/>
                                      </p:to>
                                    </p:set>
                                    <p:animEffect transition="in" filter="fade">
                                      <p:cBhvr>
                                        <p:cTn id="19" dur="500"/>
                                        <p:tgtEl>
                                          <p:spTgt spid="479237"/>
                                        </p:tgtEl>
                                      </p:cBhvr>
                                    </p:animEffect>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479238"/>
                                        </p:tgtEl>
                                        <p:attrNameLst>
                                          <p:attrName>style.visibility</p:attrName>
                                        </p:attrNameLst>
                                      </p:cBhvr>
                                      <p:to>
                                        <p:strVal val="visible"/>
                                      </p:to>
                                    </p:set>
                                    <p:animEffect transition="in" filter="wipe(up)">
                                      <p:cBhvr>
                                        <p:cTn id="23" dur="2000"/>
                                        <p:tgtEl>
                                          <p:spTgt spid="479238"/>
                                        </p:tgtEl>
                                      </p:cBhvr>
                                    </p:animEffect>
                                  </p:childTnLst>
                                </p:cTn>
                              </p:par>
                            </p:childTnLst>
                          </p:cTn>
                        </p:par>
                        <p:par>
                          <p:cTn id="24" fill="hold">
                            <p:stCondLst>
                              <p:cond delay="4500"/>
                            </p:stCondLst>
                            <p:childTnLst>
                              <p:par>
                                <p:cTn id="25" presetID="22" presetClass="entr" presetSubtype="1" fill="hold" grpId="0" nodeType="afterEffect">
                                  <p:stCondLst>
                                    <p:cond delay="0"/>
                                  </p:stCondLst>
                                  <p:childTnLst>
                                    <p:set>
                                      <p:cBhvr>
                                        <p:cTn id="26" dur="1" fill="hold">
                                          <p:stCondLst>
                                            <p:cond delay="0"/>
                                          </p:stCondLst>
                                        </p:cTn>
                                        <p:tgtEl>
                                          <p:spTgt spid="479239"/>
                                        </p:tgtEl>
                                        <p:attrNameLst>
                                          <p:attrName>style.visibility</p:attrName>
                                        </p:attrNameLst>
                                      </p:cBhvr>
                                      <p:to>
                                        <p:strVal val="visible"/>
                                      </p:to>
                                    </p:set>
                                    <p:animEffect transition="in" filter="wipe(up)">
                                      <p:cBhvr>
                                        <p:cTn id="27" dur="2000"/>
                                        <p:tgtEl>
                                          <p:spTgt spid="479239"/>
                                        </p:tgtEl>
                                      </p:cBhvr>
                                    </p:animEffect>
                                  </p:childTnLst>
                                </p:cTn>
                              </p:par>
                            </p:childTnLst>
                          </p:cTn>
                        </p:par>
                        <p:par>
                          <p:cTn id="28" fill="hold">
                            <p:stCondLst>
                              <p:cond delay="6500"/>
                            </p:stCondLst>
                            <p:childTnLst>
                              <p:par>
                                <p:cTn id="29" presetID="1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slide(fromTop)">
                                      <p:cBhvr>
                                        <p:cTn id="31" dur="1000"/>
                                        <p:tgtEl>
                                          <p:spTgt spid="10"/>
                                        </p:tgtEl>
                                      </p:cBhvr>
                                    </p:animEffect>
                                  </p:childTnLst>
                                </p:cTn>
                              </p:par>
                            </p:childTnLst>
                          </p:cTn>
                        </p:par>
                        <p:par>
                          <p:cTn id="32" fill="hold">
                            <p:stCondLst>
                              <p:cond delay="7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par>
                          <p:cTn id="36" fill="hold">
                            <p:stCondLst>
                              <p:cond delay="8500"/>
                            </p:stCondLst>
                            <p:childTnLst>
                              <p:par>
                                <p:cTn id="37" presetID="6" presetClass="entr" presetSubtype="32"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ircle(out)">
                                      <p:cBhvr>
                                        <p:cTn id="3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4" grpId="0"/>
      <p:bldP spid="479238" grpId="0"/>
      <p:bldP spid="479239" grpId="0"/>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ChangeArrowheads="1"/>
          </p:cNvSpPr>
          <p:nvPr/>
        </p:nvSpPr>
        <p:spPr bwMode="auto">
          <a:xfrm>
            <a:off x="1075035" y="680695"/>
            <a:ext cx="10342606"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a:lnSpc>
                <a:spcPct val="120000"/>
              </a:lnSpc>
              <a:spcBef>
                <a:spcPct val="0"/>
              </a:spcBef>
              <a:buFont typeface="Wingdings" panose="05000000000000000000" pitchFamily="2" charset="2"/>
              <a:buChar char="²"/>
            </a:pPr>
            <a:r>
              <a:rPr kumimoji="1" lang="zh-CN" altLang="en-US" b="0" dirty="0">
                <a:latin typeface="Arial" panose="020B0604020202020204" pitchFamily="34" charset="0"/>
                <a:ea typeface="楷体_GB2312" panose="02010609030101010101"/>
              </a:rPr>
              <a:t>美国神经生理学家麦克洛奇和皮兹，于</a:t>
            </a:r>
            <a:r>
              <a:rPr kumimoji="1" lang="en-US" altLang="zh-CN" b="0" dirty="0">
                <a:latin typeface="Arial" panose="020B0604020202020204" pitchFamily="34" charset="0"/>
                <a:ea typeface="楷体_GB2312" panose="02010609030101010101"/>
              </a:rPr>
              <a:t>1943</a:t>
            </a:r>
            <a:r>
              <a:rPr kumimoji="1" lang="zh-CN" altLang="en-US" b="0" dirty="0">
                <a:latin typeface="Arial" panose="020B0604020202020204" pitchFamily="34" charset="0"/>
                <a:ea typeface="楷体_GB2312" panose="02010609030101010101"/>
              </a:rPr>
              <a:t>年建成了第一个神经网络模型</a:t>
            </a:r>
            <a:r>
              <a:rPr kumimoji="1" lang="en-US" altLang="zh-CN" b="0" dirty="0">
                <a:latin typeface="Arial" panose="020B0604020202020204" pitchFamily="34" charset="0"/>
                <a:ea typeface="楷体_GB2312" panose="02010609030101010101"/>
              </a:rPr>
              <a:t>(MP</a:t>
            </a:r>
            <a:r>
              <a:rPr kumimoji="1" lang="zh-CN" altLang="en-US" b="0" dirty="0">
                <a:latin typeface="Arial" panose="020B0604020202020204" pitchFamily="34" charset="0"/>
                <a:ea typeface="楷体_GB2312" panose="02010609030101010101"/>
              </a:rPr>
              <a:t>模型</a:t>
            </a:r>
            <a:r>
              <a:rPr kumimoji="1" lang="en-US" altLang="zh-CN" b="0" dirty="0">
                <a:latin typeface="Arial" panose="020B0604020202020204" pitchFamily="34" charset="0"/>
                <a:ea typeface="楷体_GB2312" panose="02010609030101010101"/>
              </a:rPr>
              <a:t>)</a:t>
            </a:r>
            <a:endParaRPr kumimoji="1" lang="zh-CN" altLang="en-US" b="0" dirty="0">
              <a:latin typeface="Arial" panose="020B0604020202020204" pitchFamily="34" charset="0"/>
              <a:ea typeface="楷体_GB2312" panose="02010609030101010101"/>
            </a:endParaRPr>
          </a:p>
        </p:txBody>
      </p:sp>
      <p:sp>
        <p:nvSpPr>
          <p:cNvPr id="480259" name="Rectangle 3"/>
          <p:cNvSpPr>
            <a:spLocks noChangeArrowheads="1"/>
          </p:cNvSpPr>
          <p:nvPr/>
        </p:nvSpPr>
        <p:spPr bwMode="auto">
          <a:xfrm>
            <a:off x="1075035" y="2242432"/>
            <a:ext cx="10342606" cy="104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a:lnSpc>
                <a:spcPct val="110000"/>
              </a:lnSpc>
              <a:spcBef>
                <a:spcPct val="0"/>
              </a:spcBef>
              <a:buFont typeface="Wingdings" panose="05000000000000000000" pitchFamily="2" charset="2"/>
              <a:buChar char="²"/>
            </a:pPr>
            <a:r>
              <a:rPr kumimoji="1" lang="en-US" altLang="zh-CN" b="0" dirty="0">
                <a:latin typeface="Arial" panose="020B0604020202020204" pitchFamily="34" charset="0"/>
                <a:ea typeface="楷体_GB2312" panose="02010609030101010101"/>
              </a:rPr>
              <a:t>1948</a:t>
            </a:r>
            <a:r>
              <a:rPr kumimoji="1" lang="zh-CN" altLang="en-US" b="0" dirty="0">
                <a:latin typeface="Arial" panose="020B0604020202020204" pitchFamily="34" charset="0"/>
                <a:ea typeface="楷体_GB2312" panose="02010609030101010101"/>
              </a:rPr>
              <a:t>年美国著名数学家、控制论创始人维纳创立了控制论。控制论向人工智能的渗透，形成了行为主义学派。</a:t>
            </a:r>
          </a:p>
        </p:txBody>
      </p:sp>
      <p:sp>
        <p:nvSpPr>
          <p:cNvPr id="480262" name="Rectangle 6"/>
          <p:cNvSpPr>
            <a:spLocks noChangeArrowheads="1"/>
          </p:cNvSpPr>
          <p:nvPr/>
        </p:nvSpPr>
        <p:spPr bwMode="auto">
          <a:xfrm>
            <a:off x="1116866" y="3921469"/>
            <a:ext cx="10140135" cy="108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a:lnSpc>
                <a:spcPct val="120000"/>
              </a:lnSpc>
              <a:spcBef>
                <a:spcPct val="0"/>
              </a:spcBef>
              <a:buFont typeface="Wingdings" panose="05000000000000000000" pitchFamily="2" charset="2"/>
              <a:buChar char="²"/>
            </a:pPr>
            <a:r>
              <a:rPr kumimoji="1" lang="zh-CN" altLang="en-US" b="0" dirty="0">
                <a:latin typeface="Arial" panose="020B0604020202020204" pitchFamily="34" charset="0"/>
                <a:ea typeface="楷体_GB2312" panose="02010609030101010101"/>
              </a:rPr>
              <a:t>图灵又于</a:t>
            </a:r>
            <a:r>
              <a:rPr kumimoji="1" lang="en-US" altLang="zh-CN" b="0" dirty="0">
                <a:latin typeface="Arial" panose="020B0604020202020204" pitchFamily="34" charset="0"/>
                <a:ea typeface="楷体_GB2312" panose="02010609030101010101"/>
              </a:rPr>
              <a:t>1950</a:t>
            </a:r>
            <a:r>
              <a:rPr kumimoji="1" lang="zh-CN" altLang="en-US" b="0" dirty="0">
                <a:latin typeface="Arial" panose="020B0604020202020204" pitchFamily="34" charset="0"/>
                <a:ea typeface="楷体_GB2312" panose="02010609030101010101"/>
              </a:rPr>
              <a:t>年，发表题为</a:t>
            </a:r>
            <a:r>
              <a:rPr kumimoji="1" lang="en-US" altLang="zh-CN" b="0" dirty="0">
                <a:latin typeface="Arial" panose="020B0604020202020204" pitchFamily="34" charset="0"/>
                <a:ea typeface="楷体_GB2312" panose="02010609030101010101"/>
              </a:rPr>
              <a:t>《</a:t>
            </a:r>
            <a:r>
              <a:rPr kumimoji="1" lang="zh-CN" altLang="en-US" b="0" dirty="0">
                <a:latin typeface="Arial" panose="020B0604020202020204" pitchFamily="34" charset="0"/>
                <a:ea typeface="楷体_GB2312" panose="02010609030101010101"/>
              </a:rPr>
              <a:t>计算机能思维吗？</a:t>
            </a:r>
            <a:r>
              <a:rPr kumimoji="1" lang="en-US" altLang="zh-CN" b="0" dirty="0">
                <a:latin typeface="Arial" panose="020B0604020202020204" pitchFamily="34" charset="0"/>
                <a:ea typeface="楷体_GB2312" panose="02010609030101010101"/>
              </a:rPr>
              <a:t>》</a:t>
            </a:r>
            <a:r>
              <a:rPr kumimoji="1" lang="zh-CN" altLang="en-US" b="0" dirty="0">
                <a:latin typeface="Arial" panose="020B0604020202020204" pitchFamily="34" charset="0"/>
                <a:ea typeface="楷体_GB2312" panose="02010609030101010101"/>
              </a:rPr>
              <a:t>的著名论文，明确提出了“机器能思维”的观点。</a:t>
            </a:r>
          </a:p>
        </p:txBody>
      </p:sp>
      <p:sp>
        <p:nvSpPr>
          <p:cNvPr id="4" name="矩形 3"/>
          <p:cNvSpPr/>
          <p:nvPr/>
        </p:nvSpPr>
        <p:spPr>
          <a:xfrm>
            <a:off x="1598138" y="5402243"/>
            <a:ext cx="9296400" cy="954107"/>
          </a:xfrm>
          <a:prstGeom prst="rect">
            <a:avLst/>
          </a:prstGeom>
        </p:spPr>
        <p:txBody>
          <a:bodyPr wrap="square">
            <a:spAutoFit/>
          </a:bodyPr>
          <a:lstStyle/>
          <a:p>
            <a:r>
              <a:rPr lang="zh-CN" altLang="en-US" sz="2800" dirty="0">
                <a:solidFill>
                  <a:srgbClr val="006300"/>
                </a:solidFill>
                <a:ea typeface="楷体_GB2312" panose="02010609030101010101"/>
              </a:rPr>
              <a:t>这些，</a:t>
            </a:r>
            <a:r>
              <a:rPr lang="zh-CN" altLang="en-US" sz="2800" dirty="0">
                <a:solidFill>
                  <a:srgbClr val="0000CC"/>
                </a:solidFill>
                <a:ea typeface="楷体_GB2312" panose="02010609030101010101"/>
              </a:rPr>
              <a:t>都为人工智能的诞生准备了必要的思想、理论和物质技术条件。 </a:t>
            </a:r>
            <a:endParaRPr lang="zh-CN" altLang="en-US" sz="2800" dirty="0"/>
          </a:p>
        </p:txBody>
      </p:sp>
      <p:sp>
        <p:nvSpPr>
          <p:cNvPr id="13" name="Rectangle 3"/>
          <p:cNvSpPr>
            <a:spLocks noChangeArrowheads="1"/>
          </p:cNvSpPr>
          <p:nvPr/>
        </p:nvSpPr>
        <p:spPr bwMode="auto">
          <a:xfrm>
            <a:off x="308706" y="-3801"/>
            <a:ext cx="741426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1956</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年以前</a:t>
            </a:r>
            <a:r>
              <a:rPr kumimoji="1" lang="zh-CN" altLang="en-US" sz="2800" b="1" dirty="0">
                <a:solidFill>
                  <a:srgbClr val="0000FF"/>
                </a:solidFill>
              </a:rPr>
              <a:t>）</a:t>
            </a:r>
            <a:r>
              <a:rPr kumimoji="1" lang="en-US" altLang="zh-CN" sz="2800" b="1" dirty="0">
                <a:solidFill>
                  <a:srgbClr val="0000FF"/>
                </a:solidFill>
              </a:rPr>
              <a:t>---</a:t>
            </a:r>
            <a:r>
              <a:rPr kumimoji="1" lang="zh-CN" altLang="en-US" sz="2800" b="1" dirty="0">
                <a:solidFill>
                  <a:srgbClr val="0000FF"/>
                </a:solidFill>
              </a:rPr>
              <a:t>孕育期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0258"/>
                                        </p:tgtEl>
                                        <p:attrNameLst>
                                          <p:attrName>style.visibility</p:attrName>
                                        </p:attrNameLst>
                                      </p:cBhvr>
                                      <p:to>
                                        <p:strVal val="visible"/>
                                      </p:to>
                                    </p:set>
                                    <p:animEffect transition="in" filter="wipe(left)">
                                      <p:cBhvr>
                                        <p:cTn id="7" dur="1000"/>
                                        <p:tgtEl>
                                          <p:spTgt spid="480258"/>
                                        </p:tgtEl>
                                      </p:cBhvr>
                                    </p:animEffect>
                                  </p:childTnLst>
                                </p:cTn>
                              </p:par>
                            </p:childTnLst>
                          </p:cTn>
                        </p:par>
                        <p:par>
                          <p:cTn id="8" fill="hold">
                            <p:stCondLst>
                              <p:cond delay="1000"/>
                            </p:stCondLst>
                            <p:childTnLst>
                              <p:par>
                                <p:cTn id="9" presetID="12" presetClass="entr" presetSubtype="1" fill="hold" grpId="0" nodeType="afterEffect">
                                  <p:stCondLst>
                                    <p:cond delay="0"/>
                                  </p:stCondLst>
                                  <p:childTnLst>
                                    <p:set>
                                      <p:cBhvr>
                                        <p:cTn id="10" dur="1" fill="hold">
                                          <p:stCondLst>
                                            <p:cond delay="0"/>
                                          </p:stCondLst>
                                        </p:cTn>
                                        <p:tgtEl>
                                          <p:spTgt spid="480259"/>
                                        </p:tgtEl>
                                        <p:attrNameLst>
                                          <p:attrName>style.visibility</p:attrName>
                                        </p:attrNameLst>
                                      </p:cBhvr>
                                      <p:to>
                                        <p:strVal val="visible"/>
                                      </p:to>
                                    </p:set>
                                    <p:animEffect transition="in" filter="slide(fromTop)">
                                      <p:cBhvr>
                                        <p:cTn id="11" dur="1000"/>
                                        <p:tgtEl>
                                          <p:spTgt spid="480259"/>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80262"/>
                                        </p:tgtEl>
                                        <p:attrNameLst>
                                          <p:attrName>style.visibility</p:attrName>
                                        </p:attrNameLst>
                                      </p:cBhvr>
                                      <p:to>
                                        <p:strVal val="visible"/>
                                      </p:to>
                                    </p:set>
                                    <p:animEffect transition="in" filter="wipe(left)">
                                      <p:cBhvr>
                                        <p:cTn id="15" dur="1000"/>
                                        <p:tgtEl>
                                          <p:spTgt spid="480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8" grpId="0"/>
      <p:bldP spid="480259" grpId="0"/>
      <p:bldP spid="48026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967150" y="13181"/>
            <a:ext cx="2816166" cy="1529014"/>
          </a:xfrm>
          <a:prstGeom prst="rect">
            <a:avLst/>
          </a:prstGeom>
        </p:spPr>
      </p:pic>
      <p:pic>
        <p:nvPicPr>
          <p:cNvPr id="3" name="图片 2"/>
          <p:cNvPicPr>
            <a:picLocks noChangeAspect="1"/>
          </p:cNvPicPr>
          <p:nvPr/>
        </p:nvPicPr>
        <p:blipFill>
          <a:blip r:embed="rId4"/>
          <a:stretch>
            <a:fillRect/>
          </a:stretch>
        </p:blipFill>
        <p:spPr>
          <a:xfrm>
            <a:off x="1574679" y="1542195"/>
            <a:ext cx="3761088" cy="2545003"/>
          </a:xfrm>
          <a:prstGeom prst="rect">
            <a:avLst/>
          </a:prstGeom>
        </p:spPr>
      </p:pic>
      <p:pic>
        <p:nvPicPr>
          <p:cNvPr id="4" name="图片 3"/>
          <p:cNvPicPr>
            <a:picLocks noChangeAspect="1"/>
          </p:cNvPicPr>
          <p:nvPr/>
        </p:nvPicPr>
        <p:blipFill>
          <a:blip r:embed="rId5"/>
          <a:stretch>
            <a:fillRect/>
          </a:stretch>
        </p:blipFill>
        <p:spPr>
          <a:xfrm>
            <a:off x="5781495" y="1542195"/>
            <a:ext cx="5148110" cy="3371686"/>
          </a:xfrm>
          <a:prstGeom prst="rect">
            <a:avLst/>
          </a:prstGeom>
        </p:spPr>
      </p:pic>
      <p:pic>
        <p:nvPicPr>
          <p:cNvPr id="2" name="图片 1"/>
          <p:cNvPicPr>
            <a:picLocks noChangeAspect="1"/>
          </p:cNvPicPr>
          <p:nvPr/>
        </p:nvPicPr>
        <p:blipFill>
          <a:blip r:embed="rId6"/>
          <a:stretch>
            <a:fillRect/>
          </a:stretch>
        </p:blipFill>
        <p:spPr>
          <a:xfrm>
            <a:off x="1574678" y="4213654"/>
            <a:ext cx="3763784" cy="2506680"/>
          </a:xfrm>
          <a:prstGeom prst="rect">
            <a:avLst/>
          </a:prstGeom>
        </p:spPr>
      </p:pic>
      <p:sp>
        <p:nvSpPr>
          <p:cNvPr id="6" name="矩形 5"/>
          <p:cNvSpPr/>
          <p:nvPr/>
        </p:nvSpPr>
        <p:spPr>
          <a:xfrm>
            <a:off x="5781495" y="5466994"/>
            <a:ext cx="5148110" cy="830997"/>
          </a:xfrm>
          <a:prstGeom prst="rect">
            <a:avLst/>
          </a:prstGeom>
        </p:spPr>
        <p:txBody>
          <a:bodyPr wrap="square">
            <a:spAutoFit/>
          </a:bodyPr>
          <a:lstStyle/>
          <a:p>
            <a:r>
              <a:rPr lang="zh-CN" altLang="en-US" sz="2400" b="1" dirty="0">
                <a:solidFill>
                  <a:srgbClr val="FF0000"/>
                </a:solidFill>
                <a:latin typeface="Arial" panose="020B0604020202020204" pitchFamily="34" charset="0"/>
              </a:rPr>
              <a:t>正如哈萨比斯先生所说，卡斯帕罗夫称深蓝是</a:t>
            </a:r>
            <a:r>
              <a:rPr lang="en-US" altLang="zh-CN" sz="2400" b="1" dirty="0">
                <a:solidFill>
                  <a:srgbClr val="FF0000"/>
                </a:solidFill>
                <a:latin typeface="Arial" panose="020B0604020202020204" pitchFamily="34" charset="0"/>
              </a:rPr>
              <a:t>end</a:t>
            </a:r>
            <a:r>
              <a:rPr lang="zh-CN" altLang="en-US" sz="2400" b="1" dirty="0">
                <a:solidFill>
                  <a:srgbClr val="FF0000"/>
                </a:solidFill>
                <a:latin typeface="Arial" panose="020B0604020202020204" pitchFamily="34" charset="0"/>
              </a:rPr>
              <a:t>，而狗却是</a:t>
            </a:r>
            <a:r>
              <a:rPr lang="en-US" altLang="zh-CN" sz="2400" b="1" dirty="0">
                <a:solidFill>
                  <a:srgbClr val="FF0000"/>
                </a:solidFill>
                <a:latin typeface="Arial" panose="020B0604020202020204" pitchFamily="34" charset="0"/>
              </a:rPr>
              <a:t>beginning</a:t>
            </a:r>
            <a:r>
              <a:rPr lang="zh-CN" altLang="en-US" sz="2400" b="1" dirty="0">
                <a:solidFill>
                  <a:srgbClr val="FF0000"/>
                </a:solidFill>
                <a:latin typeface="Arial" panose="020B0604020202020204" pitchFamily="34" charset="0"/>
              </a:rPr>
              <a:t>。</a:t>
            </a:r>
            <a:endParaRPr lang="zh-CN" altLang="en-US" sz="2400" b="1" dirty="0">
              <a:solidFill>
                <a:srgbClr val="FF000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88926" y="195952"/>
            <a:ext cx="96932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2</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dirty="0">
                <a:solidFill>
                  <a:srgbClr val="0000FF"/>
                </a:solidFill>
              </a:rPr>
              <a:t>1956----1970</a:t>
            </a:r>
            <a:r>
              <a:rPr kumimoji="1" lang="zh-CN" altLang="en-US" sz="2800" b="1" dirty="0">
                <a:solidFill>
                  <a:srgbClr val="0000FF"/>
                </a:solidFill>
              </a:rPr>
              <a:t>年）</a:t>
            </a:r>
            <a:r>
              <a:rPr kumimoji="1" lang="en-US" altLang="zh-CN" sz="2800" b="1" dirty="0">
                <a:solidFill>
                  <a:srgbClr val="0000FF"/>
                </a:solidFill>
              </a:rPr>
              <a:t>---</a:t>
            </a:r>
            <a:r>
              <a:rPr kumimoji="1" lang="zh-CN" altLang="en-US" sz="2800" b="1" dirty="0">
                <a:solidFill>
                  <a:srgbClr val="0000FF"/>
                </a:solidFill>
              </a:rPr>
              <a:t>形成期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589746" y="780860"/>
            <a:ext cx="1249680" cy="521970"/>
          </a:xfrm>
          <a:prstGeom prst="rect">
            <a:avLst/>
          </a:prstGeom>
        </p:spPr>
        <p:txBody>
          <a:bodyPr wrap="none">
            <a:spAutoFit/>
          </a:bodyPr>
          <a:lstStyle/>
          <a:p>
            <a:pPr algn="l">
              <a:buClrTx/>
              <a:buSzTx/>
              <a:buFontTx/>
            </a:pPr>
            <a:r>
              <a:rPr lang="zh-CN" altLang="en-US" sz="2800" b="1" dirty="0">
                <a:solidFill>
                  <a:srgbClr val="FF0000"/>
                </a:solidFill>
                <a:latin typeface="Times New Roman" panose="02020603050405020304" pitchFamily="18" charset="0"/>
              </a:rPr>
              <a:t>1. 诞生</a:t>
            </a:r>
          </a:p>
        </p:txBody>
      </p:sp>
      <p:sp>
        <p:nvSpPr>
          <p:cNvPr id="7" name="矩形 6"/>
          <p:cNvSpPr/>
          <p:nvPr/>
        </p:nvSpPr>
        <p:spPr>
          <a:xfrm>
            <a:off x="801500" y="1274997"/>
            <a:ext cx="11392189" cy="5509200"/>
          </a:xfrm>
          <a:prstGeom prst="rect">
            <a:avLst/>
          </a:prstGeom>
        </p:spPr>
        <p:txBody>
          <a:bodyPr wrap="square">
            <a:spAutoFit/>
          </a:bodyPr>
          <a:lstStyle/>
          <a:p>
            <a:r>
              <a:rPr lang="en-US" altLang="zh-CN" sz="2200" b="1" dirty="0">
                <a:solidFill>
                  <a:srgbClr val="A4001F"/>
                </a:solidFill>
                <a:latin typeface="Times New Roman" panose="02020603050405020304" pitchFamily="18" charset="0"/>
              </a:rPr>
              <a:t>AI</a:t>
            </a:r>
            <a:r>
              <a:rPr lang="zh-CN" altLang="en-US" sz="2200" dirty="0">
                <a:solidFill>
                  <a:srgbClr val="A4001F"/>
                </a:solidFill>
                <a:latin typeface="Times New Roman" panose="02020603050405020304" pitchFamily="18" charset="0"/>
                <a:ea typeface="楷体_GB2312" panose="02010609030101010101"/>
              </a:rPr>
              <a:t>诞生于一次历史性的聚会</a:t>
            </a:r>
          </a:p>
          <a:p>
            <a:r>
              <a:rPr lang="zh-CN" altLang="en-US" sz="2200" dirty="0">
                <a:solidFill>
                  <a:srgbClr val="630031"/>
                </a:solidFill>
                <a:ea typeface="楷体_GB2312" panose="02010609030101010101"/>
              </a:rPr>
              <a:t>时间：</a:t>
            </a:r>
            <a:r>
              <a:rPr lang="en-US" altLang="zh-CN" sz="2200" b="1" dirty="0">
                <a:solidFill>
                  <a:srgbClr val="0000CC"/>
                </a:solidFill>
                <a:latin typeface="Times New Roman" panose="02020603050405020304" pitchFamily="18" charset="0"/>
                <a:ea typeface="楷体_GB2312" panose="02010609030101010101"/>
              </a:rPr>
              <a:t>1956</a:t>
            </a:r>
            <a:r>
              <a:rPr lang="zh-CN" altLang="en-US" sz="2200" dirty="0">
                <a:solidFill>
                  <a:srgbClr val="0000CC"/>
                </a:solidFill>
                <a:latin typeface="Times New Roman" panose="02020603050405020304" pitchFamily="18" charset="0"/>
                <a:ea typeface="楷体_GB2312" panose="02010609030101010101"/>
              </a:rPr>
              <a:t>年夏季</a:t>
            </a:r>
          </a:p>
          <a:p>
            <a:r>
              <a:rPr lang="zh-CN" altLang="en-US" sz="2200" dirty="0">
                <a:solidFill>
                  <a:srgbClr val="630031"/>
                </a:solidFill>
                <a:ea typeface="楷体_GB2312" panose="02010609030101010101"/>
              </a:rPr>
              <a:t>地点：</a:t>
            </a:r>
            <a:r>
              <a:rPr lang="zh-CN" altLang="en-US" sz="2200" dirty="0">
                <a:solidFill>
                  <a:srgbClr val="0000CC"/>
                </a:solidFill>
                <a:ea typeface="楷体_GB2312" panose="02010609030101010101"/>
              </a:rPr>
              <a:t>达特莫斯</a:t>
            </a:r>
            <a:r>
              <a:rPr lang="en-US" altLang="zh-CN" sz="2200" b="1" dirty="0">
                <a:solidFill>
                  <a:srgbClr val="0000CC"/>
                </a:solidFill>
                <a:latin typeface="Times New Roman" panose="02020603050405020304" pitchFamily="18" charset="0"/>
                <a:ea typeface="楷体_GB2312" panose="02010609030101010101"/>
              </a:rPr>
              <a:t>(Dartmouth) </a:t>
            </a:r>
            <a:r>
              <a:rPr lang="zh-CN" altLang="en-US" sz="2200" dirty="0">
                <a:solidFill>
                  <a:srgbClr val="0000CC"/>
                </a:solidFill>
                <a:latin typeface="Times New Roman" panose="02020603050405020304" pitchFamily="18" charset="0"/>
                <a:ea typeface="楷体_GB2312" panose="02010609030101010101"/>
              </a:rPr>
              <a:t>大学</a:t>
            </a:r>
          </a:p>
          <a:p>
            <a:pPr marR="34290"/>
            <a:r>
              <a:rPr lang="zh-CN" altLang="en-US" sz="2200" dirty="0">
                <a:solidFill>
                  <a:srgbClr val="630031"/>
                </a:solidFill>
                <a:ea typeface="楷体_GB2312" panose="02010609030101010101"/>
              </a:rPr>
              <a:t>目的：</a:t>
            </a:r>
            <a:r>
              <a:rPr lang="zh-CN" altLang="en-US" sz="2200" dirty="0">
                <a:solidFill>
                  <a:srgbClr val="0000CC"/>
                </a:solidFill>
                <a:ea typeface="楷体_GB2312" panose="02010609030101010101"/>
              </a:rPr>
              <a:t>为使计算机变得更</a:t>
            </a:r>
            <a:r>
              <a:rPr lang="zh-CN" altLang="en-US"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聪明</a:t>
            </a:r>
            <a:r>
              <a:rPr lang="zh-CN" altLang="en-US" sz="2200" b="1" dirty="0">
                <a:solidFill>
                  <a:srgbClr val="0000CC"/>
                </a:solidFill>
                <a:latin typeface="Times New Roman" panose="02020603050405020304" pitchFamily="18" charset="0"/>
                <a:ea typeface="楷体_GB2312" panose="02010609030101010101"/>
              </a:rPr>
              <a:t>” </a:t>
            </a:r>
            <a:r>
              <a:rPr lang="zh-CN" altLang="en-US" sz="2200" dirty="0">
                <a:solidFill>
                  <a:srgbClr val="0000CC"/>
                </a:solidFill>
                <a:latin typeface="Times New Roman" panose="02020603050405020304" pitchFamily="18" charset="0"/>
                <a:ea typeface="楷体_GB2312" panose="02010609030101010101"/>
              </a:rPr>
              <a:t>，或者说使计算机具有智能</a:t>
            </a:r>
          </a:p>
          <a:p>
            <a:r>
              <a:rPr lang="zh-CN" altLang="en-US" sz="2200" dirty="0">
                <a:solidFill>
                  <a:srgbClr val="630031"/>
                </a:solidFill>
                <a:ea typeface="楷体_GB2312" panose="02010609030101010101"/>
              </a:rPr>
              <a:t>发起人：</a:t>
            </a:r>
          </a:p>
          <a:p>
            <a:pPr marR="10795"/>
            <a:r>
              <a:rPr lang="zh-CN" altLang="en-US" sz="2200" dirty="0">
                <a:solidFill>
                  <a:srgbClr val="0000CC"/>
                </a:solidFill>
                <a:ea typeface="楷体_GB2312" panose="02010609030101010101"/>
              </a:rPr>
              <a:t>    麦卡锡</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J.McCarthy</a:t>
            </a:r>
            <a:r>
              <a:rPr lang="zh-CN" altLang="en-US" sz="2200" dirty="0">
                <a:solidFill>
                  <a:srgbClr val="0000CC"/>
                </a:solidFill>
                <a:latin typeface="Times New Roman" panose="02020603050405020304" pitchFamily="18" charset="0"/>
                <a:ea typeface="楷体_GB2312" panose="02010609030101010101"/>
              </a:rPr>
              <a:t>），</a:t>
            </a:r>
            <a:r>
              <a:rPr lang="en-US" altLang="zh-CN" sz="2200" b="1" dirty="0">
                <a:solidFill>
                  <a:srgbClr val="0000CC"/>
                </a:solidFill>
                <a:latin typeface="Times New Roman" panose="02020603050405020304" pitchFamily="18" charset="0"/>
                <a:ea typeface="楷体_GB2312" panose="02010609030101010101"/>
              </a:rPr>
              <a:t>Dartmouth</a:t>
            </a:r>
            <a:r>
              <a:rPr lang="zh-CN" altLang="en-US" sz="2200" dirty="0">
                <a:solidFill>
                  <a:srgbClr val="0000CC"/>
                </a:solidFill>
                <a:latin typeface="Times New Roman" panose="02020603050405020304" pitchFamily="18" charset="0"/>
                <a:ea typeface="楷体_GB2312" panose="02010609030101010101"/>
              </a:rPr>
              <a:t>的年轻数学家、计算机专家，后为</a:t>
            </a:r>
            <a:r>
              <a:rPr lang="en-US" altLang="zh-CN" sz="2200" b="1" dirty="0">
                <a:solidFill>
                  <a:srgbClr val="0000CC"/>
                </a:solidFill>
                <a:latin typeface="Times New Roman" panose="02020603050405020304" pitchFamily="18" charset="0"/>
                <a:ea typeface="楷体_GB2312" panose="02010609030101010101"/>
              </a:rPr>
              <a:t>MIT</a:t>
            </a:r>
            <a:r>
              <a:rPr lang="zh-CN" altLang="en-US" sz="2200" dirty="0">
                <a:solidFill>
                  <a:srgbClr val="0000CC"/>
                </a:solidFill>
                <a:latin typeface="Times New Roman" panose="02020603050405020304" pitchFamily="18" charset="0"/>
                <a:ea typeface="楷体_GB2312" panose="02010609030101010101"/>
              </a:rPr>
              <a:t>教授</a:t>
            </a:r>
          </a:p>
          <a:p>
            <a:pPr marR="14605"/>
            <a:r>
              <a:rPr lang="zh-CN" altLang="en-US" sz="2200" dirty="0">
                <a:solidFill>
                  <a:srgbClr val="0000CC"/>
                </a:solidFill>
                <a:ea typeface="楷体_GB2312" panose="02010609030101010101"/>
              </a:rPr>
              <a:t>    明斯基</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M.L.Minsky</a:t>
            </a:r>
            <a:r>
              <a:rPr lang="zh-CN" altLang="en-US" sz="2200" dirty="0">
                <a:solidFill>
                  <a:srgbClr val="0000CC"/>
                </a:solidFill>
                <a:latin typeface="Times New Roman" panose="02020603050405020304" pitchFamily="18" charset="0"/>
                <a:ea typeface="楷体_GB2312" panose="02010609030101010101"/>
              </a:rPr>
              <a:t>），哈佛大学数学家、神经学家，后为</a:t>
            </a:r>
            <a:r>
              <a:rPr lang="en-US" altLang="zh-CN" sz="2200" b="1" dirty="0">
                <a:solidFill>
                  <a:srgbClr val="0000CC"/>
                </a:solidFill>
                <a:latin typeface="Times New Roman" panose="02020603050405020304" pitchFamily="18" charset="0"/>
                <a:ea typeface="楷体_GB2312" panose="02010609030101010101"/>
              </a:rPr>
              <a:t>MIT</a:t>
            </a:r>
            <a:r>
              <a:rPr lang="zh-CN" altLang="en-US" sz="2200" dirty="0">
                <a:solidFill>
                  <a:srgbClr val="0000CC"/>
                </a:solidFill>
                <a:latin typeface="Times New Roman" panose="02020603050405020304" pitchFamily="18" charset="0"/>
                <a:ea typeface="楷体_GB2312" panose="02010609030101010101"/>
              </a:rPr>
              <a:t>教授</a:t>
            </a:r>
          </a:p>
          <a:p>
            <a:pPr marR="45085"/>
            <a:r>
              <a:rPr lang="zh-CN" altLang="en-US" sz="2200" dirty="0">
                <a:solidFill>
                  <a:srgbClr val="0000CC"/>
                </a:solidFill>
                <a:ea typeface="楷体_GB2312" panose="02010609030101010101"/>
              </a:rPr>
              <a:t>    洛切斯特</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N.Lochester</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a:t>
            </a:r>
            <a:r>
              <a:rPr lang="en-US" altLang="zh-CN" sz="2200" b="1" dirty="0">
                <a:solidFill>
                  <a:srgbClr val="0000CC"/>
                </a:solidFill>
                <a:latin typeface="Times New Roman" panose="02020603050405020304" pitchFamily="18" charset="0"/>
                <a:ea typeface="楷体_GB2312" panose="02010609030101010101"/>
              </a:rPr>
              <a:t>IBM</a:t>
            </a:r>
            <a:r>
              <a:rPr lang="zh-CN" altLang="en-US" sz="2200" dirty="0">
                <a:solidFill>
                  <a:srgbClr val="0000CC"/>
                </a:solidFill>
                <a:latin typeface="Times New Roman" panose="02020603050405020304" pitchFamily="18" charset="0"/>
                <a:ea typeface="楷体_GB2312" panose="02010609030101010101"/>
              </a:rPr>
              <a:t>公司信息中心负责人</a:t>
            </a:r>
          </a:p>
          <a:p>
            <a:pPr marR="43815"/>
            <a:r>
              <a:rPr lang="zh-CN" altLang="en-US" sz="2200" dirty="0">
                <a:solidFill>
                  <a:srgbClr val="0000CC"/>
                </a:solidFill>
                <a:ea typeface="楷体_GB2312" panose="02010609030101010101"/>
              </a:rPr>
              <a:t>    香农</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C.E.Shannon</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，贝尔实验室信息部数学研究员</a:t>
            </a:r>
          </a:p>
          <a:p>
            <a:r>
              <a:rPr lang="zh-CN" altLang="en-US" sz="2200" dirty="0">
                <a:solidFill>
                  <a:srgbClr val="630031"/>
                </a:solidFill>
                <a:ea typeface="楷体_GB2312" panose="02010609030101010101"/>
              </a:rPr>
              <a:t>参加人：</a:t>
            </a:r>
          </a:p>
          <a:p>
            <a:pPr marR="50165"/>
            <a:r>
              <a:rPr lang="zh-CN" altLang="en-US" sz="2200" dirty="0">
                <a:solidFill>
                  <a:srgbClr val="0000CC"/>
                </a:solidFill>
                <a:ea typeface="楷体_GB2312" panose="02010609030101010101"/>
              </a:rPr>
              <a:t>    莫尔</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T.more</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、塞缪尔</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A.L.Samuel</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a:t>
            </a:r>
            <a:r>
              <a:rPr lang="en-US" altLang="zh-CN" sz="2200" b="1" dirty="0">
                <a:solidFill>
                  <a:srgbClr val="0000CC"/>
                </a:solidFill>
                <a:latin typeface="Times New Roman" panose="02020603050405020304" pitchFamily="18" charset="0"/>
                <a:ea typeface="楷体_GB2312" panose="02010609030101010101"/>
              </a:rPr>
              <a:t>IBM</a:t>
            </a:r>
            <a:r>
              <a:rPr lang="zh-CN" altLang="en-US" sz="2200" dirty="0">
                <a:solidFill>
                  <a:srgbClr val="0000CC"/>
                </a:solidFill>
                <a:latin typeface="Times New Roman" panose="02020603050405020304" pitchFamily="18" charset="0"/>
                <a:ea typeface="楷体_GB2312" panose="02010609030101010101"/>
              </a:rPr>
              <a:t>公司</a:t>
            </a:r>
          </a:p>
          <a:p>
            <a:pPr marR="33020"/>
            <a:r>
              <a:rPr lang="zh-CN" altLang="en-US" sz="2200" dirty="0">
                <a:solidFill>
                  <a:srgbClr val="0000CC"/>
                </a:solidFill>
                <a:ea typeface="楷体_GB2312" panose="02010609030101010101"/>
              </a:rPr>
              <a:t>    塞尔夫里奇</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O.Selfridge</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、索罗蒙夫</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R.Solomonff</a:t>
            </a:r>
            <a:r>
              <a:rPr lang="en-US" altLang="zh-CN" sz="2200" b="1" dirty="0">
                <a:solidFill>
                  <a:srgbClr val="0000CC"/>
                </a:solidFill>
                <a:latin typeface="Times New Roman" panose="02020603050405020304" pitchFamily="18" charset="0"/>
                <a:ea typeface="楷体_GB2312" panose="02010609030101010101"/>
              </a:rPr>
              <a:t>) </a:t>
            </a:r>
            <a:r>
              <a:rPr lang="zh-CN" altLang="en-US" sz="2200" dirty="0">
                <a:solidFill>
                  <a:srgbClr val="0000CC"/>
                </a:solidFill>
                <a:latin typeface="Times New Roman" panose="02020603050405020304" pitchFamily="18" charset="0"/>
                <a:ea typeface="楷体_GB2312" panose="02010609030101010101"/>
              </a:rPr>
              <a:t>，</a:t>
            </a:r>
            <a:r>
              <a:rPr lang="en-US" altLang="zh-CN" sz="2200" b="1" dirty="0">
                <a:solidFill>
                  <a:srgbClr val="0000CC"/>
                </a:solidFill>
                <a:latin typeface="Times New Roman" panose="02020603050405020304" pitchFamily="18" charset="0"/>
                <a:ea typeface="楷体_GB2312" panose="02010609030101010101"/>
              </a:rPr>
              <a:t>MIT</a:t>
            </a:r>
            <a:endParaRPr lang="en-US" altLang="zh-CN" sz="2200" dirty="0">
              <a:solidFill>
                <a:srgbClr val="0000CC"/>
              </a:solidFill>
              <a:latin typeface="Times New Roman" panose="02020603050405020304" pitchFamily="18" charset="0"/>
              <a:ea typeface="楷体_GB2312" panose="02010609030101010101"/>
            </a:endParaRPr>
          </a:p>
          <a:p>
            <a:pPr marR="69215"/>
            <a:r>
              <a:rPr lang="zh-CN" altLang="en-US" sz="2200" dirty="0">
                <a:solidFill>
                  <a:srgbClr val="0000CC"/>
                </a:solidFill>
                <a:ea typeface="楷体_GB2312" panose="02010609030101010101"/>
              </a:rPr>
              <a:t>    纽厄尔</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A.Newell</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，兰德</a:t>
            </a:r>
            <a:r>
              <a:rPr lang="en-US" altLang="zh-CN" sz="2200" b="1" dirty="0">
                <a:solidFill>
                  <a:srgbClr val="0000CC"/>
                </a:solidFill>
                <a:latin typeface="Times New Roman" panose="02020603050405020304" pitchFamily="18" charset="0"/>
                <a:ea typeface="楷体_GB2312" panose="02010609030101010101"/>
              </a:rPr>
              <a:t>(RAND)</a:t>
            </a:r>
            <a:r>
              <a:rPr lang="zh-CN" altLang="en-US" sz="2200" dirty="0">
                <a:solidFill>
                  <a:srgbClr val="0000CC"/>
                </a:solidFill>
                <a:latin typeface="Times New Roman" panose="02020603050405020304" pitchFamily="18" charset="0"/>
                <a:ea typeface="楷体_GB2312" panose="02010609030101010101"/>
              </a:rPr>
              <a:t>公司</a:t>
            </a:r>
          </a:p>
          <a:p>
            <a:pPr marR="53340"/>
            <a:r>
              <a:rPr lang="zh-CN" altLang="en-US" sz="2200" dirty="0">
                <a:solidFill>
                  <a:srgbClr val="0000CC"/>
                </a:solidFill>
                <a:ea typeface="楷体_GB2312" panose="02010609030101010101"/>
              </a:rPr>
              <a:t>    西蒙</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H.A.Simon</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，卡内基</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Carnagie</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工科大学</a:t>
            </a:r>
          </a:p>
          <a:p>
            <a:r>
              <a:rPr lang="zh-CN" altLang="en-US" sz="2200" dirty="0">
                <a:solidFill>
                  <a:srgbClr val="630031"/>
                </a:solidFill>
                <a:ea typeface="楷体_GB2312" panose="02010609030101010101"/>
              </a:rPr>
              <a:t>会议结果：</a:t>
            </a:r>
          </a:p>
          <a:p>
            <a:pPr marR="34290"/>
            <a:r>
              <a:rPr lang="zh-CN" altLang="en-US" sz="2200" dirty="0">
                <a:solidFill>
                  <a:srgbClr val="0000CC"/>
                </a:solidFill>
                <a:ea typeface="楷体_GB2312" panose="02010609030101010101"/>
              </a:rPr>
              <a:t>    由麦卡锡提议正式采用了</a:t>
            </a:r>
            <a:r>
              <a:rPr lang="zh-CN" altLang="en-US" sz="2200" b="1" dirty="0">
                <a:solidFill>
                  <a:srgbClr val="0000CC"/>
                </a:solidFill>
                <a:latin typeface="Times New Roman" panose="02020603050405020304" pitchFamily="18" charset="0"/>
                <a:ea typeface="楷体_GB2312" panose="02010609030101010101"/>
              </a:rPr>
              <a:t>“</a:t>
            </a:r>
            <a:r>
              <a:rPr lang="en-US" altLang="zh-CN" sz="2200" b="1" dirty="0">
                <a:solidFill>
                  <a:srgbClr val="0000CC"/>
                </a:solidFill>
                <a:latin typeface="Times New Roman" panose="02020603050405020304" pitchFamily="18" charset="0"/>
                <a:ea typeface="楷体_GB2312" panose="02010609030101010101"/>
              </a:rPr>
              <a:t>Artificial Intelligence”</a:t>
            </a:r>
            <a:r>
              <a:rPr lang="zh-CN" altLang="en-US" sz="2200" dirty="0">
                <a:solidFill>
                  <a:srgbClr val="0000CC"/>
                </a:solidFill>
                <a:latin typeface="Times New Roman" panose="02020603050405020304" pitchFamily="18" charset="0"/>
                <a:ea typeface="楷体_GB2312" panose="02010609030101010101"/>
              </a:rPr>
              <a:t>这一术语 </a:t>
            </a:r>
            <a:endParaRPr lang="zh-CN" altLang="en-US" sz="2200" dirty="0"/>
          </a:p>
        </p:txBody>
      </p:sp>
      <p:pic>
        <p:nvPicPr>
          <p:cNvPr id="12" name="Picture 3" descr="Dartmouth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16" y="3926011"/>
            <a:ext cx="3108453" cy="234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88926" y="195952"/>
            <a:ext cx="96932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2</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dirty="0">
                <a:solidFill>
                  <a:srgbClr val="0000FF"/>
                </a:solidFill>
              </a:rPr>
              <a:t>1956----1970</a:t>
            </a:r>
            <a:r>
              <a:rPr kumimoji="1" lang="zh-CN" altLang="en-US" sz="2800" b="1" dirty="0">
                <a:solidFill>
                  <a:srgbClr val="0000FF"/>
                </a:solidFill>
              </a:rPr>
              <a:t>年）</a:t>
            </a:r>
            <a:r>
              <a:rPr kumimoji="1" lang="en-US" altLang="zh-CN" sz="2800" b="1" dirty="0">
                <a:solidFill>
                  <a:srgbClr val="0000FF"/>
                </a:solidFill>
              </a:rPr>
              <a:t>---</a:t>
            </a:r>
            <a:r>
              <a:rPr kumimoji="1" lang="zh-CN" altLang="en-US" sz="2800" b="1" dirty="0">
                <a:solidFill>
                  <a:srgbClr val="0000FF"/>
                </a:solidFill>
              </a:rPr>
              <a:t>形成期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589746" y="780860"/>
            <a:ext cx="1980029"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2. </a:t>
            </a:r>
            <a:r>
              <a:rPr lang="zh-CN" altLang="en-US" sz="2800" b="1" dirty="0">
                <a:solidFill>
                  <a:srgbClr val="FF0000"/>
                </a:solidFill>
                <a:latin typeface="Times New Roman" panose="02020603050405020304" pitchFamily="18" charset="0"/>
              </a:rPr>
              <a:t>早期研究</a:t>
            </a:r>
            <a:endParaRPr lang="zh-CN" altLang="en-US" sz="2400" dirty="0"/>
          </a:p>
        </p:txBody>
      </p:sp>
      <p:sp>
        <p:nvSpPr>
          <p:cNvPr id="7" name="矩形 6"/>
          <p:cNvSpPr/>
          <p:nvPr/>
        </p:nvSpPr>
        <p:spPr>
          <a:xfrm>
            <a:off x="589746" y="1304080"/>
            <a:ext cx="11392189" cy="4893647"/>
          </a:xfrm>
          <a:prstGeom prst="rect">
            <a:avLst/>
          </a:prstGeom>
        </p:spPr>
        <p:txBody>
          <a:bodyPr wrap="square">
            <a:spAutoFit/>
          </a:bodyPr>
          <a:lstStyle/>
          <a:p>
            <a:pPr marR="8255"/>
            <a:r>
              <a:rPr lang="zh-CN" altLang="en-US" sz="2400" dirty="0">
                <a:solidFill>
                  <a:srgbClr val="A4001F"/>
                </a:solidFill>
                <a:ea typeface="楷体_GB2312" panose="02010609030101010101"/>
              </a:rPr>
              <a:t>    心理学小组：</a:t>
            </a:r>
            <a:r>
              <a:rPr lang="en-US" altLang="zh-CN" sz="2400" b="1" dirty="0">
                <a:solidFill>
                  <a:srgbClr val="0000CC"/>
                </a:solidFill>
                <a:latin typeface="Times New Roman" panose="02020603050405020304" pitchFamily="18" charset="0"/>
                <a:ea typeface="楷体_GB2312" panose="02010609030101010101"/>
              </a:rPr>
              <a:t>1957</a:t>
            </a:r>
            <a:r>
              <a:rPr lang="zh-CN" altLang="en-US" sz="2400" dirty="0">
                <a:solidFill>
                  <a:srgbClr val="0000CC"/>
                </a:solidFill>
                <a:latin typeface="Times New Roman" panose="02020603050405020304" pitchFamily="18" charset="0"/>
                <a:ea typeface="楷体_GB2312" panose="02010609030101010101"/>
              </a:rPr>
              <a:t>年，纽厄尔、肖</a:t>
            </a:r>
            <a:r>
              <a:rPr lang="en-US" altLang="zh-CN" sz="2400" b="1" dirty="0">
                <a:solidFill>
                  <a:srgbClr val="0000CC"/>
                </a:solidFill>
                <a:latin typeface="Times New Roman" panose="02020603050405020304" pitchFamily="18" charset="0"/>
                <a:ea typeface="楷体_GB2312" panose="02010609030101010101"/>
              </a:rPr>
              <a:t>(</a:t>
            </a:r>
            <a:r>
              <a:rPr lang="en-US" altLang="zh-CN" sz="2400" b="1" dirty="0" err="1">
                <a:solidFill>
                  <a:srgbClr val="0000CC"/>
                </a:solidFill>
                <a:latin typeface="Times New Roman" panose="02020603050405020304" pitchFamily="18" charset="0"/>
                <a:ea typeface="楷体_GB2312" panose="02010609030101010101"/>
              </a:rPr>
              <a:t>J.Shaw</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和西蒙等人的心理学小组研制了称为逻辑理论机</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简称</a:t>
            </a:r>
            <a:r>
              <a:rPr lang="en-US" altLang="zh-CN" sz="2400" b="1" dirty="0">
                <a:solidFill>
                  <a:srgbClr val="0000CC"/>
                </a:solidFill>
                <a:latin typeface="Times New Roman" panose="02020603050405020304" pitchFamily="18" charset="0"/>
                <a:ea typeface="楷体_GB2312" panose="02010609030101010101"/>
              </a:rPr>
              <a:t>LT)</a:t>
            </a:r>
            <a:r>
              <a:rPr lang="zh-CN" altLang="en-US" sz="2400" dirty="0">
                <a:solidFill>
                  <a:srgbClr val="0000CC"/>
                </a:solidFill>
                <a:latin typeface="Times New Roman" panose="02020603050405020304" pitchFamily="18" charset="0"/>
                <a:ea typeface="楷体_GB2312" panose="02010609030101010101"/>
              </a:rPr>
              <a:t>的</a:t>
            </a:r>
            <a:r>
              <a:rPr lang="zh-CN" altLang="en-US" sz="2400" dirty="0">
                <a:solidFill>
                  <a:srgbClr val="FF0000"/>
                </a:solidFill>
                <a:latin typeface="Times New Roman" panose="02020603050405020304" pitchFamily="18" charset="0"/>
                <a:ea typeface="楷体_GB2312" panose="02010609030101010101"/>
              </a:rPr>
              <a:t>数学定理证明</a:t>
            </a:r>
            <a:r>
              <a:rPr lang="zh-CN" altLang="en-US" sz="2400" dirty="0">
                <a:solidFill>
                  <a:srgbClr val="0000CC"/>
                </a:solidFill>
                <a:latin typeface="Times New Roman" panose="02020603050405020304" pitchFamily="18" charset="0"/>
                <a:ea typeface="楷体_GB2312" panose="02010609030101010101"/>
              </a:rPr>
              <a:t>程序。</a:t>
            </a:r>
          </a:p>
          <a:p>
            <a:pPr marR="6985"/>
            <a:r>
              <a:rPr lang="en-US" altLang="zh-CN" sz="2400" b="1" dirty="0">
                <a:solidFill>
                  <a:srgbClr val="0000CC"/>
                </a:solidFill>
                <a:latin typeface="Times New Roman" panose="02020603050405020304" pitchFamily="18" charset="0"/>
                <a:ea typeface="楷体_GB2312" panose="02010609030101010101"/>
              </a:rPr>
              <a:t>    1960</a:t>
            </a:r>
            <a:r>
              <a:rPr lang="zh-CN" altLang="en-US" sz="2400" dirty="0">
                <a:solidFill>
                  <a:srgbClr val="0000CC"/>
                </a:solidFill>
                <a:latin typeface="Times New Roman" panose="02020603050405020304" pitchFamily="18" charset="0"/>
                <a:ea typeface="楷体_GB2312" panose="02010609030101010101"/>
              </a:rPr>
              <a:t>年研制了</a:t>
            </a:r>
            <a:r>
              <a:rPr lang="zh-CN" altLang="en-US" sz="2400" dirty="0">
                <a:solidFill>
                  <a:srgbClr val="FF0000"/>
                </a:solidFill>
                <a:latin typeface="Times New Roman" panose="02020603050405020304" pitchFamily="18" charset="0"/>
                <a:ea typeface="楷体_GB2312" panose="02010609030101010101"/>
              </a:rPr>
              <a:t>通用问题求解</a:t>
            </a:r>
            <a:r>
              <a:rPr lang="zh-CN" altLang="en-US" sz="2400" dirty="0">
                <a:solidFill>
                  <a:srgbClr val="0000CC"/>
                </a:solidFill>
                <a:latin typeface="Times New Roman" panose="02020603050405020304" pitchFamily="18" charset="0"/>
                <a:ea typeface="楷体_GB2312" panose="02010609030101010101"/>
              </a:rPr>
              <a:t>程序。该程序当时可解决</a:t>
            </a:r>
            <a:r>
              <a:rPr lang="en-US" altLang="zh-CN" sz="2400" b="1" dirty="0">
                <a:solidFill>
                  <a:srgbClr val="0000CC"/>
                </a:solidFill>
                <a:latin typeface="Times New Roman" panose="02020603050405020304" pitchFamily="18" charset="0"/>
                <a:ea typeface="楷体_GB2312" panose="02010609030101010101"/>
              </a:rPr>
              <a:t>11</a:t>
            </a:r>
            <a:r>
              <a:rPr lang="zh-CN" altLang="en-US" sz="2400" dirty="0">
                <a:solidFill>
                  <a:srgbClr val="0000CC"/>
                </a:solidFill>
                <a:latin typeface="Times New Roman" panose="02020603050405020304" pitchFamily="18" charset="0"/>
                <a:ea typeface="楷体_GB2312" panose="02010609030101010101"/>
              </a:rPr>
              <a:t>种类型的问题，如不定积分、三角函数、代数方程、猴子摘香蕉、河内梵塔、人</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羊过河等。</a:t>
            </a:r>
          </a:p>
          <a:p>
            <a:pPr marR="5080"/>
            <a:r>
              <a:rPr lang="en-US" altLang="zh-CN" sz="2400" b="1" dirty="0">
                <a:solidFill>
                  <a:srgbClr val="A4001F"/>
                </a:solidFill>
                <a:latin typeface="Times New Roman" panose="02020603050405020304" pitchFamily="18" charset="0"/>
                <a:ea typeface="楷体_GB2312" panose="02010609030101010101"/>
              </a:rPr>
              <a:t>    IBM</a:t>
            </a:r>
            <a:r>
              <a:rPr lang="zh-CN" altLang="en-US" sz="2400" dirty="0">
                <a:solidFill>
                  <a:srgbClr val="A4001F"/>
                </a:solidFill>
                <a:latin typeface="Times New Roman" panose="02020603050405020304" pitchFamily="18" charset="0"/>
                <a:ea typeface="楷体_GB2312" panose="02010609030101010101"/>
              </a:rPr>
              <a:t>工程小组：</a:t>
            </a:r>
            <a:r>
              <a:rPr lang="en-US" altLang="zh-CN" sz="2400" b="1" dirty="0">
                <a:solidFill>
                  <a:srgbClr val="0000CC"/>
                </a:solidFill>
                <a:latin typeface="Times New Roman" panose="02020603050405020304" pitchFamily="18" charset="0"/>
                <a:ea typeface="楷体_GB2312" panose="02010609030101010101"/>
              </a:rPr>
              <a:t>1956</a:t>
            </a:r>
            <a:r>
              <a:rPr lang="zh-CN" altLang="en-US" sz="2400" dirty="0">
                <a:solidFill>
                  <a:srgbClr val="0000CC"/>
                </a:solidFill>
                <a:latin typeface="Times New Roman" panose="02020603050405020304" pitchFamily="18" charset="0"/>
                <a:ea typeface="楷体_GB2312" panose="02010609030101010101"/>
              </a:rPr>
              <a:t>年，塞缪尔在</a:t>
            </a:r>
            <a:r>
              <a:rPr lang="en-US" altLang="zh-CN" sz="2400" b="1" dirty="0">
                <a:solidFill>
                  <a:srgbClr val="0000CC"/>
                </a:solidFill>
                <a:latin typeface="Times New Roman" panose="02020603050405020304" pitchFamily="18" charset="0"/>
                <a:ea typeface="楷体_GB2312" panose="02010609030101010101"/>
              </a:rPr>
              <a:t>IBM704</a:t>
            </a:r>
            <a:r>
              <a:rPr lang="zh-CN" altLang="en-US" sz="2400" dirty="0">
                <a:solidFill>
                  <a:srgbClr val="0000CC"/>
                </a:solidFill>
                <a:latin typeface="Times New Roman" panose="02020603050405020304" pitchFamily="18" charset="0"/>
                <a:ea typeface="楷体_GB2312" panose="02010609030101010101"/>
              </a:rPr>
              <a:t>计算机上研制成功了具有自学习、自组织和自适应能力的</a:t>
            </a:r>
            <a:r>
              <a:rPr lang="zh-CN" altLang="en-US" sz="2400" dirty="0">
                <a:solidFill>
                  <a:srgbClr val="FF0000"/>
                </a:solidFill>
                <a:latin typeface="Times New Roman" panose="02020603050405020304" pitchFamily="18" charset="0"/>
                <a:ea typeface="楷体_GB2312" panose="02010609030101010101"/>
              </a:rPr>
              <a:t>西洋跳棋</a:t>
            </a:r>
            <a:r>
              <a:rPr lang="zh-CN" altLang="en-US" sz="2400" dirty="0">
                <a:solidFill>
                  <a:srgbClr val="0000CC"/>
                </a:solidFill>
                <a:latin typeface="Times New Roman" panose="02020603050405020304" pitchFamily="18" charset="0"/>
                <a:ea typeface="楷体_GB2312" panose="02010609030101010101"/>
              </a:rPr>
              <a:t>程序。这个程序可以从棋谱中学习，也可以在下棋过程中积累经验、提高棋艺。通过不断学习，该程序</a:t>
            </a:r>
            <a:r>
              <a:rPr lang="en-US" altLang="zh-CN" sz="2400" b="1" dirty="0">
                <a:solidFill>
                  <a:srgbClr val="0000CC"/>
                </a:solidFill>
                <a:latin typeface="Times New Roman" panose="02020603050405020304" pitchFamily="18" charset="0"/>
                <a:ea typeface="楷体_GB2312" panose="02010609030101010101"/>
              </a:rPr>
              <a:t>1959</a:t>
            </a:r>
            <a:r>
              <a:rPr lang="zh-CN" altLang="en-US" sz="2400" dirty="0">
                <a:solidFill>
                  <a:srgbClr val="0000CC"/>
                </a:solidFill>
                <a:latin typeface="Times New Roman" panose="02020603050405020304" pitchFamily="18" charset="0"/>
                <a:ea typeface="楷体_GB2312" panose="02010609030101010101"/>
              </a:rPr>
              <a:t>年击败了塞缪尔本人，</a:t>
            </a:r>
            <a:r>
              <a:rPr lang="en-US" altLang="zh-CN" sz="2400" b="1" dirty="0">
                <a:solidFill>
                  <a:srgbClr val="0000CC"/>
                </a:solidFill>
                <a:latin typeface="Times New Roman" panose="02020603050405020304" pitchFamily="18" charset="0"/>
                <a:ea typeface="楷体_GB2312" panose="02010609030101010101"/>
              </a:rPr>
              <a:t>1962</a:t>
            </a:r>
            <a:r>
              <a:rPr lang="zh-CN" altLang="en-US" sz="2400" dirty="0">
                <a:solidFill>
                  <a:srgbClr val="0000CC"/>
                </a:solidFill>
                <a:latin typeface="Times New Roman" panose="02020603050405020304" pitchFamily="18" charset="0"/>
                <a:ea typeface="楷体_GB2312" panose="02010609030101010101"/>
              </a:rPr>
              <a:t>年又击败了一个州的冠军。</a:t>
            </a:r>
          </a:p>
          <a:p>
            <a:pPr marR="39370"/>
            <a:r>
              <a:rPr lang="en-US" altLang="zh-CN" sz="2400" b="1" dirty="0">
                <a:solidFill>
                  <a:srgbClr val="A4001F"/>
                </a:solidFill>
                <a:latin typeface="Times New Roman" panose="02020603050405020304" pitchFamily="18" charset="0"/>
                <a:ea typeface="楷体_GB2312" panose="02010609030101010101"/>
              </a:rPr>
              <a:t>    MIT</a:t>
            </a:r>
            <a:r>
              <a:rPr lang="zh-CN" altLang="en-US" sz="2400" dirty="0">
                <a:solidFill>
                  <a:srgbClr val="A4001F"/>
                </a:solidFill>
                <a:latin typeface="Times New Roman" panose="02020603050405020304" pitchFamily="18" charset="0"/>
                <a:ea typeface="楷体_GB2312" panose="02010609030101010101"/>
              </a:rPr>
              <a:t>小组：</a:t>
            </a:r>
            <a:r>
              <a:rPr lang="en-US" altLang="zh-CN" sz="2400" b="1" dirty="0">
                <a:solidFill>
                  <a:srgbClr val="0000CC"/>
                </a:solidFill>
                <a:latin typeface="Times New Roman" panose="02020603050405020304" pitchFamily="18" charset="0"/>
                <a:ea typeface="楷体_GB2312" panose="02010609030101010101"/>
              </a:rPr>
              <a:t>1958</a:t>
            </a:r>
            <a:r>
              <a:rPr lang="zh-CN" altLang="en-US" sz="2400" dirty="0">
                <a:solidFill>
                  <a:srgbClr val="0000CC"/>
                </a:solidFill>
                <a:latin typeface="Times New Roman" panose="02020603050405020304" pitchFamily="18" charset="0"/>
                <a:ea typeface="楷体_GB2312" panose="02010609030101010101"/>
              </a:rPr>
              <a:t>年，麦卡西建立了行动规划咨询系统。</a:t>
            </a:r>
          </a:p>
          <a:p>
            <a:pPr marR="54610"/>
            <a:r>
              <a:rPr lang="en-US" altLang="zh-CN" sz="2400" b="1" dirty="0">
                <a:solidFill>
                  <a:srgbClr val="0000CC"/>
                </a:solidFill>
                <a:latin typeface="Times New Roman" panose="02020603050405020304" pitchFamily="18" charset="0"/>
                <a:ea typeface="楷体_GB2312" panose="02010609030101010101"/>
              </a:rPr>
              <a:t>    1960</a:t>
            </a:r>
            <a:r>
              <a:rPr lang="zh-CN" altLang="en-US" sz="2400" dirty="0">
                <a:solidFill>
                  <a:srgbClr val="0000CC"/>
                </a:solidFill>
                <a:latin typeface="Times New Roman" panose="02020603050405020304" pitchFamily="18" charset="0"/>
                <a:ea typeface="楷体_GB2312" panose="02010609030101010101"/>
              </a:rPr>
              <a:t>年，麦卡西又研制了人工智能语言</a:t>
            </a:r>
            <a:r>
              <a:rPr lang="en-US" altLang="zh-CN" sz="2400" b="1" dirty="0">
                <a:solidFill>
                  <a:srgbClr val="0000CC"/>
                </a:solidFill>
                <a:latin typeface="Times New Roman" panose="02020603050405020304" pitchFamily="18" charset="0"/>
                <a:ea typeface="楷体_GB2312" panose="02010609030101010101"/>
              </a:rPr>
              <a:t>LISP</a:t>
            </a:r>
            <a:r>
              <a:rPr lang="zh-CN" altLang="en-US" sz="2400" dirty="0">
                <a:solidFill>
                  <a:srgbClr val="0000CC"/>
                </a:solidFill>
                <a:latin typeface="Times New Roman" panose="02020603050405020304" pitchFamily="18" charset="0"/>
                <a:ea typeface="楷体_GB2312" panose="02010609030101010101"/>
              </a:rPr>
              <a:t>。</a:t>
            </a:r>
          </a:p>
          <a:p>
            <a:pPr marR="6985"/>
            <a:r>
              <a:rPr lang="en-US" altLang="zh-CN" sz="2400" b="1" dirty="0">
                <a:solidFill>
                  <a:srgbClr val="0000CC"/>
                </a:solidFill>
                <a:latin typeface="Times New Roman" panose="02020603050405020304" pitchFamily="18" charset="0"/>
                <a:ea typeface="楷体_GB2312" panose="02010609030101010101"/>
              </a:rPr>
              <a:t>    1961</a:t>
            </a:r>
            <a:r>
              <a:rPr lang="zh-CN" altLang="en-US" sz="2400" dirty="0">
                <a:solidFill>
                  <a:srgbClr val="0000CC"/>
                </a:solidFill>
                <a:latin typeface="Times New Roman" panose="02020603050405020304" pitchFamily="18" charset="0"/>
                <a:ea typeface="楷体_GB2312" panose="02010609030101010101"/>
              </a:rPr>
              <a:t>年，明斯基发表了</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走向人工智能的步骤</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的论文，推动了人工智能的发展。</a:t>
            </a:r>
          </a:p>
          <a:p>
            <a:pPr marR="13335"/>
            <a:r>
              <a:rPr lang="zh-CN" altLang="en-US" sz="2400" dirty="0">
                <a:solidFill>
                  <a:srgbClr val="A4001F"/>
                </a:solidFill>
                <a:ea typeface="楷体_GB2312" panose="02010609030101010101"/>
              </a:rPr>
              <a:t>    其他方面：</a:t>
            </a:r>
            <a:r>
              <a:rPr lang="en-US" altLang="zh-CN" sz="2400" b="1" dirty="0">
                <a:solidFill>
                  <a:srgbClr val="0000CC"/>
                </a:solidFill>
                <a:latin typeface="Times New Roman" panose="02020603050405020304" pitchFamily="18" charset="0"/>
                <a:ea typeface="楷体_GB2312" panose="02010609030101010101"/>
              </a:rPr>
              <a:t>1965</a:t>
            </a:r>
            <a:r>
              <a:rPr lang="zh-CN" altLang="en-US" sz="2400" dirty="0">
                <a:solidFill>
                  <a:srgbClr val="0000CC"/>
                </a:solidFill>
                <a:latin typeface="Times New Roman" panose="02020603050405020304" pitchFamily="18" charset="0"/>
                <a:ea typeface="楷体_GB2312" panose="02010609030101010101"/>
              </a:rPr>
              <a:t>年，鲁宾逊</a:t>
            </a:r>
            <a:r>
              <a:rPr lang="en-US" altLang="zh-CN" sz="2400" b="1" dirty="0">
                <a:solidFill>
                  <a:srgbClr val="0000CC"/>
                </a:solidFill>
                <a:latin typeface="Times New Roman" panose="02020603050405020304" pitchFamily="18" charset="0"/>
                <a:ea typeface="楷体_GB2312" panose="02010609030101010101"/>
              </a:rPr>
              <a:t>(</a:t>
            </a:r>
            <a:r>
              <a:rPr lang="en-US" altLang="zh-CN" sz="2400" b="1" dirty="0" err="1">
                <a:solidFill>
                  <a:srgbClr val="0000CC"/>
                </a:solidFill>
                <a:latin typeface="Times New Roman" panose="02020603050405020304" pitchFamily="18" charset="0"/>
                <a:ea typeface="楷体_GB2312" panose="02010609030101010101"/>
              </a:rPr>
              <a:t>J.A.Robinson</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提出了归结（消解）原理。</a:t>
            </a:r>
          </a:p>
          <a:p>
            <a:pPr marR="39370"/>
            <a:r>
              <a:rPr lang="en-US" altLang="zh-CN" sz="2400" b="1" dirty="0">
                <a:solidFill>
                  <a:srgbClr val="0000CC"/>
                </a:solidFill>
                <a:latin typeface="Times New Roman" panose="02020603050405020304" pitchFamily="18" charset="0"/>
                <a:ea typeface="楷体_GB2312" panose="02010609030101010101"/>
              </a:rPr>
              <a:t>    1965</a:t>
            </a:r>
            <a:r>
              <a:rPr lang="zh-CN" altLang="en-US" sz="2400" dirty="0">
                <a:solidFill>
                  <a:srgbClr val="0000CC"/>
                </a:solidFill>
                <a:latin typeface="Times New Roman" panose="02020603050405020304" pitchFamily="18" charset="0"/>
                <a:ea typeface="楷体_GB2312" panose="02010609030101010101"/>
              </a:rPr>
              <a:t>年，费根鲍姆开始研究化学</a:t>
            </a:r>
            <a:r>
              <a:rPr lang="zh-CN" altLang="en-US" sz="2400" dirty="0">
                <a:solidFill>
                  <a:srgbClr val="FF0000"/>
                </a:solidFill>
                <a:latin typeface="Times New Roman" panose="02020603050405020304" pitchFamily="18" charset="0"/>
                <a:ea typeface="楷体_GB2312" panose="02010609030101010101"/>
              </a:rPr>
              <a:t>专家系统</a:t>
            </a:r>
            <a:r>
              <a:rPr lang="en-US" altLang="zh-CN" sz="2400" b="1" dirty="0">
                <a:solidFill>
                  <a:srgbClr val="0000CC"/>
                </a:solidFill>
                <a:latin typeface="Times New Roman" panose="02020603050405020304" pitchFamily="18" charset="0"/>
                <a:ea typeface="楷体_GB2312" panose="02010609030101010101"/>
              </a:rPr>
              <a:t>DENDRAL</a:t>
            </a:r>
            <a:r>
              <a:rPr lang="zh-CN" altLang="en-US" sz="2400" dirty="0">
                <a:solidFill>
                  <a:srgbClr val="0000CC"/>
                </a:solidFill>
                <a:latin typeface="Times New Roman" panose="02020603050405020304" pitchFamily="18" charset="0"/>
                <a:ea typeface="楷体_GB2312" panose="02010609030101010101"/>
              </a:rPr>
              <a:t>。 </a:t>
            </a:r>
            <a:endParaRPr lang="zh-CN" altLang="en-US" sz="2200"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88926" y="195952"/>
            <a:ext cx="96932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3</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dirty="0">
                <a:solidFill>
                  <a:srgbClr val="0000FF"/>
                </a:solidFill>
              </a:rPr>
              <a:t>1970---- 20</a:t>
            </a:r>
            <a:r>
              <a:rPr kumimoji="1" lang="zh-CN" altLang="en-US" sz="2800" b="1" dirty="0">
                <a:solidFill>
                  <a:srgbClr val="0000FF"/>
                </a:solidFill>
              </a:rPr>
              <a:t>世纪</a:t>
            </a:r>
            <a:r>
              <a:rPr kumimoji="1" lang="en-US" altLang="zh-CN" sz="2800" b="1" dirty="0">
                <a:solidFill>
                  <a:srgbClr val="0000FF"/>
                </a:solidFill>
              </a:rPr>
              <a:t>80</a:t>
            </a:r>
            <a:r>
              <a:rPr kumimoji="1" lang="zh-CN" altLang="en-US" sz="2800" b="1" dirty="0">
                <a:solidFill>
                  <a:srgbClr val="0000FF"/>
                </a:solidFill>
              </a:rPr>
              <a:t>年代末）</a:t>
            </a:r>
            <a:r>
              <a:rPr kumimoji="1" lang="en-US" altLang="zh-CN" sz="2800" b="1" dirty="0">
                <a:solidFill>
                  <a:srgbClr val="0000FF"/>
                </a:solidFill>
              </a:rPr>
              <a:t>---</a:t>
            </a:r>
            <a:r>
              <a:rPr kumimoji="1" lang="zh-CN" altLang="en-US" sz="2800" b="1" dirty="0">
                <a:solidFill>
                  <a:srgbClr val="0000FF"/>
                </a:solidFill>
              </a:rPr>
              <a:t>知识应用期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589746" y="780860"/>
            <a:ext cx="2339102"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1. </a:t>
            </a:r>
            <a:r>
              <a:rPr lang="zh-CN" altLang="en-US" sz="2800" b="1" dirty="0">
                <a:solidFill>
                  <a:srgbClr val="FF0000"/>
                </a:solidFill>
                <a:latin typeface="Times New Roman" panose="02020603050405020304" pitchFamily="18" charset="0"/>
              </a:rPr>
              <a:t>挫折和教训</a:t>
            </a:r>
            <a:endParaRPr lang="zh-CN" altLang="en-US" sz="2400" dirty="0"/>
          </a:p>
        </p:txBody>
      </p:sp>
      <p:sp>
        <p:nvSpPr>
          <p:cNvPr id="7" name="矩形 6"/>
          <p:cNvSpPr/>
          <p:nvPr/>
        </p:nvSpPr>
        <p:spPr>
          <a:xfrm>
            <a:off x="589746" y="1304080"/>
            <a:ext cx="11392189" cy="5262979"/>
          </a:xfrm>
          <a:prstGeom prst="rect">
            <a:avLst/>
          </a:prstGeom>
        </p:spPr>
        <p:txBody>
          <a:bodyPr wrap="square">
            <a:spAutoFit/>
          </a:bodyPr>
          <a:lstStyle/>
          <a:p>
            <a:r>
              <a:rPr lang="zh-CN" altLang="en-US" sz="2400" dirty="0">
                <a:solidFill>
                  <a:srgbClr val="A4001F"/>
                </a:solidFill>
                <a:ea typeface="楷体_GB2312" panose="02010609030101010101"/>
              </a:rPr>
              <a:t>失败的预言：</a:t>
            </a:r>
          </a:p>
          <a:p>
            <a:pPr marR="6350"/>
            <a:r>
              <a:rPr lang="en-US" altLang="zh-CN" sz="2400" b="1" dirty="0">
                <a:solidFill>
                  <a:srgbClr val="006300"/>
                </a:solidFill>
                <a:latin typeface="Times New Roman" panose="02020603050405020304" pitchFamily="18" charset="0"/>
                <a:ea typeface="楷体_GB2312" panose="02010609030101010101"/>
              </a:rPr>
              <a:t>    60</a:t>
            </a:r>
            <a:r>
              <a:rPr lang="zh-CN" altLang="en-US" sz="2400" dirty="0">
                <a:solidFill>
                  <a:srgbClr val="006300"/>
                </a:solidFill>
                <a:latin typeface="Times New Roman" panose="02020603050405020304" pitchFamily="18" charset="0"/>
                <a:ea typeface="楷体_GB2312" panose="02010609030101010101"/>
              </a:rPr>
              <a:t>年代初，西蒙预言：</a:t>
            </a:r>
            <a:r>
              <a:rPr lang="en-US" altLang="zh-CN" sz="2400" b="1" dirty="0">
                <a:solidFill>
                  <a:srgbClr val="0000CC"/>
                </a:solidFill>
                <a:latin typeface="Times New Roman" panose="02020603050405020304" pitchFamily="18" charset="0"/>
                <a:ea typeface="楷体_GB2312" panose="02010609030101010101"/>
              </a:rPr>
              <a:t>10</a:t>
            </a:r>
            <a:r>
              <a:rPr lang="zh-CN" altLang="en-US" sz="2400" dirty="0">
                <a:solidFill>
                  <a:srgbClr val="0000CC"/>
                </a:solidFill>
                <a:latin typeface="Times New Roman" panose="02020603050405020304" pitchFamily="18" charset="0"/>
                <a:ea typeface="楷体_GB2312" panose="02010609030101010101"/>
              </a:rPr>
              <a:t>年内计算机将成为世界冠军、将证明一个未发现的数学定理、将能谱写出优秀作曲家水平的乐曲、大多数心理学理论将在计算机上形成。</a:t>
            </a:r>
          </a:p>
          <a:p>
            <a:r>
              <a:rPr lang="zh-CN" altLang="en-US" sz="2400" dirty="0">
                <a:solidFill>
                  <a:srgbClr val="A4001F"/>
                </a:solidFill>
                <a:ea typeface="楷体_GB2312" panose="02010609030101010101"/>
              </a:rPr>
              <a:t>挫折和教训</a:t>
            </a:r>
          </a:p>
          <a:p>
            <a:pPr marR="14605"/>
            <a:r>
              <a:rPr lang="zh-CN" altLang="en-US" sz="2400" dirty="0">
                <a:solidFill>
                  <a:srgbClr val="006300"/>
                </a:solidFill>
                <a:ea typeface="楷体_GB2312" panose="02010609030101010101"/>
              </a:rPr>
              <a:t>    在博弈方面，</a:t>
            </a:r>
            <a:r>
              <a:rPr lang="zh-CN" altLang="en-US" sz="2400" dirty="0">
                <a:solidFill>
                  <a:srgbClr val="0000CC"/>
                </a:solidFill>
                <a:ea typeface="楷体_GB2312" panose="02010609030101010101"/>
              </a:rPr>
              <a:t>塞缪尔的下棋程序在与世界冠军对弈时，</a:t>
            </a:r>
            <a:r>
              <a:rPr lang="en-US" altLang="zh-CN" sz="2400" b="1" dirty="0">
                <a:solidFill>
                  <a:srgbClr val="0000CC"/>
                </a:solidFill>
                <a:latin typeface="Times New Roman" panose="02020603050405020304" pitchFamily="18" charset="0"/>
                <a:ea typeface="楷体_GB2312" panose="02010609030101010101"/>
              </a:rPr>
              <a:t>5</a:t>
            </a:r>
            <a:r>
              <a:rPr lang="zh-CN" altLang="en-US" sz="2400" dirty="0">
                <a:solidFill>
                  <a:srgbClr val="0000CC"/>
                </a:solidFill>
                <a:latin typeface="Times New Roman" panose="02020603050405020304" pitchFamily="18" charset="0"/>
                <a:ea typeface="楷体_GB2312" panose="02010609030101010101"/>
              </a:rPr>
              <a:t>局败了</a:t>
            </a:r>
            <a:r>
              <a:rPr lang="en-US" altLang="zh-CN" sz="2400" b="1" dirty="0">
                <a:solidFill>
                  <a:srgbClr val="0000CC"/>
                </a:solidFill>
                <a:latin typeface="Times New Roman" panose="02020603050405020304" pitchFamily="18" charset="0"/>
                <a:ea typeface="楷体_GB2312" panose="02010609030101010101"/>
              </a:rPr>
              <a:t>4</a:t>
            </a:r>
            <a:r>
              <a:rPr lang="zh-CN" altLang="en-US" sz="2400" dirty="0">
                <a:solidFill>
                  <a:srgbClr val="0000CC"/>
                </a:solidFill>
                <a:latin typeface="Times New Roman" panose="02020603050405020304" pitchFamily="18" charset="0"/>
                <a:ea typeface="楷体_GB2312" panose="02010609030101010101"/>
              </a:rPr>
              <a:t>局。</a:t>
            </a:r>
          </a:p>
          <a:p>
            <a:pPr marR="6350"/>
            <a:r>
              <a:rPr lang="zh-CN" altLang="en-US" sz="2400" dirty="0">
                <a:solidFill>
                  <a:srgbClr val="006300"/>
                </a:solidFill>
                <a:ea typeface="楷体_GB2312" panose="02010609030101010101"/>
              </a:rPr>
              <a:t>    在定理证明方面，</a:t>
            </a:r>
            <a:r>
              <a:rPr lang="zh-CN" altLang="en-US" sz="2400" dirty="0">
                <a:solidFill>
                  <a:srgbClr val="0000CC"/>
                </a:solidFill>
                <a:ea typeface="楷体_GB2312" panose="02010609030101010101"/>
              </a:rPr>
              <a:t>发现鲁宾逊归结法的能力有限。当用归结原理证明两个连续函数之和还是连续函数时，推了</a:t>
            </a:r>
            <a:r>
              <a:rPr lang="en-US" altLang="zh-CN" sz="2400" b="1" dirty="0">
                <a:solidFill>
                  <a:srgbClr val="0000CC"/>
                </a:solidFill>
                <a:latin typeface="Times New Roman" panose="02020603050405020304" pitchFamily="18" charset="0"/>
                <a:ea typeface="楷体_GB2312" panose="02010609030101010101"/>
              </a:rPr>
              <a:t>10</a:t>
            </a:r>
            <a:r>
              <a:rPr lang="zh-CN" altLang="en-US" sz="2400" dirty="0">
                <a:solidFill>
                  <a:srgbClr val="0000CC"/>
                </a:solidFill>
                <a:latin typeface="Times New Roman" panose="02020603050405020304" pitchFamily="18" charset="0"/>
                <a:ea typeface="楷体_GB2312" panose="02010609030101010101"/>
              </a:rPr>
              <a:t>万步也没证出结果。</a:t>
            </a:r>
          </a:p>
          <a:p>
            <a:pPr marR="34290"/>
            <a:r>
              <a:rPr lang="zh-CN" altLang="en-US" sz="2400" dirty="0">
                <a:solidFill>
                  <a:srgbClr val="006300"/>
                </a:solidFill>
                <a:ea typeface="楷体_GB2312" panose="02010609030101010101"/>
              </a:rPr>
              <a:t>    在问题求解方面，</a:t>
            </a:r>
            <a:r>
              <a:rPr lang="zh-CN" altLang="en-US" sz="2400" dirty="0">
                <a:solidFill>
                  <a:srgbClr val="0000CC"/>
                </a:solidFill>
                <a:ea typeface="楷体_GB2312" panose="02010609030101010101"/>
              </a:rPr>
              <a:t>对于不良结构，会产生组合爆炸问题。</a:t>
            </a:r>
          </a:p>
          <a:p>
            <a:pPr marR="5080"/>
            <a:r>
              <a:rPr lang="zh-CN" altLang="en-US" sz="2400" dirty="0">
                <a:solidFill>
                  <a:srgbClr val="006300"/>
                </a:solidFill>
                <a:ea typeface="楷体_GB2312" panose="02010609030101010101"/>
              </a:rPr>
              <a:t>    在机器翻译方面，</a:t>
            </a:r>
            <a:r>
              <a:rPr lang="zh-CN" altLang="en-US" sz="2400" dirty="0">
                <a:solidFill>
                  <a:srgbClr val="0000CC"/>
                </a:solidFill>
                <a:ea typeface="楷体_GB2312" panose="02010609030101010101"/>
              </a:rPr>
              <a:t>发现并不那么简单，甚至会闹出笑话。例如，把</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心有余而力不足</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的英语句子翻译成俄语，再翻译回来时竟变成了</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酒是好的，肉变质了</a:t>
            </a:r>
            <a:r>
              <a:rPr lang="zh-CN" altLang="en-US" sz="2400" b="1" dirty="0">
                <a:solidFill>
                  <a:srgbClr val="0000CC"/>
                </a:solidFill>
                <a:latin typeface="Times New Roman" panose="02020603050405020304" pitchFamily="18" charset="0"/>
                <a:ea typeface="楷体_GB2312" panose="02010609030101010101"/>
              </a:rPr>
              <a:t>”</a:t>
            </a:r>
            <a:endParaRPr lang="zh-CN" altLang="en-US" sz="2400" dirty="0">
              <a:solidFill>
                <a:srgbClr val="0000CC"/>
              </a:solidFill>
              <a:latin typeface="Times New Roman" panose="02020603050405020304" pitchFamily="18" charset="0"/>
              <a:ea typeface="楷体_GB2312" panose="02010609030101010101"/>
            </a:endParaRPr>
          </a:p>
          <a:p>
            <a:pPr marR="8255"/>
            <a:r>
              <a:rPr lang="zh-CN" altLang="en-US" sz="2400" dirty="0">
                <a:solidFill>
                  <a:srgbClr val="006300"/>
                </a:solidFill>
                <a:ea typeface="楷体_GB2312" panose="02010609030101010101"/>
              </a:rPr>
              <a:t>    在神经生理学方面，</a:t>
            </a:r>
            <a:r>
              <a:rPr lang="zh-CN" altLang="en-US" sz="2400" dirty="0">
                <a:solidFill>
                  <a:srgbClr val="0000CC"/>
                </a:solidFill>
                <a:ea typeface="楷体_GB2312" panose="02010609030101010101"/>
              </a:rPr>
              <a:t>研究发现人脑有</a:t>
            </a:r>
            <a:r>
              <a:rPr lang="en-US" altLang="zh-CN" sz="2400" b="1" dirty="0">
                <a:solidFill>
                  <a:srgbClr val="0000CC"/>
                </a:solidFill>
                <a:latin typeface="Times New Roman" panose="02020603050405020304" pitchFamily="18" charset="0"/>
                <a:ea typeface="楷体_GB2312" panose="02010609030101010101"/>
              </a:rPr>
              <a:t>10</a:t>
            </a:r>
            <a:r>
              <a:rPr lang="en-US" altLang="zh-CN" sz="1600" b="1" baseline="30000" dirty="0">
                <a:solidFill>
                  <a:srgbClr val="0000CC"/>
                </a:solidFill>
                <a:latin typeface="Times New Roman" panose="02020603050405020304" pitchFamily="18" charset="0"/>
                <a:ea typeface="楷体_GB2312" panose="02010609030101010101"/>
              </a:rPr>
              <a:t>11-12</a:t>
            </a:r>
            <a:r>
              <a:rPr lang="zh-CN" altLang="en-US" sz="2400" dirty="0">
                <a:solidFill>
                  <a:srgbClr val="0000CC"/>
                </a:solidFill>
                <a:latin typeface="Times New Roman" panose="02020603050405020304" pitchFamily="18" charset="0"/>
                <a:ea typeface="楷体_GB2312" panose="02010609030101010101"/>
              </a:rPr>
              <a:t>以上的神经元，在现有技术条件下用机器从结构上模拟人脑是根本不可能的。</a:t>
            </a:r>
          </a:p>
          <a:p>
            <a:pPr marR="5080"/>
            <a:r>
              <a:rPr lang="zh-CN" altLang="en-US" sz="2400" dirty="0">
                <a:solidFill>
                  <a:srgbClr val="006300"/>
                </a:solidFill>
                <a:ea typeface="楷体_GB2312" panose="02010609030101010101"/>
              </a:rPr>
              <a:t>    在其它方面，</a:t>
            </a:r>
            <a:r>
              <a:rPr lang="zh-CN" altLang="en-US" sz="2400" dirty="0">
                <a:solidFill>
                  <a:srgbClr val="0000CC"/>
                </a:solidFill>
                <a:ea typeface="楷体_GB2312" panose="02010609030101010101"/>
              </a:rPr>
              <a:t>人工智能也遇到了不少问题。从此，在全世界范围内人工智能研究陷入困境、落入低谷。</a:t>
            </a:r>
            <a:endParaRPr lang="zh-CN" altLang="en-US" sz="2200"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88926" y="195952"/>
            <a:ext cx="96932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3</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dirty="0">
                <a:solidFill>
                  <a:srgbClr val="0000FF"/>
                </a:solidFill>
              </a:rPr>
              <a:t>1970---- 20</a:t>
            </a:r>
            <a:r>
              <a:rPr kumimoji="1" lang="zh-CN" altLang="en-US" sz="2800" b="1" dirty="0">
                <a:solidFill>
                  <a:srgbClr val="0000FF"/>
                </a:solidFill>
              </a:rPr>
              <a:t>世纪</a:t>
            </a:r>
            <a:r>
              <a:rPr kumimoji="1" lang="en-US" altLang="zh-CN" sz="2800" b="1" dirty="0">
                <a:solidFill>
                  <a:srgbClr val="0000FF"/>
                </a:solidFill>
              </a:rPr>
              <a:t>80</a:t>
            </a:r>
            <a:r>
              <a:rPr kumimoji="1" lang="zh-CN" altLang="en-US" sz="2800" b="1" dirty="0">
                <a:solidFill>
                  <a:srgbClr val="0000FF"/>
                </a:solidFill>
              </a:rPr>
              <a:t>年代末）</a:t>
            </a:r>
            <a:r>
              <a:rPr kumimoji="1" lang="en-US" altLang="zh-CN" sz="2800" b="1" dirty="0">
                <a:solidFill>
                  <a:srgbClr val="0000FF"/>
                </a:solidFill>
              </a:rPr>
              <a:t>---</a:t>
            </a:r>
            <a:r>
              <a:rPr kumimoji="1" lang="zh-CN" altLang="en-US" sz="2800" b="1" dirty="0">
                <a:solidFill>
                  <a:srgbClr val="0000FF"/>
                </a:solidFill>
              </a:rPr>
              <a:t>知识应用期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589746" y="780860"/>
            <a:ext cx="3775393"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2. </a:t>
            </a:r>
            <a:r>
              <a:rPr lang="zh-CN" altLang="en-US" sz="2800" b="1" dirty="0">
                <a:solidFill>
                  <a:srgbClr val="FF0000"/>
                </a:solidFill>
                <a:latin typeface="Times New Roman" panose="02020603050405020304" pitchFamily="18" charset="0"/>
              </a:rPr>
              <a:t>以知识为中心的研究</a:t>
            </a:r>
            <a:endParaRPr lang="zh-CN" altLang="en-US" sz="2400" dirty="0"/>
          </a:p>
        </p:txBody>
      </p:sp>
      <p:sp>
        <p:nvSpPr>
          <p:cNvPr id="7" name="矩形 6"/>
          <p:cNvSpPr/>
          <p:nvPr/>
        </p:nvSpPr>
        <p:spPr>
          <a:xfrm>
            <a:off x="589747" y="1304080"/>
            <a:ext cx="11260384" cy="5262979"/>
          </a:xfrm>
          <a:prstGeom prst="rect">
            <a:avLst/>
          </a:prstGeom>
        </p:spPr>
        <p:txBody>
          <a:bodyPr wrap="square">
            <a:spAutoFit/>
          </a:bodyPr>
          <a:lstStyle/>
          <a:p>
            <a:r>
              <a:rPr lang="zh-CN" altLang="en-US" sz="2400" dirty="0">
                <a:solidFill>
                  <a:srgbClr val="A4001F"/>
                </a:solidFill>
                <a:ea typeface="楷体_GB2312" panose="02010609030101010101"/>
              </a:rPr>
              <a:t>以知识为中心的研究：</a:t>
            </a:r>
          </a:p>
          <a:p>
            <a:pPr marR="5715"/>
            <a:r>
              <a:rPr lang="zh-CN" altLang="en-US" sz="2400" dirty="0">
                <a:solidFill>
                  <a:srgbClr val="006300"/>
                </a:solidFill>
                <a:ea typeface="楷体_GB2312" panose="02010609030101010101"/>
              </a:rPr>
              <a:t>    专家系统</a:t>
            </a:r>
            <a:r>
              <a:rPr lang="zh-CN" altLang="en-US" sz="2400" dirty="0">
                <a:solidFill>
                  <a:srgbClr val="0000CC"/>
                </a:solidFill>
                <a:ea typeface="楷体_GB2312" panose="02010609030101010101"/>
              </a:rPr>
              <a:t>实现了人工智能从理论研究走向实际应用，从一般思维规律探讨走向专门知识运用的重大突破，是</a:t>
            </a:r>
            <a:r>
              <a:rPr lang="en-US" altLang="zh-CN" sz="2400" b="1" dirty="0">
                <a:solidFill>
                  <a:srgbClr val="0000CC"/>
                </a:solidFill>
                <a:latin typeface="Times New Roman" panose="02020603050405020304" pitchFamily="18" charset="0"/>
                <a:ea typeface="楷体_GB2312" panose="02010609030101010101"/>
              </a:rPr>
              <a:t>AI</a:t>
            </a:r>
            <a:r>
              <a:rPr lang="zh-CN" altLang="en-US" sz="2400" dirty="0">
                <a:solidFill>
                  <a:srgbClr val="0000CC"/>
                </a:solidFill>
                <a:latin typeface="Times New Roman" panose="02020603050405020304" pitchFamily="18" charset="0"/>
                <a:ea typeface="楷体_GB2312" panose="02010609030101010101"/>
              </a:rPr>
              <a:t>发展史上的一次重要转折。</a:t>
            </a:r>
          </a:p>
          <a:p>
            <a:pPr marR="6985"/>
            <a:r>
              <a:rPr lang="en-US" altLang="zh-CN" sz="2400" b="1" dirty="0">
                <a:solidFill>
                  <a:srgbClr val="0000CC"/>
                </a:solidFill>
                <a:latin typeface="Times New Roman" panose="02020603050405020304" pitchFamily="18" charset="0"/>
                <a:ea typeface="楷体_GB2312" panose="02010609030101010101"/>
              </a:rPr>
              <a:t>    1972</a:t>
            </a:r>
            <a:r>
              <a:rPr lang="zh-CN" altLang="en-US" sz="2400" dirty="0">
                <a:solidFill>
                  <a:srgbClr val="0000CC"/>
                </a:solidFill>
                <a:latin typeface="Times New Roman" panose="02020603050405020304" pitchFamily="18" charset="0"/>
                <a:ea typeface="楷体_GB2312" panose="02010609030101010101"/>
              </a:rPr>
              <a:t>年，费根鲍姆开始研究</a:t>
            </a:r>
            <a:r>
              <a:rPr lang="en-US" altLang="zh-CN" sz="2400" b="1" dirty="0">
                <a:solidFill>
                  <a:srgbClr val="0000CC"/>
                </a:solidFill>
                <a:latin typeface="Times New Roman" panose="02020603050405020304" pitchFamily="18" charset="0"/>
                <a:ea typeface="楷体_GB2312" panose="02010609030101010101"/>
              </a:rPr>
              <a:t>MYCIN</a:t>
            </a:r>
            <a:r>
              <a:rPr lang="zh-CN" altLang="en-US" sz="2400" dirty="0">
                <a:solidFill>
                  <a:srgbClr val="0000CC"/>
                </a:solidFill>
                <a:latin typeface="Times New Roman" panose="02020603050405020304" pitchFamily="18" charset="0"/>
                <a:ea typeface="楷体_GB2312" panose="02010609030101010101"/>
              </a:rPr>
              <a:t>专家系统，并于</a:t>
            </a:r>
            <a:r>
              <a:rPr lang="en-US" altLang="zh-CN" sz="2400" b="1" dirty="0">
                <a:solidFill>
                  <a:srgbClr val="0000CC"/>
                </a:solidFill>
                <a:latin typeface="Times New Roman" panose="02020603050405020304" pitchFamily="18" charset="0"/>
                <a:ea typeface="楷体_GB2312" panose="02010609030101010101"/>
              </a:rPr>
              <a:t>1976</a:t>
            </a:r>
            <a:r>
              <a:rPr lang="zh-CN" altLang="en-US" sz="2400" dirty="0">
                <a:solidFill>
                  <a:srgbClr val="0000CC"/>
                </a:solidFill>
                <a:latin typeface="Times New Roman" panose="02020603050405020304" pitchFamily="18" charset="0"/>
                <a:ea typeface="楷体_GB2312" panose="02010609030101010101"/>
              </a:rPr>
              <a:t>年研制成功。从应用角度看，它能协助内科医生诊断细菌感染疾病，并提供最佳处方。从技术角度看，他解决了知识表示、不精确推理、搜索策略、人机联系、知识获取及专家系统基本结构等一系列重大技术问题。</a:t>
            </a:r>
          </a:p>
          <a:p>
            <a:pPr marR="10160"/>
            <a:r>
              <a:rPr lang="en-US" altLang="zh-CN" sz="2400" b="1" dirty="0">
                <a:solidFill>
                  <a:srgbClr val="0000CC"/>
                </a:solidFill>
                <a:latin typeface="Times New Roman" panose="02020603050405020304" pitchFamily="18" charset="0"/>
                <a:ea typeface="楷体_GB2312" panose="02010609030101010101"/>
              </a:rPr>
              <a:t>    1976</a:t>
            </a:r>
            <a:r>
              <a:rPr lang="zh-CN" altLang="en-US" sz="2400" dirty="0">
                <a:solidFill>
                  <a:srgbClr val="0000CC"/>
                </a:solidFill>
                <a:latin typeface="Times New Roman" panose="02020603050405020304" pitchFamily="18" charset="0"/>
                <a:ea typeface="楷体_GB2312" panose="02010609030101010101"/>
              </a:rPr>
              <a:t>年，斯坦福大学的杜达</a:t>
            </a:r>
            <a:r>
              <a:rPr lang="en-US" altLang="zh-CN" sz="2400" b="1" dirty="0">
                <a:solidFill>
                  <a:srgbClr val="0000CC"/>
                </a:solidFill>
                <a:latin typeface="Times New Roman" panose="02020603050405020304" pitchFamily="18" charset="0"/>
                <a:ea typeface="楷体_GB2312" panose="02010609030101010101"/>
              </a:rPr>
              <a:t>(</a:t>
            </a:r>
            <a:r>
              <a:rPr lang="en-US" altLang="zh-CN" sz="2400" b="1" dirty="0" err="1">
                <a:solidFill>
                  <a:srgbClr val="0000CC"/>
                </a:solidFill>
                <a:latin typeface="Times New Roman" panose="02020603050405020304" pitchFamily="18" charset="0"/>
                <a:ea typeface="楷体_GB2312" panose="02010609030101010101"/>
              </a:rPr>
              <a:t>R.D.Duda</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等人开始研制地质勘探专家系统</a:t>
            </a:r>
            <a:r>
              <a:rPr lang="en-US" altLang="zh-CN" sz="2400" b="1" dirty="0">
                <a:solidFill>
                  <a:srgbClr val="0000CC"/>
                </a:solidFill>
                <a:latin typeface="Times New Roman" panose="02020603050405020304" pitchFamily="18" charset="0"/>
                <a:ea typeface="楷体_GB2312" panose="02010609030101010101"/>
              </a:rPr>
              <a:t>PROSPECTOR</a:t>
            </a:r>
            <a:endParaRPr lang="en-US" altLang="zh-CN" sz="2400" dirty="0">
              <a:solidFill>
                <a:srgbClr val="0000CC"/>
              </a:solidFill>
              <a:latin typeface="Times New Roman" panose="02020603050405020304" pitchFamily="18" charset="0"/>
              <a:ea typeface="楷体_GB2312" panose="02010609030101010101"/>
            </a:endParaRPr>
          </a:p>
          <a:p>
            <a:pPr marR="5080"/>
            <a:r>
              <a:rPr lang="zh-CN" altLang="en-US" sz="2400" dirty="0">
                <a:solidFill>
                  <a:srgbClr val="0000CC"/>
                </a:solidFill>
                <a:ea typeface="楷体_GB2312" panose="02010609030101010101"/>
              </a:rPr>
              <a:t>    这一时期，与专家系统同时发展的重要领域还有计算机视觉和机器人，自然语言理解与机器翻译等。</a:t>
            </a:r>
          </a:p>
          <a:p>
            <a:r>
              <a:rPr lang="zh-CN" altLang="en-US" sz="2400" dirty="0">
                <a:solidFill>
                  <a:srgbClr val="006300"/>
                </a:solidFill>
                <a:ea typeface="楷体_GB2312" panose="02010609030101010101"/>
              </a:rPr>
              <a:t>    新的问题：</a:t>
            </a:r>
          </a:p>
          <a:p>
            <a:pPr marR="6985"/>
            <a:r>
              <a:rPr lang="zh-CN" altLang="en-US" sz="2400" dirty="0">
                <a:solidFill>
                  <a:srgbClr val="0000CC"/>
                </a:solidFill>
                <a:ea typeface="楷体_GB2312" panose="02010609030101010101"/>
              </a:rPr>
              <a:t>    专家系统本身所存在的应用领域狭窄、缺乏常识性知识、知识获取困难、推理方法单一、没有分布式功能、不能访问现存数据库等问题被逐渐暴露出来。 </a:t>
            </a:r>
            <a:endParaRPr lang="zh-CN" altLang="en-US" sz="2200"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2102" y="782554"/>
            <a:ext cx="11260384" cy="6001643"/>
          </a:xfrm>
          <a:prstGeom prst="rect">
            <a:avLst/>
          </a:prstGeom>
        </p:spPr>
        <p:txBody>
          <a:bodyPr wrap="square">
            <a:spAutoFit/>
          </a:bodyPr>
          <a:lstStyle/>
          <a:p>
            <a:r>
              <a:rPr lang="zh-CN" altLang="en-US" sz="2400" dirty="0">
                <a:solidFill>
                  <a:srgbClr val="A4001F"/>
                </a:solidFill>
                <a:ea typeface="楷体_GB2312" panose="02010609030101010101"/>
              </a:rPr>
              <a:t>人工智能研究的三大学派：</a:t>
            </a:r>
          </a:p>
          <a:p>
            <a:pPr marR="5715"/>
            <a:r>
              <a:rPr lang="zh-CN" altLang="en-US" sz="2400" dirty="0">
                <a:solidFill>
                  <a:srgbClr val="0000CC"/>
                </a:solidFill>
                <a:ea typeface="楷体_GB2312" panose="02010609030101010101"/>
              </a:rPr>
              <a:t>    随着人工神经网络的再度兴起和布鲁克斯（</a:t>
            </a:r>
            <a:r>
              <a:rPr lang="en-US" altLang="zh-CN" sz="2400" b="1" dirty="0" err="1">
                <a:solidFill>
                  <a:srgbClr val="0000CC"/>
                </a:solidFill>
                <a:latin typeface="Times New Roman" panose="02020603050405020304" pitchFamily="18" charset="0"/>
                <a:ea typeface="楷体_GB2312" panose="02010609030101010101"/>
              </a:rPr>
              <a:t>R.A.Brooks</a:t>
            </a:r>
            <a:r>
              <a:rPr lang="zh-CN" altLang="en-US" sz="2400" dirty="0">
                <a:solidFill>
                  <a:srgbClr val="0000CC"/>
                </a:solidFill>
                <a:latin typeface="Times New Roman" panose="02020603050405020304" pitchFamily="18" charset="0"/>
                <a:ea typeface="楷体_GB2312" panose="02010609030101010101"/>
              </a:rPr>
              <a:t>）的机器虫的出现， 人工智能研究形成了符号主义、联结主义和行为主义三大学派。</a:t>
            </a:r>
          </a:p>
          <a:p>
            <a:r>
              <a:rPr lang="zh-CN" altLang="en-US" sz="2400" dirty="0">
                <a:solidFill>
                  <a:srgbClr val="006300"/>
                </a:solidFill>
                <a:ea typeface="楷体_GB2312" panose="02010609030101010101"/>
              </a:rPr>
              <a:t>    符号主义学派</a:t>
            </a:r>
          </a:p>
          <a:p>
            <a:pPr marR="6350"/>
            <a:r>
              <a:rPr lang="zh-CN" altLang="en-US" sz="2400" dirty="0">
                <a:solidFill>
                  <a:srgbClr val="0000CC"/>
                </a:solidFill>
                <a:ea typeface="楷体_GB2312" panose="02010609030101010101"/>
              </a:rPr>
              <a:t>    是指基于符号运算的人工智能学派，他们认为知识可以用符号来表示，认知可以通过符号运算来实现。例如，专家系统等。</a:t>
            </a:r>
          </a:p>
          <a:p>
            <a:r>
              <a:rPr lang="zh-CN" altLang="en-US" sz="2400" dirty="0">
                <a:solidFill>
                  <a:srgbClr val="006300"/>
                </a:solidFill>
                <a:ea typeface="楷体_GB2312" panose="02010609030101010101"/>
              </a:rPr>
              <a:t>    联结主义学派</a:t>
            </a:r>
          </a:p>
          <a:p>
            <a:pPr marR="5080"/>
            <a:r>
              <a:rPr lang="zh-CN" altLang="en-US" sz="2400" dirty="0">
                <a:solidFill>
                  <a:srgbClr val="0000CC"/>
                </a:solidFill>
                <a:ea typeface="楷体_GB2312" panose="02010609030101010101"/>
              </a:rPr>
              <a:t>    是指神经网络学派，在神经网络方面，继鲁梅尔哈特研制出</a:t>
            </a:r>
            <a:r>
              <a:rPr lang="en-US" altLang="zh-CN" sz="2400" b="1" dirty="0">
                <a:solidFill>
                  <a:srgbClr val="0000CC"/>
                </a:solidFill>
                <a:latin typeface="Times New Roman" panose="02020603050405020304" pitchFamily="18" charset="0"/>
                <a:ea typeface="楷体_GB2312" panose="02010609030101010101"/>
              </a:rPr>
              <a:t>BP</a:t>
            </a:r>
            <a:r>
              <a:rPr lang="zh-CN" altLang="en-US" sz="2400" dirty="0">
                <a:solidFill>
                  <a:srgbClr val="0000CC"/>
                </a:solidFill>
                <a:latin typeface="Times New Roman" panose="02020603050405020304" pitchFamily="18" charset="0"/>
                <a:ea typeface="楷体_GB2312" panose="02010609030101010101"/>
              </a:rPr>
              <a:t>网络之后， 人工神经网络研究掀起了第二次高潮。之后，随着模糊逻辑和进化计算的逐步成熟，又形成了</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计算智能</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这个统一的学科范畴。</a:t>
            </a:r>
          </a:p>
          <a:p>
            <a:r>
              <a:rPr lang="zh-CN" altLang="en-US" sz="2400" dirty="0">
                <a:solidFill>
                  <a:srgbClr val="006300"/>
                </a:solidFill>
                <a:ea typeface="楷体_GB2312" panose="02010609030101010101"/>
              </a:rPr>
              <a:t>    行为主义学派</a:t>
            </a:r>
          </a:p>
          <a:p>
            <a:pPr marR="6350"/>
            <a:r>
              <a:rPr lang="zh-CN" altLang="en-US" sz="2400" dirty="0">
                <a:solidFill>
                  <a:srgbClr val="0000CC"/>
                </a:solidFill>
                <a:ea typeface="楷体_GB2312" panose="02010609030101010101"/>
              </a:rPr>
              <a:t>    是指进化主义学派，在行为模拟方面，麻省理工学院的布鲁克斯教授</a:t>
            </a:r>
            <a:r>
              <a:rPr lang="en-US" altLang="zh-CN" sz="2400" b="1" dirty="0">
                <a:solidFill>
                  <a:srgbClr val="0000CC"/>
                </a:solidFill>
                <a:latin typeface="Times New Roman" panose="02020603050405020304" pitchFamily="18" charset="0"/>
                <a:ea typeface="楷体_GB2312" panose="02010609030101010101"/>
              </a:rPr>
              <a:t>1991</a:t>
            </a:r>
            <a:r>
              <a:rPr lang="zh-CN" altLang="en-US" sz="2400" dirty="0">
                <a:solidFill>
                  <a:srgbClr val="0000CC"/>
                </a:solidFill>
                <a:latin typeface="Times New Roman" panose="02020603050405020304" pitchFamily="18" charset="0"/>
                <a:ea typeface="楷体_GB2312" panose="02010609030101010101"/>
              </a:rPr>
              <a:t>年研制成功了能在未知的动态环境中漫游的有</a:t>
            </a:r>
            <a:r>
              <a:rPr lang="en-US" altLang="zh-CN" sz="2400" b="1" dirty="0">
                <a:solidFill>
                  <a:srgbClr val="0000CC"/>
                </a:solidFill>
                <a:latin typeface="Times New Roman" panose="02020603050405020304" pitchFamily="18" charset="0"/>
                <a:ea typeface="楷体_GB2312" panose="02010609030101010101"/>
              </a:rPr>
              <a:t>6</a:t>
            </a:r>
            <a:r>
              <a:rPr lang="zh-CN" altLang="en-US" sz="2400" dirty="0">
                <a:solidFill>
                  <a:srgbClr val="0000CC"/>
                </a:solidFill>
                <a:latin typeface="Times New Roman" panose="02020603050405020304" pitchFamily="18" charset="0"/>
                <a:ea typeface="楷体_GB2312" panose="02010609030101010101"/>
              </a:rPr>
              <a:t>条腿的机器虫。</a:t>
            </a:r>
          </a:p>
          <a:p>
            <a:r>
              <a:rPr lang="zh-CN" altLang="en-US" sz="2400" dirty="0">
                <a:solidFill>
                  <a:srgbClr val="A4001F"/>
                </a:solidFill>
                <a:ea typeface="楷体_GB2312" panose="02010609030101010101"/>
              </a:rPr>
              <a:t>三大学派的综合集成</a:t>
            </a:r>
          </a:p>
          <a:p>
            <a:pPr marR="6350"/>
            <a:r>
              <a:rPr lang="zh-CN" altLang="en-US" sz="2400" dirty="0">
                <a:solidFill>
                  <a:srgbClr val="0000CC"/>
                </a:solidFill>
                <a:ea typeface="楷体_GB2312" panose="02010609030101010101"/>
              </a:rPr>
              <a:t>    随着研究和应用的深入，人们又逐步认识到，三个学派各有所长，各有所短，应相互结合、取长补短，综合集成。 </a:t>
            </a:r>
            <a:endParaRPr lang="zh-CN" altLang="en-US" sz="2200" dirty="0"/>
          </a:p>
        </p:txBody>
      </p:sp>
      <p:sp>
        <p:nvSpPr>
          <p:cNvPr id="6" name="Rectangle 3"/>
          <p:cNvSpPr>
            <a:spLocks noChangeArrowheads="1"/>
          </p:cNvSpPr>
          <p:nvPr/>
        </p:nvSpPr>
        <p:spPr bwMode="auto">
          <a:xfrm>
            <a:off x="288926" y="109455"/>
            <a:ext cx="1111636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4</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dirty="0">
                <a:solidFill>
                  <a:srgbClr val="0000FF"/>
                </a:solidFill>
              </a:rPr>
              <a:t>20</a:t>
            </a:r>
            <a:r>
              <a:rPr kumimoji="1" lang="zh-CN" altLang="en-US" sz="2800" b="1" dirty="0">
                <a:solidFill>
                  <a:srgbClr val="0000FF"/>
                </a:solidFill>
              </a:rPr>
              <a:t>世纪</a:t>
            </a:r>
            <a:r>
              <a:rPr kumimoji="1" lang="en-US" altLang="zh-CN" sz="2800" b="1" dirty="0">
                <a:solidFill>
                  <a:srgbClr val="0000FF"/>
                </a:solidFill>
              </a:rPr>
              <a:t>80</a:t>
            </a:r>
            <a:r>
              <a:rPr kumimoji="1" lang="zh-CN" altLang="en-US" sz="2800" b="1" dirty="0">
                <a:solidFill>
                  <a:srgbClr val="0000FF"/>
                </a:solidFill>
              </a:rPr>
              <a:t>年代到本世纪初）</a:t>
            </a:r>
            <a:r>
              <a:rPr kumimoji="1" lang="en-US" altLang="zh-CN" sz="2800" b="1" dirty="0">
                <a:solidFill>
                  <a:srgbClr val="0000FF"/>
                </a:solidFill>
              </a:rPr>
              <a:t>---</a:t>
            </a:r>
            <a:r>
              <a:rPr kumimoji="1" lang="zh-CN" altLang="en-US" sz="2800" b="1" dirty="0">
                <a:solidFill>
                  <a:srgbClr val="0000FF"/>
                </a:solidFill>
              </a:rPr>
              <a:t>从学派分立到综合</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88926" y="109455"/>
            <a:ext cx="1111636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5</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zh-CN" altLang="en-US" sz="2800" b="1" dirty="0">
                <a:solidFill>
                  <a:srgbClr val="0000FF"/>
                </a:solidFill>
              </a:rPr>
              <a:t>本世纪初以来）</a:t>
            </a:r>
            <a:r>
              <a:rPr kumimoji="1" lang="en-US" altLang="zh-CN" sz="2800" b="1" dirty="0">
                <a:solidFill>
                  <a:srgbClr val="0000FF"/>
                </a:solidFill>
              </a:rPr>
              <a:t>---</a:t>
            </a:r>
            <a:r>
              <a:rPr kumimoji="1" lang="zh-CN" altLang="en-US" sz="2800" b="1" dirty="0">
                <a:solidFill>
                  <a:srgbClr val="0000FF"/>
                </a:solidFill>
              </a:rPr>
              <a:t>智能科学技术的兴起</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7" name="矩形 6"/>
          <p:cNvSpPr/>
          <p:nvPr/>
        </p:nvSpPr>
        <p:spPr>
          <a:xfrm>
            <a:off x="663886" y="1294493"/>
            <a:ext cx="11260384" cy="4524315"/>
          </a:xfrm>
          <a:prstGeom prst="rect">
            <a:avLst/>
          </a:prstGeom>
        </p:spPr>
        <p:txBody>
          <a:bodyPr wrap="square">
            <a:spAutoFit/>
          </a:bodyPr>
          <a:lstStyle/>
          <a:p>
            <a:pPr marR="5715"/>
            <a:r>
              <a:rPr lang="zh-CN" altLang="en-US" sz="2400" dirty="0">
                <a:solidFill>
                  <a:srgbClr val="0000CC"/>
                </a:solidFill>
                <a:ea typeface="楷体_GB2312" panose="02010609030101010101"/>
              </a:rPr>
              <a:t>    目前，一个以人工智能为核心，以自然智能、人工智能、集成智能和协同智能为一体的新的智能科学技术学科正在逐步兴起，并引起了人们的极大关注。</a:t>
            </a:r>
          </a:p>
          <a:p>
            <a:r>
              <a:rPr lang="zh-CN" altLang="en-US" sz="2400" dirty="0">
                <a:solidFill>
                  <a:srgbClr val="A4001F"/>
                </a:solidFill>
                <a:ea typeface="楷体_GB2312" panose="02010609030101010101"/>
              </a:rPr>
              <a:t>    </a:t>
            </a:r>
            <a:endParaRPr lang="en-US" altLang="zh-CN" sz="2400" dirty="0">
              <a:solidFill>
                <a:srgbClr val="A4001F"/>
              </a:solidFill>
              <a:ea typeface="楷体_GB2312" panose="02010609030101010101"/>
            </a:endParaRPr>
          </a:p>
          <a:p>
            <a:r>
              <a:rPr lang="zh-CN" altLang="en-US" sz="2400" dirty="0">
                <a:solidFill>
                  <a:srgbClr val="A4001F"/>
                </a:solidFill>
                <a:ea typeface="楷体_GB2312" panose="02010609030101010101"/>
              </a:rPr>
              <a:t>智能科学技术学科研究的主要特征</a:t>
            </a:r>
          </a:p>
          <a:p>
            <a:pPr marR="6350"/>
            <a:r>
              <a:rPr lang="en-US" altLang="zh-CN" sz="2400" b="1" dirty="0">
                <a:solidFill>
                  <a:srgbClr val="0000CC"/>
                </a:solidFill>
                <a:latin typeface="Times New Roman" panose="02020603050405020304" pitchFamily="18" charset="0"/>
                <a:ea typeface="楷体_GB2312" panose="02010609030101010101"/>
              </a:rPr>
              <a:t>    (1) </a:t>
            </a:r>
            <a:r>
              <a:rPr lang="zh-CN" altLang="en-US" sz="2400" dirty="0">
                <a:solidFill>
                  <a:srgbClr val="0000CC"/>
                </a:solidFill>
                <a:latin typeface="Times New Roman" panose="02020603050405020304" pitchFamily="18" charset="0"/>
                <a:ea typeface="楷体_GB2312" panose="02010609030101010101"/>
              </a:rPr>
              <a:t>由对人工智能的单一研究走向以自然智能、人工智能、集成智能为一体的协同研究；</a:t>
            </a:r>
          </a:p>
          <a:p>
            <a:pPr marR="6350"/>
            <a:r>
              <a:rPr lang="en-US" altLang="zh-CN" sz="2400" b="1" dirty="0">
                <a:solidFill>
                  <a:srgbClr val="0000CC"/>
                </a:solidFill>
                <a:latin typeface="Times New Roman" panose="02020603050405020304" pitchFamily="18" charset="0"/>
                <a:ea typeface="楷体_GB2312" panose="02010609030101010101"/>
              </a:rPr>
              <a:t>    (2) </a:t>
            </a:r>
            <a:r>
              <a:rPr lang="zh-CN" altLang="en-US" sz="2400" dirty="0">
                <a:solidFill>
                  <a:srgbClr val="0000CC"/>
                </a:solidFill>
                <a:latin typeface="Times New Roman" panose="02020603050405020304" pitchFamily="18" charset="0"/>
                <a:ea typeface="楷体_GB2312" panose="02010609030101010101"/>
              </a:rPr>
              <a:t>由人工智能学科的独立研究走向重视与脑科学、认知科学、等学科的交叉研究；</a:t>
            </a:r>
          </a:p>
          <a:p>
            <a:pPr marR="38735"/>
            <a:r>
              <a:rPr lang="en-US" altLang="zh-CN" sz="2400" b="1" dirty="0">
                <a:solidFill>
                  <a:srgbClr val="0000CC"/>
                </a:solidFill>
                <a:latin typeface="Times New Roman" panose="02020603050405020304" pitchFamily="18" charset="0"/>
                <a:ea typeface="楷体_GB2312" panose="02010609030101010101"/>
              </a:rPr>
              <a:t>    (3) </a:t>
            </a:r>
            <a:r>
              <a:rPr lang="zh-CN" altLang="en-US" sz="2400" dirty="0">
                <a:solidFill>
                  <a:srgbClr val="0000CC"/>
                </a:solidFill>
                <a:latin typeface="Times New Roman" panose="02020603050405020304" pitchFamily="18" charset="0"/>
                <a:ea typeface="楷体_GB2312" panose="02010609030101010101"/>
              </a:rPr>
              <a:t>由多个不同学派的独立研究走向多学派的综合研究；</a:t>
            </a:r>
          </a:p>
          <a:p>
            <a:pPr marR="26670"/>
            <a:r>
              <a:rPr lang="en-US" altLang="zh-CN" sz="2400" b="1" dirty="0">
                <a:solidFill>
                  <a:srgbClr val="0000CC"/>
                </a:solidFill>
                <a:latin typeface="Times New Roman" panose="02020603050405020304" pitchFamily="18" charset="0"/>
                <a:ea typeface="楷体_GB2312" panose="02010609030101010101"/>
              </a:rPr>
              <a:t>    (4) </a:t>
            </a:r>
            <a:r>
              <a:rPr lang="zh-CN" altLang="en-US" sz="2400" dirty="0">
                <a:solidFill>
                  <a:srgbClr val="0000CC"/>
                </a:solidFill>
                <a:latin typeface="Times New Roman" panose="02020603050405020304" pitchFamily="18" charset="0"/>
                <a:ea typeface="楷体_GB2312" panose="02010609030101010101"/>
              </a:rPr>
              <a:t>由对个体、集中智能的研究走向对群体、分布智能的研究；</a:t>
            </a:r>
          </a:p>
          <a:p>
            <a:pPr marR="50800"/>
            <a:r>
              <a:rPr lang="en-US" altLang="zh-CN" sz="2400" b="1" dirty="0">
                <a:solidFill>
                  <a:srgbClr val="0000CC"/>
                </a:solidFill>
                <a:latin typeface="Times New Roman" panose="02020603050405020304" pitchFamily="18" charset="0"/>
                <a:ea typeface="楷体_GB2312" panose="02010609030101010101"/>
              </a:rPr>
              <a:t>    (5) </a:t>
            </a:r>
            <a:r>
              <a:rPr lang="zh-CN" altLang="en-US" sz="2400" dirty="0">
                <a:solidFill>
                  <a:srgbClr val="0000CC"/>
                </a:solidFill>
                <a:latin typeface="Times New Roman" panose="02020603050405020304" pitchFamily="18" charset="0"/>
                <a:ea typeface="楷体_GB2312" panose="02010609030101010101"/>
              </a:rPr>
              <a:t>智能技术应用已渗透到人类社会的各个领域。</a:t>
            </a:r>
          </a:p>
          <a:p>
            <a:r>
              <a:rPr lang="zh-CN" altLang="en-US" sz="2400" dirty="0">
                <a:solidFill>
                  <a:srgbClr val="A4001F"/>
                </a:solidFill>
                <a:ea typeface="楷体_GB2312" panose="02010609030101010101"/>
              </a:rPr>
              <a:t>    </a:t>
            </a:r>
            <a:endParaRPr lang="en-US" altLang="zh-CN" sz="2400" dirty="0">
              <a:solidFill>
                <a:srgbClr val="A4001F"/>
              </a:solidFill>
              <a:ea typeface="楷体_GB2312" panose="02010609030101010101"/>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307" name="Rectangle 3"/>
          <p:cNvSpPr>
            <a:spLocks noChangeArrowheads="1"/>
          </p:cNvSpPr>
          <p:nvPr/>
        </p:nvSpPr>
        <p:spPr bwMode="auto">
          <a:xfrm>
            <a:off x="2063750" y="2152650"/>
            <a:ext cx="8135938"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60000"/>
              </a:lnSpc>
              <a:spcBef>
                <a:spcPct val="0"/>
              </a:spcBef>
              <a:buFont typeface="Arial" panose="020B0604020202020204" pitchFamily="34" charset="0"/>
              <a:buChar char="▪"/>
            </a:pPr>
            <a:r>
              <a:rPr kumimoji="1" lang="en-US" altLang="zh-CN" dirty="0">
                <a:latin typeface="Arial" panose="020B0604020202020204" pitchFamily="34" charset="0"/>
                <a:ea typeface="宋体" panose="02010600030101010101" pitchFamily="2" charset="-122"/>
              </a:rPr>
              <a:t>1956</a:t>
            </a:r>
            <a:r>
              <a:rPr kumimoji="1" lang="zh-CN" altLang="en-US" dirty="0">
                <a:latin typeface="Arial" panose="020B0604020202020204" pitchFamily="34" charset="0"/>
                <a:ea typeface="宋体" panose="02010600030101010101" pitchFamily="2" charset="-122"/>
              </a:rPr>
              <a:t>年纽厄尔和西蒙研制成功“逻辑理论机”；</a:t>
            </a:r>
          </a:p>
          <a:p>
            <a:pPr eaLnBrk="1" hangingPunct="1">
              <a:lnSpc>
                <a:spcPct val="160000"/>
              </a:lnSpc>
              <a:spcBef>
                <a:spcPct val="0"/>
              </a:spcBef>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塞缪尔研制成功“跳棋程序”；</a:t>
            </a:r>
          </a:p>
          <a:p>
            <a:pPr eaLnBrk="1" hangingPunct="1">
              <a:lnSpc>
                <a:spcPct val="160000"/>
              </a:lnSpc>
              <a:spcBef>
                <a:spcPct val="0"/>
              </a:spcBef>
              <a:buFont typeface="Arial" panose="020B0604020202020204" pitchFamily="34" charset="0"/>
              <a:buChar char="▪"/>
            </a:pPr>
            <a:r>
              <a:rPr kumimoji="1" lang="en-US" altLang="zh-CN" dirty="0">
                <a:latin typeface="Arial" panose="020B0604020202020204" pitchFamily="34" charset="0"/>
                <a:ea typeface="宋体" panose="02010600030101010101" pitchFamily="2" charset="-122"/>
              </a:rPr>
              <a:t>1960</a:t>
            </a:r>
            <a:r>
              <a:rPr kumimoji="1" lang="zh-CN" altLang="en-US" dirty="0">
                <a:latin typeface="Arial" panose="020B0604020202020204" pitchFamily="34" charset="0"/>
                <a:ea typeface="宋体" panose="02010600030101010101" pitchFamily="2" charset="-122"/>
              </a:rPr>
              <a:t>年纽厄尔和西蒙研制成功“通用问题求解程序系统”；</a:t>
            </a:r>
          </a:p>
          <a:p>
            <a:pPr eaLnBrk="1" hangingPunct="1">
              <a:lnSpc>
                <a:spcPct val="160000"/>
              </a:lnSpc>
              <a:spcBef>
                <a:spcPct val="0"/>
              </a:spcBef>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麦卡锡开发出“表处理语言</a:t>
            </a:r>
            <a:r>
              <a:rPr kumimoji="1" lang="en-US" altLang="zh-CN" dirty="0">
                <a:latin typeface="Arial" panose="020B0604020202020204" pitchFamily="34" charset="0"/>
                <a:ea typeface="宋体" panose="02010600030101010101" pitchFamily="2" charset="-122"/>
              </a:rPr>
              <a:t>—</a:t>
            </a:r>
            <a:r>
              <a:rPr kumimoji="1" lang="en-US" altLang="zh-CN" dirty="0">
                <a:latin typeface="Times New Roman" panose="02020603050405020304" pitchFamily="18" charset="0"/>
                <a:ea typeface="宋体" panose="02010600030101010101" pitchFamily="2" charset="-122"/>
              </a:rPr>
              <a:t>LISP</a:t>
            </a:r>
            <a:r>
              <a:rPr kumimoji="1" lang="en-US" altLang="zh-CN" dirty="0">
                <a:latin typeface="Arial" panose="020B0604020202020204" pitchFamily="34" charset="0"/>
                <a:ea typeface="宋体" panose="02010600030101010101" pitchFamily="2" charset="-122"/>
              </a:rPr>
              <a:t>”</a:t>
            </a:r>
            <a:r>
              <a:rPr kumimoji="1" lang="zh-CN" altLang="en-US" dirty="0">
                <a:latin typeface="Arial" panose="020B0604020202020204" pitchFamily="34" charset="0"/>
                <a:ea typeface="宋体" panose="02010600030101010101" pitchFamily="2" charset="-122"/>
              </a:rPr>
              <a:t>。</a:t>
            </a:r>
          </a:p>
        </p:txBody>
      </p:sp>
      <p:sp>
        <p:nvSpPr>
          <p:cNvPr id="6" name="Rectangle 3"/>
          <p:cNvSpPr>
            <a:spLocks noChangeArrowheads="1"/>
          </p:cNvSpPr>
          <p:nvPr/>
        </p:nvSpPr>
        <p:spPr bwMode="auto">
          <a:xfrm>
            <a:off x="288926" y="195952"/>
            <a:ext cx="96932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2</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dirty="0">
                <a:solidFill>
                  <a:srgbClr val="0000FF"/>
                </a:solidFill>
              </a:rPr>
              <a:t>20</a:t>
            </a:r>
            <a:r>
              <a:rPr kumimoji="1" lang="zh-CN" altLang="en-US" sz="2800" b="1" dirty="0">
                <a:solidFill>
                  <a:srgbClr val="0000FF"/>
                </a:solidFill>
              </a:rPr>
              <a:t>世纪</a:t>
            </a:r>
            <a:r>
              <a:rPr kumimoji="1" lang="en-US" altLang="zh-CN" sz="2800" b="1" dirty="0">
                <a:solidFill>
                  <a:srgbClr val="0000FF"/>
                </a:solidFill>
              </a:rPr>
              <a:t>50</a:t>
            </a:r>
            <a:r>
              <a:rPr kumimoji="1" lang="zh-CN" altLang="en-US" sz="2800" b="1" dirty="0">
                <a:solidFill>
                  <a:srgbClr val="0000FF"/>
                </a:solidFill>
              </a:rPr>
              <a:t>年代中 </a:t>
            </a:r>
            <a:r>
              <a:rPr kumimoji="1" lang="en-US" altLang="zh-CN" sz="2800" b="1" dirty="0">
                <a:solidFill>
                  <a:srgbClr val="0000FF"/>
                </a:solidFill>
              </a:rPr>
              <a:t>- 60</a:t>
            </a:r>
            <a:r>
              <a:rPr kumimoji="1" lang="zh-CN" altLang="en-US" sz="2800" b="1" dirty="0">
                <a:solidFill>
                  <a:srgbClr val="0000FF"/>
                </a:solidFill>
              </a:rPr>
              <a:t>年代中）</a:t>
            </a:r>
            <a:r>
              <a:rPr kumimoji="1" lang="en-US" altLang="zh-CN" sz="2800" b="1" dirty="0">
                <a:solidFill>
                  <a:srgbClr val="0000FF"/>
                </a:solidFill>
              </a:rPr>
              <a:t>---</a:t>
            </a:r>
            <a:r>
              <a:rPr kumimoji="1" lang="zh-CN" altLang="en-US" sz="2800" b="1" dirty="0">
                <a:solidFill>
                  <a:srgbClr val="0000FF"/>
                </a:solidFill>
              </a:rPr>
              <a:t>形成期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799811" y="780727"/>
            <a:ext cx="1261884"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1. </a:t>
            </a:r>
            <a:r>
              <a:rPr lang="zh-CN" altLang="en-US" sz="2800" dirty="0">
                <a:solidFill>
                  <a:srgbClr val="FF0000"/>
                </a:solidFill>
                <a:latin typeface="Times New Roman" panose="02020603050405020304" pitchFamily="18" charset="0"/>
                <a:ea typeface="楷体_GB2312" panose="02010609030101010101"/>
              </a:rPr>
              <a:t>诞生</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82307"/>
                                        </p:tgtEl>
                                        <p:attrNameLst>
                                          <p:attrName>style.visibility</p:attrName>
                                        </p:attrNameLst>
                                      </p:cBhvr>
                                      <p:to>
                                        <p:strVal val="visible"/>
                                      </p:to>
                                    </p:set>
                                    <p:animEffect transition="in" filter="wipe(up)">
                                      <p:cBhvr>
                                        <p:cTn id="7" dur="5000"/>
                                        <p:tgtEl>
                                          <p:spTgt spid="482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3331" name="Rectangle 3"/>
          <p:cNvSpPr>
            <a:spLocks noChangeArrowheads="1"/>
          </p:cNvSpPr>
          <p:nvPr/>
        </p:nvSpPr>
        <p:spPr bwMode="auto">
          <a:xfrm>
            <a:off x="2063751" y="1916114"/>
            <a:ext cx="8329613"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60000"/>
              </a:lnSpc>
              <a:spcBef>
                <a:spcPct val="0"/>
              </a:spcBef>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费根鲍姆教授研究小组研制成功第</a:t>
            </a:r>
            <a:r>
              <a:rPr kumimoji="1" lang="en-US" altLang="zh-CN" dirty="0">
                <a:latin typeface="Arial" panose="020B0604020202020204" pitchFamily="34" charset="0"/>
                <a:ea typeface="宋体" panose="02010600030101010101" pitchFamily="2" charset="-122"/>
              </a:rPr>
              <a:t>1</a:t>
            </a:r>
            <a:r>
              <a:rPr kumimoji="1" lang="zh-CN" altLang="en-US" dirty="0">
                <a:latin typeface="Arial" panose="020B0604020202020204" pitchFamily="34" charset="0"/>
                <a:ea typeface="宋体" panose="02010600030101010101" pitchFamily="2" charset="-122"/>
              </a:rPr>
              <a:t>个“专家系</a:t>
            </a:r>
          </a:p>
          <a:p>
            <a:pPr eaLnBrk="1" hangingPunct="1">
              <a:spcBef>
                <a:spcPct val="0"/>
              </a:spcBef>
              <a:buFont typeface="Arial" panose="020B0604020202020204" pitchFamily="34" charset="0"/>
              <a:buNone/>
            </a:pPr>
            <a:r>
              <a:rPr kumimoji="1" lang="zh-CN" altLang="en-US" dirty="0">
                <a:latin typeface="Arial" panose="020B0604020202020204" pitchFamily="34" charset="0"/>
                <a:ea typeface="宋体" panose="02010600030101010101" pitchFamily="2" charset="-122"/>
              </a:rPr>
              <a:t>      统”</a:t>
            </a:r>
            <a:r>
              <a:rPr kumimoji="1" lang="en-US" altLang="zh-CN" dirty="0">
                <a:latin typeface="Times New Roman" panose="02020603050405020304" pitchFamily="18" charset="0"/>
                <a:ea typeface="宋体" panose="02010600030101010101" pitchFamily="2" charset="-122"/>
              </a:rPr>
              <a:t>DENRAL</a:t>
            </a:r>
            <a:r>
              <a:rPr kumimoji="1" lang="zh-CN" altLang="en-US" dirty="0">
                <a:latin typeface="Arial" panose="020B0604020202020204" pitchFamily="34" charset="0"/>
                <a:ea typeface="宋体" panose="02010600030101010101" pitchFamily="2" charset="-122"/>
              </a:rPr>
              <a:t>；</a:t>
            </a:r>
          </a:p>
          <a:p>
            <a:pPr eaLnBrk="1" hangingPunct="1">
              <a:lnSpc>
                <a:spcPct val="160000"/>
              </a:lnSpc>
              <a:spcBef>
                <a:spcPct val="0"/>
              </a:spcBef>
              <a:buFont typeface="Arial" panose="020B0604020202020204" pitchFamily="34" charset="0"/>
              <a:buChar char="•"/>
            </a:pPr>
            <a:r>
              <a:rPr kumimoji="1" lang="en-US" altLang="zh-CN" dirty="0">
                <a:latin typeface="Arial" panose="020B0604020202020204" pitchFamily="34" charset="0"/>
                <a:ea typeface="宋体" panose="02010600030101010101" pitchFamily="2" charset="-122"/>
              </a:rPr>
              <a:t>1974</a:t>
            </a:r>
            <a:r>
              <a:rPr kumimoji="1" lang="zh-CN" altLang="en-US" dirty="0">
                <a:latin typeface="Arial" panose="020B0604020202020204" pitchFamily="34" charset="0"/>
                <a:ea typeface="宋体" panose="02010600030101010101" pitchFamily="2" charset="-122"/>
              </a:rPr>
              <a:t>年绍特里夫等完成医疗专家系统</a:t>
            </a:r>
            <a:r>
              <a:rPr kumimoji="1" lang="en-US" altLang="zh-CN" dirty="0">
                <a:latin typeface="Times New Roman" panose="02020603050405020304" pitchFamily="18" charset="0"/>
                <a:ea typeface="宋体" panose="02010600030101010101" pitchFamily="2" charset="-122"/>
              </a:rPr>
              <a:t>MYCIN</a:t>
            </a:r>
            <a:r>
              <a:rPr kumimoji="1" lang="zh-CN" altLang="en-US" dirty="0">
                <a:latin typeface="Arial" panose="020B0604020202020204" pitchFamily="34" charset="0"/>
                <a:ea typeface="宋体" panose="02010600030101010101" pitchFamily="2" charset="-122"/>
              </a:rPr>
              <a:t>；</a:t>
            </a:r>
          </a:p>
          <a:p>
            <a:pPr eaLnBrk="1" hangingPunct="1">
              <a:lnSpc>
                <a:spcPct val="160000"/>
              </a:lnSpc>
              <a:spcBef>
                <a:spcPct val="0"/>
              </a:spcBef>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自动定理证明取得重大突破，我国吴文俊、曾</a:t>
            </a:r>
          </a:p>
          <a:p>
            <a:pPr eaLnBrk="1" hangingPunct="1">
              <a:spcBef>
                <a:spcPct val="0"/>
              </a:spcBef>
              <a:buFont typeface="Arial" panose="020B0604020202020204" pitchFamily="34" charset="0"/>
              <a:buNone/>
            </a:pPr>
            <a:r>
              <a:rPr kumimoji="1" lang="zh-CN" altLang="en-US" dirty="0">
                <a:latin typeface="Arial" panose="020B0604020202020204" pitchFamily="34" charset="0"/>
                <a:ea typeface="宋体" panose="02010600030101010101" pitchFamily="2" charset="-122"/>
              </a:rPr>
              <a:t>      宪昌、刘再全等在这一方向取得了重要成果；</a:t>
            </a:r>
          </a:p>
          <a:p>
            <a:pPr eaLnBrk="1" hangingPunct="1">
              <a:lnSpc>
                <a:spcPct val="160000"/>
              </a:lnSpc>
              <a:spcBef>
                <a:spcPct val="0"/>
              </a:spcBef>
              <a:buFont typeface="Arial" panose="020B0604020202020204" pitchFamily="34" charset="0"/>
              <a:buChar char="•"/>
            </a:pPr>
            <a:r>
              <a:rPr kumimoji="1" lang="en-US" altLang="zh-CN" dirty="0">
                <a:latin typeface="Arial" panose="020B0604020202020204" pitchFamily="34" charset="0"/>
                <a:ea typeface="宋体" panose="02010600030101010101" pitchFamily="2" charset="-122"/>
              </a:rPr>
              <a:t>1977</a:t>
            </a:r>
            <a:r>
              <a:rPr kumimoji="1" lang="zh-CN" altLang="en-US" dirty="0">
                <a:latin typeface="Arial" panose="020B0604020202020204" pitchFamily="34" charset="0"/>
                <a:ea typeface="宋体" panose="02010600030101010101" pitchFamily="2" charset="-122"/>
              </a:rPr>
              <a:t>年费根鲍姆教授提出“知识工程”的概念。</a:t>
            </a:r>
            <a:endParaRPr kumimoji="1" lang="en-US" altLang="zh-CN" dirty="0">
              <a:latin typeface="Arial" panose="020B0604020202020204" pitchFamily="34" charset="0"/>
              <a:ea typeface="宋体" panose="02010600030101010101" pitchFamily="2" charset="-122"/>
            </a:endParaRPr>
          </a:p>
          <a:p>
            <a:pPr>
              <a:lnSpc>
                <a:spcPct val="160000"/>
              </a:lnSpc>
              <a:spcBef>
                <a:spcPct val="0"/>
              </a:spcBef>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第</a:t>
            </a:r>
            <a:r>
              <a:rPr kumimoji="1" lang="en-US" altLang="zh-CN" dirty="0">
                <a:latin typeface="Arial" panose="020B0604020202020204" pitchFamily="34" charset="0"/>
                <a:ea typeface="宋体" panose="02010600030101010101" pitchFamily="2" charset="-122"/>
              </a:rPr>
              <a:t>5</a:t>
            </a:r>
            <a:r>
              <a:rPr kumimoji="1" lang="zh-CN" altLang="en-US" dirty="0">
                <a:latin typeface="Arial" panose="020B0604020202020204" pitchFamily="34" charset="0"/>
                <a:ea typeface="宋体" panose="02010600030101010101" pitchFamily="2" charset="-122"/>
              </a:rPr>
              <a:t>代计算机的研制</a:t>
            </a:r>
            <a:r>
              <a:rPr kumimoji="1" lang="zh-CN" altLang="en-US" dirty="0" smtClean="0">
                <a:latin typeface="Arial" panose="020B0604020202020204" pitchFamily="34" charset="0"/>
                <a:ea typeface="宋体" panose="02010600030101010101" pitchFamily="2" charset="-122"/>
              </a:rPr>
              <a:t>；</a:t>
            </a:r>
            <a:endParaRPr kumimoji="1" lang="zh-CN" altLang="en-US" dirty="0">
              <a:latin typeface="Arial" panose="020B0604020202020204" pitchFamily="34" charset="0"/>
              <a:ea typeface="宋体" panose="02010600030101010101" pitchFamily="2" charset="-122"/>
            </a:endParaRPr>
          </a:p>
        </p:txBody>
      </p:sp>
      <p:sp>
        <p:nvSpPr>
          <p:cNvPr id="483334" name="Rectangle 6"/>
          <p:cNvSpPr>
            <a:spLocks noGrp="1"/>
          </p:cNvSpPr>
          <p:nvPr>
            <p:ph type="title"/>
          </p:nvPr>
        </p:nvSpPr>
        <p:spPr>
          <a:xfrm>
            <a:off x="1703388" y="836614"/>
            <a:ext cx="8964612" cy="649287"/>
          </a:xfrm>
        </p:spPr>
        <p:txBody>
          <a:bodyPr>
            <a:normAutofit fontScale="90000"/>
          </a:bodyPr>
          <a:lstStyle/>
          <a:p>
            <a:pPr>
              <a:buFont typeface="Wingdings" panose="05000000000000000000" pitchFamily="2" charset="2"/>
              <a:buChar char="&amp;"/>
              <a:defRPr/>
            </a:pPr>
            <a:r>
              <a:rPr kumimoji="1" lang="en-US" altLang="zh-CN" sz="4000" dirty="0">
                <a:latin typeface="黑体" panose="02010609060101010101" pitchFamily="49" charset="-122"/>
              </a:rPr>
              <a:t>  </a:t>
            </a:r>
            <a:r>
              <a:rPr kumimoji="1" lang="zh-CN" altLang="en-US" dirty="0">
                <a:latin typeface="黑体" panose="02010609060101010101" pitchFamily="49" charset="-122"/>
              </a:rPr>
              <a:t>第</a:t>
            </a:r>
            <a:r>
              <a:rPr kumimoji="1" lang="en-US" altLang="zh-CN" dirty="0">
                <a:latin typeface="黑体" panose="02010609060101010101" pitchFamily="49" charset="-122"/>
              </a:rPr>
              <a:t>3</a:t>
            </a:r>
            <a:r>
              <a:rPr kumimoji="1" lang="zh-CN" altLang="en-US" dirty="0">
                <a:latin typeface="黑体" panose="02010609060101010101" pitchFamily="49" charset="-122"/>
              </a:rPr>
              <a:t>阶段</a:t>
            </a:r>
            <a:r>
              <a:rPr kumimoji="1" lang="zh-CN" altLang="en-US" sz="3200" dirty="0">
                <a:latin typeface="黑体" panose="02010609060101010101" pitchFamily="49" charset="-122"/>
              </a:rPr>
              <a:t>（</a:t>
            </a:r>
            <a:r>
              <a:rPr kumimoji="1" lang="en-US" altLang="zh-CN" sz="3200" dirty="0">
                <a:latin typeface="黑体" panose="02010609060101010101" pitchFamily="49" charset="-122"/>
              </a:rPr>
              <a:t>20</a:t>
            </a:r>
            <a:r>
              <a:rPr kumimoji="1" lang="zh-CN" altLang="en-US" sz="3200" dirty="0">
                <a:latin typeface="黑体" panose="02010609060101010101" pitchFamily="49" charset="-122"/>
              </a:rPr>
              <a:t>世纪</a:t>
            </a:r>
            <a:r>
              <a:rPr kumimoji="1" lang="en-US" altLang="zh-CN" sz="3200" dirty="0">
                <a:latin typeface="黑体" panose="02010609060101010101" pitchFamily="49" charset="-122"/>
              </a:rPr>
              <a:t>60</a:t>
            </a:r>
            <a:r>
              <a:rPr kumimoji="1" lang="zh-CN" altLang="en-US" sz="3200" dirty="0">
                <a:latin typeface="黑体" panose="02010609060101010101" pitchFamily="49" charset="-122"/>
              </a:rPr>
              <a:t>年代中 </a:t>
            </a:r>
            <a:r>
              <a:rPr kumimoji="1" lang="en-US" altLang="zh-CN" sz="3200" dirty="0">
                <a:latin typeface="黑体" panose="02010609060101010101" pitchFamily="49" charset="-122"/>
              </a:rPr>
              <a:t>- 80</a:t>
            </a:r>
            <a:r>
              <a:rPr kumimoji="1" lang="zh-CN" altLang="en-US" sz="3200" dirty="0">
                <a:latin typeface="黑体" panose="02010609060101010101" pitchFamily="49" charset="-122"/>
              </a:rPr>
              <a:t>年代初）</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83331">
                                            <p:txEl>
                                              <p:pRg st="0" end="0"/>
                                            </p:txEl>
                                          </p:spTgt>
                                        </p:tgtEl>
                                        <p:attrNameLst>
                                          <p:attrName>style.visibility</p:attrName>
                                        </p:attrNameLst>
                                      </p:cBhvr>
                                      <p:to>
                                        <p:strVal val="visible"/>
                                      </p:to>
                                    </p:set>
                                    <p:animEffect transition="in" filter="wipe(left)">
                                      <p:cBhvr>
                                        <p:cTn id="7" dur="3000"/>
                                        <p:tgtEl>
                                          <p:spTgt spid="483331">
                                            <p:txEl>
                                              <p:pRg st="0" end="0"/>
                                            </p:txEl>
                                          </p:spTgt>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483331">
                                            <p:txEl>
                                              <p:pRg st="1" end="1"/>
                                            </p:txEl>
                                          </p:spTgt>
                                        </p:tgtEl>
                                        <p:attrNameLst>
                                          <p:attrName>style.visibility</p:attrName>
                                        </p:attrNameLst>
                                      </p:cBhvr>
                                      <p:to>
                                        <p:strVal val="visible"/>
                                      </p:to>
                                    </p:set>
                                    <p:animEffect transition="in" filter="wipe(left)">
                                      <p:cBhvr>
                                        <p:cTn id="11" dur="3000"/>
                                        <p:tgtEl>
                                          <p:spTgt spid="483331">
                                            <p:txEl>
                                              <p:pRg st="1" end="1"/>
                                            </p:txEl>
                                          </p:spTgt>
                                        </p:tgtEl>
                                      </p:cBhvr>
                                    </p:animEffect>
                                  </p:childTnLst>
                                </p:cTn>
                              </p:par>
                            </p:childTnLst>
                          </p:cTn>
                        </p:par>
                        <p:par>
                          <p:cTn id="12" fill="hold">
                            <p:stCondLst>
                              <p:cond delay="6000"/>
                            </p:stCondLst>
                            <p:childTnLst>
                              <p:par>
                                <p:cTn id="13" presetID="22" presetClass="entr" presetSubtype="8" fill="hold" nodeType="afterEffect">
                                  <p:stCondLst>
                                    <p:cond delay="0"/>
                                  </p:stCondLst>
                                  <p:childTnLst>
                                    <p:set>
                                      <p:cBhvr>
                                        <p:cTn id="14" dur="1" fill="hold">
                                          <p:stCondLst>
                                            <p:cond delay="0"/>
                                          </p:stCondLst>
                                        </p:cTn>
                                        <p:tgtEl>
                                          <p:spTgt spid="483331">
                                            <p:txEl>
                                              <p:pRg st="2" end="2"/>
                                            </p:txEl>
                                          </p:spTgt>
                                        </p:tgtEl>
                                        <p:attrNameLst>
                                          <p:attrName>style.visibility</p:attrName>
                                        </p:attrNameLst>
                                      </p:cBhvr>
                                      <p:to>
                                        <p:strVal val="visible"/>
                                      </p:to>
                                    </p:set>
                                    <p:animEffect transition="in" filter="wipe(left)">
                                      <p:cBhvr>
                                        <p:cTn id="15" dur="3000"/>
                                        <p:tgtEl>
                                          <p:spTgt spid="483331">
                                            <p:txEl>
                                              <p:pRg st="2" end="2"/>
                                            </p:txEl>
                                          </p:spTgt>
                                        </p:tgtEl>
                                      </p:cBhvr>
                                    </p:animEffect>
                                  </p:childTnLst>
                                </p:cTn>
                              </p:par>
                            </p:childTnLst>
                          </p:cTn>
                        </p:par>
                        <p:par>
                          <p:cTn id="16" fill="hold">
                            <p:stCondLst>
                              <p:cond delay="9000"/>
                            </p:stCondLst>
                            <p:childTnLst>
                              <p:par>
                                <p:cTn id="17" presetID="22" presetClass="entr" presetSubtype="8" fill="hold" nodeType="afterEffect">
                                  <p:stCondLst>
                                    <p:cond delay="0"/>
                                  </p:stCondLst>
                                  <p:childTnLst>
                                    <p:set>
                                      <p:cBhvr>
                                        <p:cTn id="18" dur="1" fill="hold">
                                          <p:stCondLst>
                                            <p:cond delay="0"/>
                                          </p:stCondLst>
                                        </p:cTn>
                                        <p:tgtEl>
                                          <p:spTgt spid="483331">
                                            <p:txEl>
                                              <p:pRg st="3" end="3"/>
                                            </p:txEl>
                                          </p:spTgt>
                                        </p:tgtEl>
                                        <p:attrNameLst>
                                          <p:attrName>style.visibility</p:attrName>
                                        </p:attrNameLst>
                                      </p:cBhvr>
                                      <p:to>
                                        <p:strVal val="visible"/>
                                      </p:to>
                                    </p:set>
                                    <p:animEffect transition="in" filter="wipe(left)">
                                      <p:cBhvr>
                                        <p:cTn id="19" dur="3000"/>
                                        <p:tgtEl>
                                          <p:spTgt spid="483331">
                                            <p:txEl>
                                              <p:pRg st="3" end="3"/>
                                            </p:txEl>
                                          </p:spTgt>
                                        </p:tgtEl>
                                      </p:cBhvr>
                                    </p:animEffect>
                                  </p:childTnLst>
                                </p:cTn>
                              </p:par>
                            </p:childTnLst>
                          </p:cTn>
                        </p:par>
                        <p:par>
                          <p:cTn id="20" fill="hold">
                            <p:stCondLst>
                              <p:cond delay="12000"/>
                            </p:stCondLst>
                            <p:childTnLst>
                              <p:par>
                                <p:cTn id="21" presetID="22" presetClass="entr" presetSubtype="8" fill="hold" nodeType="afterEffect">
                                  <p:stCondLst>
                                    <p:cond delay="0"/>
                                  </p:stCondLst>
                                  <p:childTnLst>
                                    <p:set>
                                      <p:cBhvr>
                                        <p:cTn id="22" dur="1" fill="hold">
                                          <p:stCondLst>
                                            <p:cond delay="0"/>
                                          </p:stCondLst>
                                        </p:cTn>
                                        <p:tgtEl>
                                          <p:spTgt spid="483331">
                                            <p:txEl>
                                              <p:pRg st="4" end="4"/>
                                            </p:txEl>
                                          </p:spTgt>
                                        </p:tgtEl>
                                        <p:attrNameLst>
                                          <p:attrName>style.visibility</p:attrName>
                                        </p:attrNameLst>
                                      </p:cBhvr>
                                      <p:to>
                                        <p:strVal val="visible"/>
                                      </p:to>
                                    </p:set>
                                    <p:animEffect transition="in" filter="wipe(left)">
                                      <p:cBhvr>
                                        <p:cTn id="23" dur="3000"/>
                                        <p:tgtEl>
                                          <p:spTgt spid="483331">
                                            <p:txEl>
                                              <p:pRg st="4" end="4"/>
                                            </p:txEl>
                                          </p:spTgt>
                                        </p:tgtEl>
                                      </p:cBhvr>
                                    </p:animEffect>
                                  </p:childTnLst>
                                </p:cTn>
                              </p:par>
                            </p:childTnLst>
                          </p:cTn>
                        </p:par>
                        <p:par>
                          <p:cTn id="24" fill="hold">
                            <p:stCondLst>
                              <p:cond delay="15000"/>
                            </p:stCondLst>
                            <p:childTnLst>
                              <p:par>
                                <p:cTn id="25" presetID="22" presetClass="entr" presetSubtype="8" fill="hold" nodeType="afterEffect">
                                  <p:stCondLst>
                                    <p:cond delay="0"/>
                                  </p:stCondLst>
                                  <p:childTnLst>
                                    <p:set>
                                      <p:cBhvr>
                                        <p:cTn id="26" dur="1" fill="hold">
                                          <p:stCondLst>
                                            <p:cond delay="0"/>
                                          </p:stCondLst>
                                        </p:cTn>
                                        <p:tgtEl>
                                          <p:spTgt spid="483331">
                                            <p:txEl>
                                              <p:pRg st="5" end="5"/>
                                            </p:txEl>
                                          </p:spTgt>
                                        </p:tgtEl>
                                        <p:attrNameLst>
                                          <p:attrName>style.visibility</p:attrName>
                                        </p:attrNameLst>
                                      </p:cBhvr>
                                      <p:to>
                                        <p:strVal val="visible"/>
                                      </p:to>
                                    </p:set>
                                    <p:animEffect transition="in" filter="wipe(left)">
                                      <p:cBhvr>
                                        <p:cTn id="27" dur="3000"/>
                                        <p:tgtEl>
                                          <p:spTgt spid="483331">
                                            <p:txEl>
                                              <p:pRg st="5" end="5"/>
                                            </p:txEl>
                                          </p:spTgt>
                                        </p:tgtEl>
                                      </p:cBhvr>
                                    </p:animEffect>
                                  </p:childTnLst>
                                </p:cTn>
                              </p:par>
                            </p:childTnLst>
                          </p:cTn>
                        </p:par>
                        <p:par>
                          <p:cTn id="28" fill="hold">
                            <p:stCondLst>
                              <p:cond delay="18000"/>
                            </p:stCondLst>
                            <p:childTnLst>
                              <p:par>
                                <p:cTn id="29" presetID="22" presetClass="entr" presetSubtype="8" fill="hold" nodeType="afterEffect">
                                  <p:stCondLst>
                                    <p:cond delay="0"/>
                                  </p:stCondLst>
                                  <p:childTnLst>
                                    <p:set>
                                      <p:cBhvr>
                                        <p:cTn id="30" dur="1" fill="hold">
                                          <p:stCondLst>
                                            <p:cond delay="0"/>
                                          </p:stCondLst>
                                        </p:cTn>
                                        <p:tgtEl>
                                          <p:spTgt spid="483331">
                                            <p:txEl>
                                              <p:pRg st="6" end="6"/>
                                            </p:txEl>
                                          </p:spTgt>
                                        </p:tgtEl>
                                        <p:attrNameLst>
                                          <p:attrName>style.visibility</p:attrName>
                                        </p:attrNameLst>
                                      </p:cBhvr>
                                      <p:to>
                                        <p:strVal val="visible"/>
                                      </p:to>
                                    </p:set>
                                    <p:animEffect transition="in" filter="wipe(left)">
                                      <p:cBhvr>
                                        <p:cTn id="31" dur="3000"/>
                                        <p:tgtEl>
                                          <p:spTgt spid="4833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4355" name="Rectangle 3"/>
          <p:cNvSpPr>
            <a:spLocks noChangeArrowheads="1"/>
          </p:cNvSpPr>
          <p:nvPr/>
        </p:nvSpPr>
        <p:spPr bwMode="auto">
          <a:xfrm>
            <a:off x="1922795" y="1620643"/>
            <a:ext cx="8346409" cy="4918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63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a:lnSpc>
                <a:spcPct val="150000"/>
              </a:lnSpc>
              <a:spcBef>
                <a:spcPct val="0"/>
              </a:spcBef>
              <a:buFont typeface="Wingdings" panose="05000000000000000000" pitchFamily="2" charset="2"/>
              <a:buChar char="Ü"/>
            </a:pPr>
            <a:r>
              <a:rPr kumimoji="1" lang="en-US" altLang="zh-CN" dirty="0">
                <a:latin typeface="Arial" panose="020B0604020202020204" pitchFamily="34" charset="0"/>
                <a:ea typeface="宋体" panose="02010600030101010101" pitchFamily="2" charset="-122"/>
              </a:rPr>
              <a:t>1982</a:t>
            </a:r>
            <a:r>
              <a:rPr kumimoji="1" lang="zh-CN" altLang="en-US" dirty="0">
                <a:latin typeface="Arial" panose="020B0604020202020204" pitchFamily="34" charset="0"/>
                <a:ea typeface="宋体" panose="02010600030101010101" pitchFamily="2" charset="-122"/>
              </a:rPr>
              <a:t>年，霍普菲尔特</a:t>
            </a:r>
            <a:r>
              <a:rPr kumimoji="1" lang="en-US" altLang="zh-CN" dirty="0">
                <a:latin typeface="Arial" panose="020B0604020202020204" pitchFamily="34" charset="0"/>
                <a:ea typeface="宋体" panose="02010600030101010101" pitchFamily="2" charset="-122"/>
              </a:rPr>
              <a:t>Hopfield</a:t>
            </a:r>
            <a:r>
              <a:rPr kumimoji="1" lang="zh-CN" altLang="en-US" dirty="0">
                <a:latin typeface="Arial" panose="020B0604020202020204" pitchFamily="34" charset="0"/>
                <a:ea typeface="宋体" panose="02010600030101010101" pitchFamily="2" charset="-122"/>
              </a:rPr>
              <a:t>网络模型提出</a:t>
            </a:r>
            <a:endParaRPr kumimoji="1" lang="en-US" altLang="zh-CN" dirty="0">
              <a:latin typeface="Arial" panose="020B0604020202020204" pitchFamily="34" charset="0"/>
              <a:ea typeface="宋体" panose="02010600030101010101" pitchFamily="2" charset="-122"/>
            </a:endParaRPr>
          </a:p>
          <a:p>
            <a:pPr>
              <a:lnSpc>
                <a:spcPct val="150000"/>
              </a:lnSpc>
              <a:spcBef>
                <a:spcPct val="0"/>
              </a:spcBef>
              <a:buFont typeface="Wingdings" panose="05000000000000000000" pitchFamily="2" charset="2"/>
              <a:buChar char="Ü"/>
            </a:pPr>
            <a:r>
              <a:rPr kumimoji="1" lang="en-US" altLang="zh-CN" dirty="0">
                <a:latin typeface="Arial" panose="020B0604020202020204" pitchFamily="34" charset="0"/>
                <a:ea typeface="宋体" panose="02010600030101010101" pitchFamily="2" charset="-122"/>
              </a:rPr>
              <a:t>1987</a:t>
            </a:r>
            <a:r>
              <a:rPr kumimoji="1" lang="zh-CN" altLang="en-US" dirty="0">
                <a:latin typeface="Arial" panose="020B0604020202020204" pitchFamily="34" charset="0"/>
                <a:ea typeface="宋体" panose="02010600030101010101" pitchFamily="2" charset="-122"/>
              </a:rPr>
              <a:t>年第一次神经网络国际会议召开，神经网络学科诞生。</a:t>
            </a:r>
          </a:p>
          <a:p>
            <a:pPr>
              <a:lnSpc>
                <a:spcPct val="150000"/>
              </a:lnSpc>
              <a:spcBef>
                <a:spcPct val="0"/>
              </a:spcBef>
              <a:buFont typeface="Wingdings" panose="05000000000000000000" pitchFamily="2" charset="2"/>
              <a:buChar char="Ü"/>
            </a:pPr>
            <a:r>
              <a:rPr kumimoji="1" lang="zh-CN" altLang="en-US" dirty="0">
                <a:latin typeface="Arial" panose="020B0604020202020204" pitchFamily="34" charset="0"/>
                <a:ea typeface="宋体" panose="02010600030101010101" pitchFamily="2" charset="-122"/>
              </a:rPr>
              <a:t>神经网络的深入研究；</a:t>
            </a:r>
          </a:p>
          <a:p>
            <a:pPr>
              <a:lnSpc>
                <a:spcPct val="150000"/>
              </a:lnSpc>
              <a:spcBef>
                <a:spcPct val="0"/>
              </a:spcBef>
              <a:buFont typeface="Wingdings" panose="05000000000000000000" pitchFamily="2" charset="2"/>
              <a:buChar char="Ü"/>
            </a:pPr>
            <a:r>
              <a:rPr kumimoji="1" lang="zh-CN" altLang="en-US" dirty="0">
                <a:latin typeface="Arial" panose="020B0604020202020204" pitchFamily="34" charset="0"/>
                <a:ea typeface="宋体" panose="02010600030101010101" pitchFamily="2" charset="-122"/>
              </a:rPr>
              <a:t>人机交互技术；</a:t>
            </a:r>
            <a:endParaRPr kumimoji="1" lang="en-US" altLang="zh-CN" dirty="0">
              <a:latin typeface="Arial" panose="020B0604020202020204" pitchFamily="34" charset="0"/>
              <a:ea typeface="宋体" panose="02010600030101010101" pitchFamily="2" charset="-122"/>
            </a:endParaRPr>
          </a:p>
          <a:p>
            <a:pPr>
              <a:lnSpc>
                <a:spcPct val="150000"/>
              </a:lnSpc>
              <a:spcBef>
                <a:spcPct val="0"/>
              </a:spcBef>
              <a:buFont typeface="Wingdings" panose="05000000000000000000" pitchFamily="2" charset="2"/>
              <a:buChar char="Ü"/>
            </a:pPr>
            <a:r>
              <a:rPr kumimoji="1" lang="zh-CN" altLang="en-US" dirty="0">
                <a:latin typeface="Arial" panose="020B0604020202020204" pitchFamily="34" charset="0"/>
                <a:ea typeface="宋体" panose="02010600030101010101" pitchFamily="2" charset="-122"/>
              </a:rPr>
              <a:t>分布式人工智能、知识系统、数据挖掘、</a:t>
            </a:r>
          </a:p>
          <a:p>
            <a:pPr>
              <a:lnSpc>
                <a:spcPct val="120000"/>
              </a:lnSpc>
              <a:spcBef>
                <a:spcPct val="0"/>
              </a:spcBef>
              <a:buNone/>
            </a:pPr>
            <a:r>
              <a:rPr kumimoji="1" lang="zh-CN" altLang="en-US" dirty="0">
                <a:latin typeface="Arial" panose="020B0604020202020204" pitchFamily="34" charset="0"/>
                <a:ea typeface="宋体" panose="02010600030101010101" pitchFamily="2" charset="-122"/>
              </a:rPr>
              <a:t>      进化计算、人工生命，机器人学等</a:t>
            </a:r>
            <a:r>
              <a:rPr kumimoji="1" lang="en-US" altLang="zh-CN" dirty="0">
                <a:latin typeface="Arial" panose="020B0604020202020204" pitchFamily="34" charset="0"/>
                <a:ea typeface="宋体" panose="02010600030101010101" pitchFamily="2" charset="-122"/>
              </a:rPr>
              <a:t>……</a:t>
            </a:r>
          </a:p>
          <a:p>
            <a:pPr eaLnBrk="1" hangingPunct="1">
              <a:spcBef>
                <a:spcPct val="0"/>
              </a:spcBef>
              <a:buFont typeface="Wingdings" panose="05000000000000000000" pitchFamily="2" charset="2"/>
              <a:buNone/>
            </a:pPr>
            <a:endParaRPr kumimoji="1" lang="zh-CN" altLang="en-US" dirty="0">
              <a:latin typeface="Arial" panose="020B0604020202020204" pitchFamily="34" charset="0"/>
              <a:ea typeface="宋体" panose="02010600030101010101" pitchFamily="2" charset="-122"/>
            </a:endParaRPr>
          </a:p>
        </p:txBody>
      </p:sp>
      <p:sp>
        <p:nvSpPr>
          <p:cNvPr id="484359" name="Rectangle 7"/>
          <p:cNvSpPr>
            <a:spLocks noGrp="1"/>
          </p:cNvSpPr>
          <p:nvPr>
            <p:ph type="title"/>
          </p:nvPr>
        </p:nvSpPr>
        <p:spPr>
          <a:xfrm>
            <a:off x="1113452" y="701457"/>
            <a:ext cx="8964612" cy="649288"/>
          </a:xfrm>
        </p:spPr>
        <p:txBody>
          <a:bodyPr>
            <a:normAutofit fontScale="90000"/>
          </a:bodyPr>
          <a:lstStyle/>
          <a:p>
            <a:pPr>
              <a:buFont typeface="Wingdings" panose="05000000000000000000" pitchFamily="2" charset="2"/>
              <a:buChar char="&amp;"/>
              <a:defRPr/>
            </a:pPr>
            <a:r>
              <a:rPr kumimoji="1" lang="en-US" altLang="zh-CN" sz="4000" dirty="0">
                <a:latin typeface="黑体" panose="02010609060101010101" pitchFamily="49" charset="-122"/>
              </a:rPr>
              <a:t>  </a:t>
            </a:r>
            <a:r>
              <a:rPr kumimoji="1" lang="zh-CN" altLang="en-US" dirty="0">
                <a:latin typeface="黑体" panose="02010609060101010101" pitchFamily="49" charset="-122"/>
              </a:rPr>
              <a:t>第</a:t>
            </a:r>
            <a:r>
              <a:rPr kumimoji="1" lang="en-US" altLang="zh-CN" dirty="0">
                <a:latin typeface="黑体" panose="02010609060101010101" pitchFamily="49" charset="-122"/>
              </a:rPr>
              <a:t>4</a:t>
            </a:r>
            <a:r>
              <a:rPr kumimoji="1" lang="zh-CN" altLang="en-US" dirty="0">
                <a:latin typeface="黑体" panose="02010609060101010101" pitchFamily="49" charset="-122"/>
              </a:rPr>
              <a:t>阶段</a:t>
            </a:r>
            <a:r>
              <a:rPr kumimoji="1" lang="zh-CN" altLang="en-US" sz="3200" dirty="0">
                <a:latin typeface="黑体" panose="02010609060101010101" pitchFamily="49" charset="-122"/>
              </a:rPr>
              <a:t>（</a:t>
            </a:r>
            <a:r>
              <a:rPr kumimoji="1" lang="en-US" altLang="zh-CN" sz="3200" dirty="0">
                <a:latin typeface="黑体" panose="02010609060101010101" pitchFamily="49" charset="-122"/>
              </a:rPr>
              <a:t>20</a:t>
            </a:r>
            <a:r>
              <a:rPr kumimoji="1" lang="zh-CN" altLang="en-US" sz="3200" dirty="0">
                <a:latin typeface="黑体" panose="02010609060101010101" pitchFamily="49" charset="-122"/>
              </a:rPr>
              <a:t>世纪</a:t>
            </a:r>
            <a:r>
              <a:rPr kumimoji="1" lang="en-US" altLang="zh-CN" sz="3200" dirty="0">
                <a:latin typeface="黑体" panose="02010609060101010101" pitchFamily="49" charset="-122"/>
              </a:rPr>
              <a:t>80</a:t>
            </a:r>
            <a:r>
              <a:rPr kumimoji="1" lang="zh-CN" altLang="en-US" sz="3200" dirty="0">
                <a:latin typeface="黑体" panose="02010609060101010101" pitchFamily="49" charset="-122"/>
              </a:rPr>
              <a:t>年代初 </a:t>
            </a:r>
            <a:r>
              <a:rPr kumimoji="1" lang="en-US" altLang="zh-CN" sz="3200" dirty="0">
                <a:latin typeface="黑体" panose="02010609060101010101" pitchFamily="49" charset="-122"/>
              </a:rPr>
              <a:t>– </a:t>
            </a:r>
            <a:r>
              <a:rPr kumimoji="1" lang="zh-CN" altLang="en-US" sz="3200" dirty="0">
                <a:latin typeface="黑体" panose="02010609060101010101" pitchFamily="49" charset="-122"/>
              </a:rPr>
              <a:t>今）</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4355"/>
                                        </p:tgtEl>
                                        <p:attrNameLst>
                                          <p:attrName>style.visibility</p:attrName>
                                        </p:attrNameLst>
                                      </p:cBhvr>
                                      <p:to>
                                        <p:strVal val="visible"/>
                                      </p:to>
                                    </p:set>
                                    <p:animEffect transition="in" filter="wipe(left)">
                                      <p:cBhvr>
                                        <p:cTn id="7" dur="2000"/>
                                        <p:tgtEl>
                                          <p:spTgt spid="48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3" name="Rectangle 3"/>
          <p:cNvSpPr>
            <a:spLocks noChangeArrowheads="1"/>
          </p:cNvSpPr>
          <p:nvPr/>
        </p:nvSpPr>
        <p:spPr bwMode="auto">
          <a:xfrm>
            <a:off x="1919289" y="1125539"/>
            <a:ext cx="5832475"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FF0000"/>
              </a:buClr>
              <a:buFont typeface="Wingdings" panose="05000000000000000000" pitchFamily="2" charset="2"/>
              <a:buChar char="O"/>
            </a:pPr>
            <a:r>
              <a:rPr kumimoji="1" lang="en-US" altLang="zh-CN" sz="2800" b="1" dirty="0">
                <a:solidFill>
                  <a:srgbClr val="0000FF"/>
                </a:solidFill>
                <a:latin typeface="黑体" panose="02010609060101010101" pitchFamily="49" charset="-122"/>
                <a:ea typeface="黑体" panose="02010609060101010101" pitchFamily="49" charset="-122"/>
              </a:rPr>
              <a:t>  </a:t>
            </a:r>
            <a:r>
              <a:rPr kumimoji="1" lang="zh-CN" altLang="en-US" sz="2800" b="1" dirty="0">
                <a:solidFill>
                  <a:srgbClr val="990000"/>
                </a:solidFill>
                <a:latin typeface="黑体" panose="02010609060101010101" pitchFamily="49" charset="-122"/>
                <a:ea typeface="黑体" panose="02010609060101010101" pitchFamily="49" charset="-122"/>
              </a:rPr>
              <a:t>阿伦</a:t>
            </a:r>
            <a:r>
              <a:rPr kumimoji="1" lang="en-US" altLang="zh-CN" sz="2800" b="1" dirty="0">
                <a:solidFill>
                  <a:srgbClr val="990000"/>
                </a:solidFill>
                <a:ea typeface="黑体" panose="02010609060101010101" pitchFamily="49" charset="-122"/>
              </a:rPr>
              <a:t>·</a:t>
            </a:r>
            <a:r>
              <a:rPr kumimoji="1" lang="en-US" altLang="zh-CN" sz="2800" b="1" dirty="0">
                <a:solidFill>
                  <a:srgbClr val="990000"/>
                </a:solidFill>
                <a:latin typeface="黑体" panose="02010609060101010101" pitchFamily="49" charset="-122"/>
                <a:ea typeface="黑体" panose="02010609060101010101" pitchFamily="49" charset="-122"/>
              </a:rPr>
              <a:t> </a:t>
            </a:r>
            <a:r>
              <a:rPr kumimoji="1" lang="zh-CN" altLang="en-US" sz="2800" b="1" dirty="0">
                <a:solidFill>
                  <a:srgbClr val="990000"/>
                </a:solidFill>
                <a:latin typeface="黑体" panose="02010609060101010101" pitchFamily="49" charset="-122"/>
                <a:ea typeface="黑体" panose="02010609060101010101" pitchFamily="49" charset="-122"/>
              </a:rPr>
              <a:t>图灵</a:t>
            </a:r>
            <a:r>
              <a:rPr kumimoji="1" lang="en-US" altLang="zh-CN" sz="2800" b="1" dirty="0">
                <a:solidFill>
                  <a:srgbClr val="990000"/>
                </a:solidFill>
              </a:rPr>
              <a:t>(1912</a:t>
            </a:r>
            <a:r>
              <a:rPr kumimoji="1" lang="zh-CN" altLang="en-US" sz="2800" b="1" dirty="0">
                <a:solidFill>
                  <a:srgbClr val="990000"/>
                </a:solidFill>
              </a:rPr>
              <a:t>～</a:t>
            </a:r>
            <a:r>
              <a:rPr kumimoji="1" lang="en-US" altLang="zh-CN" sz="2800" b="1" dirty="0">
                <a:solidFill>
                  <a:srgbClr val="990000"/>
                </a:solidFill>
              </a:rPr>
              <a:t>1954)</a:t>
            </a:r>
          </a:p>
          <a:p>
            <a:pPr algn="l">
              <a:spcBef>
                <a:spcPct val="30000"/>
              </a:spcBef>
              <a:buClr>
                <a:srgbClr val="FF0000"/>
              </a:buClr>
            </a:pPr>
            <a:r>
              <a:rPr kumimoji="1" lang="en-US" altLang="zh-CN" sz="2800" b="1" dirty="0">
                <a:solidFill>
                  <a:srgbClr val="990000"/>
                </a:solidFill>
              </a:rPr>
              <a:t>          </a:t>
            </a:r>
            <a:r>
              <a:rPr kumimoji="1" lang="en-US" altLang="zh-CN" sz="2800" b="1" dirty="0">
                <a:solidFill>
                  <a:srgbClr val="990000"/>
                </a:solidFill>
                <a:cs typeface="Arial" panose="020B0604020202020204" pitchFamily="34" charset="0"/>
              </a:rPr>
              <a:t>–</a:t>
            </a:r>
            <a:r>
              <a:rPr kumimoji="1" lang="en-US" altLang="zh-CN" sz="2800" b="1" dirty="0"/>
              <a:t> </a:t>
            </a:r>
            <a:r>
              <a:rPr kumimoji="1" lang="en-US" altLang="zh-CN" sz="2800" b="1" dirty="0">
                <a:solidFill>
                  <a:srgbClr val="990000"/>
                </a:solidFill>
              </a:rPr>
              <a:t>–</a:t>
            </a:r>
            <a:r>
              <a:rPr kumimoji="1" lang="zh-CN" altLang="en-US" sz="2800" b="1" dirty="0">
                <a:solidFill>
                  <a:srgbClr val="990000"/>
                </a:solidFill>
                <a:ea typeface="黑体" panose="02010609060101010101" pitchFamily="49" charset="-122"/>
                <a:cs typeface="Arial" panose="020B0604020202020204" pitchFamily="34" charset="0"/>
              </a:rPr>
              <a:t>人工智能之父</a:t>
            </a:r>
          </a:p>
        </p:txBody>
      </p:sp>
      <p:grpSp>
        <p:nvGrpSpPr>
          <p:cNvPr id="486404" name="Group 4"/>
          <p:cNvGrpSpPr/>
          <p:nvPr/>
        </p:nvGrpSpPr>
        <p:grpSpPr bwMode="auto">
          <a:xfrm>
            <a:off x="8472489" y="1700214"/>
            <a:ext cx="1728787" cy="2016125"/>
            <a:chOff x="4313" y="890"/>
            <a:chExt cx="1134" cy="1316"/>
          </a:xfrm>
        </p:grpSpPr>
        <p:sp>
          <p:nvSpPr>
            <p:cNvPr id="61449" name="AutoShape 5" descr="斜纹布"/>
            <p:cNvSpPr>
              <a:spLocks noChangeArrowheads="1"/>
            </p:cNvSpPr>
            <p:nvPr/>
          </p:nvSpPr>
          <p:spPr bwMode="auto">
            <a:xfrm>
              <a:off x="4313" y="890"/>
              <a:ext cx="1134" cy="1316"/>
            </a:xfrm>
            <a:prstGeom prst="flowChartAlternateProcess">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1450" name="Picture 6" descr="图灵"/>
            <p:cNvPicPr>
              <a:picLocks noChangeAspect="1" noChangeArrowheads="1"/>
            </p:cNvPicPr>
            <p:nvPr/>
          </p:nvPicPr>
          <p:blipFill>
            <a:blip r:embed="rId4">
              <a:extLst>
                <a:ext uri="{28A0092B-C50C-407E-A947-70E740481C1C}">
                  <a14:useLocalDpi xmlns:a14="http://schemas.microsoft.com/office/drawing/2010/main" val="0"/>
                </a:ext>
              </a:extLst>
            </a:blip>
            <a:srcRect l="57164" t="28339" r="6947" b="10663"/>
            <a:stretch>
              <a:fillRect/>
            </a:stretch>
          </p:blipFill>
          <p:spPr bwMode="auto">
            <a:xfrm>
              <a:off x="4422" y="981"/>
              <a:ext cx="912" cy="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6407" name="Rectangle 7"/>
          <p:cNvSpPr>
            <a:spLocks noChangeArrowheads="1"/>
          </p:cNvSpPr>
          <p:nvPr/>
        </p:nvSpPr>
        <p:spPr bwMode="auto">
          <a:xfrm>
            <a:off x="2135188" y="4005264"/>
            <a:ext cx="7848600" cy="21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1780" indent="-271780">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4295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spcBef>
                <a:spcPct val="0"/>
              </a:spcBef>
              <a:buFont typeface="Arial" panose="020B0604020202020204" pitchFamily="34" charset="0"/>
              <a:buChar char="▪"/>
            </a:pPr>
            <a:r>
              <a:rPr lang="en-US" altLang="zh-CN" dirty="0">
                <a:latin typeface="仿宋_GB2312" pitchFamily="49" charset="-122"/>
                <a:ea typeface="仿宋_GB2312" pitchFamily="49" charset="-122"/>
              </a:rPr>
              <a:t>1950</a:t>
            </a:r>
            <a:r>
              <a:rPr lang="zh-CN" altLang="en-US" dirty="0">
                <a:latin typeface="仿宋_GB2312" pitchFamily="49" charset="-122"/>
                <a:ea typeface="仿宋_GB2312" pitchFamily="49" charset="-122"/>
              </a:rPr>
              <a:t>年发表论文</a:t>
            </a:r>
            <a:r>
              <a:rPr lang="zh-CN" altLang="en-US" dirty="0">
                <a:latin typeface="Arial" panose="020B0604020202020204" pitchFamily="34" charset="0"/>
                <a:ea typeface="仿宋_GB2312" pitchFamily="49" charset="-122"/>
              </a:rPr>
              <a:t>“</a:t>
            </a:r>
            <a:r>
              <a:rPr lang="zh-CN" altLang="en-US" dirty="0">
                <a:latin typeface="仿宋_GB2312" pitchFamily="49" charset="-122"/>
                <a:ea typeface="仿宋_GB2312" pitchFamily="49" charset="-122"/>
              </a:rPr>
              <a:t>计算机与智能</a:t>
            </a:r>
            <a:r>
              <a:rPr lang="zh-CN" altLang="en-US" dirty="0">
                <a:latin typeface="Arial" panose="020B0604020202020204" pitchFamily="34" charset="0"/>
                <a:ea typeface="仿宋_GB2312" pitchFamily="49" charset="-122"/>
              </a:rPr>
              <a:t>”</a:t>
            </a:r>
            <a:r>
              <a:rPr lang="zh-CN" altLang="en-US" dirty="0">
                <a:latin typeface="仿宋_GB2312" pitchFamily="49" charset="-122"/>
                <a:ea typeface="仿宋_GB2312" pitchFamily="49" charset="-122"/>
              </a:rPr>
              <a:t>，阐述了计算机可以具有智能的想法，提出图灵测试；</a:t>
            </a:r>
          </a:p>
          <a:p>
            <a:pPr eaLnBrk="1" hangingPunct="1">
              <a:spcBef>
                <a:spcPct val="80000"/>
              </a:spcBef>
              <a:buFont typeface="Arial" panose="020B0604020202020204" pitchFamily="34" charset="0"/>
              <a:buChar char="▪"/>
            </a:pPr>
            <a:r>
              <a:rPr lang="en-US" altLang="zh-CN" dirty="0">
                <a:latin typeface="仿宋_GB2312" pitchFamily="49" charset="-122"/>
                <a:ea typeface="仿宋_GB2312" pitchFamily="49" charset="-122"/>
              </a:rPr>
              <a:t>1966</a:t>
            </a:r>
            <a:r>
              <a:rPr lang="zh-CN" altLang="en-US" dirty="0">
                <a:latin typeface="仿宋_GB2312" pitchFamily="49" charset="-122"/>
                <a:ea typeface="仿宋_GB2312" pitchFamily="49" charset="-122"/>
              </a:rPr>
              <a:t>年为纪念图灵的杰出贡献，</a:t>
            </a:r>
            <a:r>
              <a:rPr kumimoji="1" lang="en-US" altLang="zh-CN" dirty="0">
                <a:latin typeface="Times New Roman" panose="02020603050405020304" pitchFamily="18" charset="0"/>
                <a:ea typeface="宋体" panose="02010600030101010101" pitchFamily="2" charset="-122"/>
              </a:rPr>
              <a:t>ACM</a:t>
            </a:r>
            <a:r>
              <a:rPr lang="zh-CN" altLang="en-US" dirty="0">
                <a:latin typeface="仿宋_GB2312" pitchFamily="49" charset="-122"/>
                <a:ea typeface="仿宋_GB2312" pitchFamily="49" charset="-122"/>
              </a:rPr>
              <a:t>设立图灵奖。</a:t>
            </a:r>
          </a:p>
        </p:txBody>
      </p:sp>
      <p:sp>
        <p:nvSpPr>
          <p:cNvPr id="486408" name="Rectangle 8"/>
          <p:cNvSpPr>
            <a:spLocks noChangeArrowheads="1"/>
          </p:cNvSpPr>
          <p:nvPr/>
        </p:nvSpPr>
        <p:spPr bwMode="auto">
          <a:xfrm>
            <a:off x="2135189" y="2276476"/>
            <a:ext cx="5832475"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6055" indent="-18605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4295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20000"/>
              </a:lnSpc>
              <a:spcBef>
                <a:spcPct val="0"/>
              </a:spcBef>
              <a:buFont typeface="Arial" panose="020B0604020202020204" pitchFamily="34" charset="0"/>
              <a:buChar char="▪"/>
            </a:pPr>
            <a:r>
              <a:rPr lang="en-US" altLang="zh-CN">
                <a:latin typeface="仿宋_GB2312" pitchFamily="49" charset="-122"/>
                <a:ea typeface="仿宋_GB2312" pitchFamily="49" charset="-122"/>
              </a:rPr>
              <a:t>1936</a:t>
            </a:r>
            <a:r>
              <a:rPr lang="zh-CN" altLang="en-US">
                <a:latin typeface="仿宋_GB2312" pitchFamily="49" charset="-122"/>
                <a:ea typeface="仿宋_GB2312" pitchFamily="49" charset="-122"/>
              </a:rPr>
              <a:t>年发表论文</a:t>
            </a:r>
            <a:r>
              <a:rPr lang="zh-CN" altLang="en-US">
                <a:latin typeface="Arial" panose="020B0604020202020204" pitchFamily="34" charset="0"/>
                <a:ea typeface="仿宋_GB2312" pitchFamily="49" charset="-122"/>
              </a:rPr>
              <a:t>“</a:t>
            </a:r>
            <a:r>
              <a:rPr lang="zh-CN" altLang="en-US">
                <a:latin typeface="仿宋_GB2312" pitchFamily="49" charset="-122"/>
                <a:ea typeface="仿宋_GB2312" pitchFamily="49" charset="-122"/>
              </a:rPr>
              <a:t>论可计算数及其在判定问题中的应用</a:t>
            </a:r>
            <a:r>
              <a:rPr lang="zh-CN" altLang="en-US">
                <a:latin typeface="Arial" panose="020B0604020202020204" pitchFamily="34" charset="0"/>
                <a:ea typeface="仿宋_GB2312" pitchFamily="49" charset="-122"/>
              </a:rPr>
              <a:t>”</a:t>
            </a:r>
            <a:r>
              <a:rPr lang="zh-CN" altLang="en-US">
                <a:latin typeface="仿宋_GB2312" pitchFamily="49" charset="-122"/>
                <a:ea typeface="仿宋_GB2312" pitchFamily="49" charset="-122"/>
              </a:rPr>
              <a:t>，提出图灵机理论；</a:t>
            </a:r>
          </a:p>
        </p:txBody>
      </p:sp>
      <p:sp>
        <p:nvSpPr>
          <p:cNvPr id="486409" name="Rectangle 9"/>
          <p:cNvSpPr>
            <a:spLocks noGrp="1"/>
          </p:cNvSpPr>
          <p:nvPr>
            <p:ph type="title"/>
          </p:nvPr>
        </p:nvSpPr>
        <p:spPr>
          <a:xfrm>
            <a:off x="1847850" y="476250"/>
            <a:ext cx="8229600" cy="649288"/>
          </a:xfrm>
        </p:spPr>
        <p:txBody>
          <a:bodyPr>
            <a:normAutofit fontScale="90000"/>
          </a:bodyPr>
          <a:lstStyle/>
          <a:p>
            <a:pPr>
              <a:buFont typeface="Wingdings" panose="05000000000000000000" pitchFamily="2" charset="2"/>
              <a:buNone/>
              <a:defRPr/>
            </a:pPr>
            <a:r>
              <a:rPr kumimoji="1" lang="en-US" altLang="zh-CN" b="1" dirty="0">
                <a:solidFill>
                  <a:srgbClr val="0000FF"/>
                </a:solidFill>
                <a:latin typeface="黑体" panose="02010609060101010101" pitchFamily="49" charset="-122"/>
              </a:rPr>
              <a:t>1.2.2  </a:t>
            </a:r>
            <a:r>
              <a:rPr kumimoji="1" lang="zh-CN" altLang="en-US" b="1" dirty="0">
                <a:solidFill>
                  <a:srgbClr val="0000FF"/>
                </a:solidFill>
                <a:latin typeface="黑体" panose="02010609060101010101" pitchFamily="49" charset="-122"/>
              </a:rPr>
              <a:t>历史上的人工智能大师</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6403"/>
                                        </p:tgtEl>
                                        <p:attrNameLst>
                                          <p:attrName>style.visibility</p:attrName>
                                        </p:attrNameLst>
                                      </p:cBhvr>
                                      <p:to>
                                        <p:strVal val="visible"/>
                                      </p:to>
                                    </p:set>
                                    <p:animEffect transition="in" filter="wipe(up)">
                                      <p:cBhvr>
                                        <p:cTn id="7" dur="2000"/>
                                        <p:tgtEl>
                                          <p:spTgt spid="486403"/>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486404"/>
                                        </p:tgtEl>
                                        <p:attrNameLst>
                                          <p:attrName>style.visibility</p:attrName>
                                        </p:attrNameLst>
                                      </p:cBhvr>
                                      <p:to>
                                        <p:strVal val="visible"/>
                                      </p:to>
                                    </p:set>
                                    <p:animEffect transition="in" filter="circle(out)">
                                      <p:cBhvr>
                                        <p:cTn id="11" dur="2000"/>
                                        <p:tgtEl>
                                          <p:spTgt spid="486404"/>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486408"/>
                                        </p:tgtEl>
                                        <p:attrNameLst>
                                          <p:attrName>style.visibility</p:attrName>
                                        </p:attrNameLst>
                                      </p:cBhvr>
                                      <p:to>
                                        <p:strVal val="visible"/>
                                      </p:to>
                                    </p:set>
                                    <p:animEffect transition="in" filter="fade">
                                      <p:cBhvr>
                                        <p:cTn id="15" dur="1000"/>
                                        <p:tgtEl>
                                          <p:spTgt spid="486408"/>
                                        </p:tgtEl>
                                      </p:cBhvr>
                                    </p:animEffect>
                                  </p:childTnLst>
                                </p:cTn>
                              </p:par>
                            </p:childTnLst>
                          </p:cTn>
                        </p:par>
                        <p:par>
                          <p:cTn id="16" fill="hold">
                            <p:stCondLst>
                              <p:cond delay="5000"/>
                            </p:stCondLst>
                            <p:childTnLst>
                              <p:par>
                                <p:cTn id="17" presetID="10" presetClass="entr" presetSubtype="0" fill="hold" nodeType="afterEffect">
                                  <p:stCondLst>
                                    <p:cond delay="0"/>
                                  </p:stCondLst>
                                  <p:childTnLst>
                                    <p:set>
                                      <p:cBhvr>
                                        <p:cTn id="18" dur="1" fill="hold">
                                          <p:stCondLst>
                                            <p:cond delay="0"/>
                                          </p:stCondLst>
                                        </p:cTn>
                                        <p:tgtEl>
                                          <p:spTgt spid="486407">
                                            <p:txEl>
                                              <p:pRg st="0" end="0"/>
                                            </p:txEl>
                                          </p:spTgt>
                                        </p:tgtEl>
                                        <p:attrNameLst>
                                          <p:attrName>style.visibility</p:attrName>
                                        </p:attrNameLst>
                                      </p:cBhvr>
                                      <p:to>
                                        <p:strVal val="visible"/>
                                      </p:to>
                                    </p:set>
                                    <p:animEffect transition="in" filter="fade">
                                      <p:cBhvr>
                                        <p:cTn id="19" dur="2000"/>
                                        <p:tgtEl>
                                          <p:spTgt spid="486407">
                                            <p:txEl>
                                              <p:pRg st="0" end="0"/>
                                            </p:txEl>
                                          </p:spTgt>
                                        </p:tgtEl>
                                      </p:cBhvr>
                                    </p:animEffect>
                                  </p:childTnLst>
                                </p:cTn>
                              </p:par>
                            </p:childTnLst>
                          </p:cTn>
                        </p:par>
                        <p:par>
                          <p:cTn id="20" fill="hold">
                            <p:stCondLst>
                              <p:cond delay="7000"/>
                            </p:stCondLst>
                            <p:childTnLst>
                              <p:par>
                                <p:cTn id="21" presetID="8" presetClass="entr" presetSubtype="32" fill="hold" nodeType="afterEffect">
                                  <p:stCondLst>
                                    <p:cond delay="0"/>
                                  </p:stCondLst>
                                  <p:childTnLst>
                                    <p:set>
                                      <p:cBhvr>
                                        <p:cTn id="22" dur="1" fill="hold">
                                          <p:stCondLst>
                                            <p:cond delay="0"/>
                                          </p:stCondLst>
                                        </p:cTn>
                                        <p:tgtEl>
                                          <p:spTgt spid="486407">
                                            <p:txEl>
                                              <p:pRg st="1" end="1"/>
                                            </p:txEl>
                                          </p:spTgt>
                                        </p:tgtEl>
                                        <p:attrNameLst>
                                          <p:attrName>style.visibility</p:attrName>
                                        </p:attrNameLst>
                                      </p:cBhvr>
                                      <p:to>
                                        <p:strVal val="visible"/>
                                      </p:to>
                                    </p:set>
                                    <p:animEffect transition="in" filter="diamond(out)">
                                      <p:cBhvr>
                                        <p:cTn id="23" dur="2000"/>
                                        <p:tgtEl>
                                          <p:spTgt spid="4864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3" grpId="0"/>
      <p:bldP spid="486408"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pPr>
              <a:defRPr/>
            </a:pPr>
            <a:fld id="{B9F9CCFA-F5E6-4F99-A51B-4E197BED1B7D}" type="slidenum">
              <a:rPr lang="en-US" altLang="zh-CN"/>
              <a:t>6</a:t>
            </a:fld>
            <a:endParaRPr lang="en-US" altLang="zh-CN"/>
          </a:p>
        </p:txBody>
      </p:sp>
      <p:sp>
        <p:nvSpPr>
          <p:cNvPr id="3076" name="Rectangle 2"/>
          <p:cNvSpPr>
            <a:spLocks noGrp="1" noChangeArrowheads="1"/>
          </p:cNvSpPr>
          <p:nvPr>
            <p:ph type="title"/>
          </p:nvPr>
        </p:nvSpPr>
        <p:spPr/>
        <p:txBody>
          <a:bodyPr>
            <a:normAutofit/>
          </a:bodyPr>
          <a:lstStyle/>
          <a:p>
            <a:pPr algn="ctr">
              <a:defRPr/>
            </a:pPr>
            <a:r>
              <a:rPr lang="zh-CN" altLang="en-US" sz="4000" b="1" dirty="0">
                <a:solidFill>
                  <a:srgbClr val="3333FF"/>
                </a:solidFill>
                <a:latin typeface="黑体" panose="02010609060101010101" pitchFamily="49" charset="-122"/>
              </a:rPr>
              <a:t>辅导及考核</a:t>
            </a:r>
          </a:p>
        </p:txBody>
      </p:sp>
      <p:sp>
        <p:nvSpPr>
          <p:cNvPr id="3077" name="Rectangle 3"/>
          <p:cNvSpPr>
            <a:spLocks noGrp="1" noChangeArrowheads="1"/>
          </p:cNvSpPr>
          <p:nvPr>
            <p:ph type="body" idx="1"/>
          </p:nvPr>
        </p:nvSpPr>
        <p:spPr/>
        <p:txBody>
          <a:bodyPr/>
          <a:lstStyle/>
          <a:p>
            <a:pPr eaLnBrk="1" hangingPunct="1">
              <a:defRPr/>
            </a:pPr>
            <a:r>
              <a:rPr lang="zh-CN" altLang="en-US" b="1" dirty="0" smtClean="0">
                <a:solidFill>
                  <a:srgbClr val="FF0000"/>
                </a:solidFill>
                <a:latin typeface="Times New Roman" panose="02020603050405020304" pitchFamily="18" charset="0"/>
                <a:ea typeface="黑体" panose="02010609060101010101" pitchFamily="49" charset="-122"/>
              </a:rPr>
              <a:t>考核：</a:t>
            </a:r>
            <a:r>
              <a:rPr lang="zh-CN" altLang="en-US" b="1" dirty="0">
                <a:solidFill>
                  <a:srgbClr val="FF0000"/>
                </a:solidFill>
                <a:latin typeface="Times New Roman" panose="02020603050405020304" pitchFamily="18" charset="0"/>
                <a:ea typeface="黑体" panose="02010609060101010101" pitchFamily="49" charset="-122"/>
              </a:rPr>
              <a:t>平时</a:t>
            </a:r>
            <a:r>
              <a:rPr lang="zh-CN" altLang="en-US" b="1" dirty="0" smtClean="0">
                <a:solidFill>
                  <a:srgbClr val="FF0000"/>
                </a:solidFill>
                <a:latin typeface="Times New Roman" panose="02020603050405020304" pitchFamily="18" charset="0"/>
                <a:ea typeface="黑体" panose="02010609060101010101" pitchFamily="49" charset="-122"/>
              </a:rPr>
              <a:t>作业（</a:t>
            </a:r>
            <a:r>
              <a:rPr lang="en-US" altLang="zh-CN" b="1" dirty="0">
                <a:solidFill>
                  <a:srgbClr val="FF0000"/>
                </a:solidFill>
                <a:latin typeface="Times New Roman" panose="02020603050405020304" pitchFamily="18" charset="0"/>
                <a:ea typeface="黑体" panose="02010609060101010101" pitchFamily="49" charset="-122"/>
              </a:rPr>
              <a:t>3</a:t>
            </a:r>
            <a:r>
              <a:rPr lang="en-US" altLang="zh-CN" b="1" dirty="0" smtClean="0">
                <a:solidFill>
                  <a:srgbClr val="FF0000"/>
                </a:solidFill>
                <a:latin typeface="Times New Roman" panose="02020603050405020304" pitchFamily="18" charset="0"/>
                <a:ea typeface="黑体" panose="02010609060101010101" pitchFamily="49" charset="-122"/>
              </a:rPr>
              <a:t>0</a:t>
            </a:r>
            <a:r>
              <a:rPr lang="en-US" altLang="zh-CN" b="1" dirty="0">
                <a:solidFill>
                  <a:srgbClr val="FF0000"/>
                </a:solidFill>
                <a:latin typeface="Times New Roman" panose="02020603050405020304" pitchFamily="18" charset="0"/>
                <a:ea typeface="黑体" panose="02010609060101010101" pitchFamily="49" charset="-122"/>
              </a:rPr>
              <a:t>%</a:t>
            </a:r>
            <a:r>
              <a:rPr lang="zh-CN" altLang="en-US" b="1" dirty="0">
                <a:solidFill>
                  <a:srgbClr val="FF0000"/>
                </a:solidFill>
                <a:latin typeface="Times New Roman" panose="02020603050405020304" pitchFamily="18" charset="0"/>
                <a:ea typeface="黑体" panose="02010609060101010101" pitchFamily="49" charset="-122"/>
              </a:rPr>
              <a:t>）</a:t>
            </a:r>
            <a:r>
              <a:rPr lang="en-US" altLang="zh-CN" b="1" dirty="0">
                <a:solidFill>
                  <a:srgbClr val="FF0000"/>
                </a:solidFill>
                <a:latin typeface="Times New Roman" panose="02020603050405020304" pitchFamily="18" charset="0"/>
                <a:ea typeface="黑体" panose="02010609060101010101" pitchFamily="49" charset="-122"/>
              </a:rPr>
              <a:t>+ </a:t>
            </a:r>
            <a:r>
              <a:rPr lang="zh-CN" altLang="en-US" b="1" dirty="0" smtClean="0">
                <a:solidFill>
                  <a:srgbClr val="FF0000"/>
                </a:solidFill>
                <a:latin typeface="Times New Roman" panose="02020603050405020304" pitchFamily="18" charset="0"/>
                <a:ea typeface="黑体" panose="02010609060101010101" pitchFamily="49" charset="-122"/>
              </a:rPr>
              <a:t>实验</a:t>
            </a:r>
            <a:r>
              <a:rPr lang="zh-CN" altLang="en-US" b="1" dirty="0">
                <a:solidFill>
                  <a:srgbClr val="FF0000"/>
                </a:solidFill>
                <a:latin typeface="Times New Roman" panose="02020603050405020304" pitchFamily="18" charset="0"/>
                <a:ea typeface="黑体" panose="02010609060101010101" pitchFamily="49" charset="-122"/>
              </a:rPr>
              <a:t>（</a:t>
            </a:r>
            <a:r>
              <a:rPr lang="en-US" altLang="zh-CN" b="1" dirty="0">
                <a:solidFill>
                  <a:srgbClr val="FF0000"/>
                </a:solidFill>
                <a:latin typeface="Times New Roman" panose="02020603050405020304" pitchFamily="18" charset="0"/>
                <a:ea typeface="黑体" panose="02010609060101010101" pitchFamily="49" charset="-122"/>
              </a:rPr>
              <a:t>30%</a:t>
            </a:r>
            <a:r>
              <a:rPr lang="zh-CN" altLang="en-US" b="1" dirty="0">
                <a:solidFill>
                  <a:srgbClr val="FF0000"/>
                </a:solidFill>
                <a:latin typeface="Times New Roman" panose="02020603050405020304" pitchFamily="18" charset="0"/>
                <a:ea typeface="黑体" panose="02010609060101010101" pitchFamily="49" charset="-122"/>
              </a:rPr>
              <a:t>）</a:t>
            </a:r>
            <a:r>
              <a:rPr lang="en-US" altLang="zh-CN" b="1" dirty="0" smtClean="0">
                <a:solidFill>
                  <a:srgbClr val="FF0000"/>
                </a:solidFill>
                <a:latin typeface="Times New Roman" panose="02020603050405020304" pitchFamily="18" charset="0"/>
                <a:ea typeface="黑体" panose="02010609060101010101" pitchFamily="49" charset="-122"/>
              </a:rPr>
              <a:t> + </a:t>
            </a:r>
            <a:r>
              <a:rPr lang="zh-CN" altLang="en-US" b="1" dirty="0" smtClean="0">
                <a:solidFill>
                  <a:srgbClr val="FF0000"/>
                </a:solidFill>
                <a:latin typeface="Times New Roman" panose="02020603050405020304" pitchFamily="18" charset="0"/>
                <a:ea typeface="黑体" panose="02010609060101010101" pitchFamily="49" charset="-122"/>
              </a:rPr>
              <a:t>期末</a:t>
            </a:r>
            <a:r>
              <a:rPr lang="zh-CN" altLang="en-US" b="1" dirty="0">
                <a:solidFill>
                  <a:srgbClr val="FF0000"/>
                </a:solidFill>
                <a:latin typeface="Times New Roman" panose="02020603050405020304" pitchFamily="18" charset="0"/>
                <a:ea typeface="黑体" panose="02010609060101010101" pitchFamily="49" charset="-122"/>
              </a:rPr>
              <a:t>考试</a:t>
            </a:r>
            <a:r>
              <a:rPr lang="zh-CN" altLang="en-US" b="1" dirty="0" smtClean="0">
                <a:solidFill>
                  <a:srgbClr val="FF0000"/>
                </a:solidFill>
                <a:latin typeface="Times New Roman" panose="02020603050405020304" pitchFamily="18" charset="0"/>
                <a:ea typeface="黑体" panose="02010609060101010101" pitchFamily="49" charset="-122"/>
              </a:rPr>
              <a:t>（</a:t>
            </a:r>
            <a:r>
              <a:rPr lang="en-US" altLang="zh-CN" b="1" dirty="0">
                <a:solidFill>
                  <a:srgbClr val="FF0000"/>
                </a:solidFill>
                <a:latin typeface="Times New Roman" panose="02020603050405020304" pitchFamily="18" charset="0"/>
                <a:ea typeface="黑体" panose="02010609060101010101" pitchFamily="49" charset="-122"/>
              </a:rPr>
              <a:t>4</a:t>
            </a:r>
            <a:r>
              <a:rPr lang="en-US" altLang="zh-CN" b="1" dirty="0" smtClean="0">
                <a:solidFill>
                  <a:srgbClr val="FF0000"/>
                </a:solidFill>
                <a:latin typeface="Times New Roman" panose="02020603050405020304" pitchFamily="18" charset="0"/>
                <a:ea typeface="黑体" panose="02010609060101010101" pitchFamily="49" charset="-122"/>
              </a:rPr>
              <a:t>0</a:t>
            </a:r>
            <a:r>
              <a:rPr lang="en-US" altLang="zh-CN" b="1" dirty="0">
                <a:solidFill>
                  <a:srgbClr val="FF0000"/>
                </a:solidFill>
                <a:latin typeface="Times New Roman" panose="02020603050405020304" pitchFamily="18" charset="0"/>
                <a:ea typeface="黑体" panose="02010609060101010101" pitchFamily="49" charset="-122"/>
              </a:rPr>
              <a:t>%</a:t>
            </a:r>
            <a:r>
              <a:rPr lang="zh-CN" altLang="en-US" b="1" dirty="0">
                <a:solidFill>
                  <a:srgbClr val="FF0000"/>
                </a:solidFill>
                <a:latin typeface="Times New Roman" panose="02020603050405020304" pitchFamily="18" charset="0"/>
                <a:ea typeface="黑体" panose="02010609060101010101" pitchFamily="49" charset="-122"/>
              </a:rPr>
              <a:t>）</a:t>
            </a:r>
            <a:endParaRPr lang="en-US" altLang="zh-CN" b="1" dirty="0">
              <a:solidFill>
                <a:srgbClr val="FF0000"/>
              </a:solidFill>
              <a:latin typeface="Times New Roman" panose="02020603050405020304" pitchFamily="18" charset="0"/>
              <a:ea typeface="黑体" panose="02010609060101010101" pitchFamily="49" charset="-122"/>
            </a:endParaRPr>
          </a:p>
          <a:p>
            <a:pPr lvl="1">
              <a:defRPr/>
            </a:pPr>
            <a:r>
              <a:rPr lang="zh-CN" altLang="en-US" sz="2400" b="1" dirty="0">
                <a:solidFill>
                  <a:srgbClr val="FF0000"/>
                </a:solidFill>
                <a:latin typeface="Times New Roman" panose="02020603050405020304" pitchFamily="18" charset="0"/>
                <a:ea typeface="宋体" panose="02010600030101010101" pitchFamily="2" charset="-122"/>
              </a:rPr>
              <a:t>平时作业：当周作业，下周交，交作业的同时返回上次作业</a:t>
            </a:r>
            <a:endParaRPr lang="en-US" altLang="zh-CN" sz="2400" b="1" dirty="0">
              <a:solidFill>
                <a:srgbClr val="FF0000"/>
              </a:solidFill>
              <a:latin typeface="Times New Roman" panose="02020603050405020304" pitchFamily="18" charset="0"/>
              <a:ea typeface="宋体" panose="02010600030101010101" pitchFamily="2" charset="-122"/>
            </a:endParaRPr>
          </a:p>
          <a:p>
            <a:pPr eaLnBrk="1" hangingPunct="1">
              <a:defRPr/>
            </a:pPr>
            <a:r>
              <a:rPr lang="zh-CN" altLang="en-US" b="1" dirty="0" smtClean="0">
                <a:latin typeface="Times New Roman" panose="02020603050405020304" pitchFamily="18" charset="0"/>
                <a:ea typeface="黑体" panose="02010609060101010101" pitchFamily="49" charset="-122"/>
              </a:rPr>
              <a:t>助教</a:t>
            </a:r>
            <a:endParaRPr lang="en-US" altLang="zh-CN" b="1" dirty="0" smtClean="0">
              <a:latin typeface="Times New Roman" panose="02020603050405020304" pitchFamily="18" charset="0"/>
              <a:ea typeface="黑体" panose="02010609060101010101" pitchFamily="49" charset="-122"/>
            </a:endParaRPr>
          </a:p>
          <a:p>
            <a:pPr lvl="1">
              <a:defRPr/>
            </a:pPr>
            <a:r>
              <a:rPr lang="zh-CN" altLang="en-US" b="1" dirty="0">
                <a:latin typeface="Times New Roman" panose="02020603050405020304" pitchFamily="18" charset="0"/>
                <a:ea typeface="宋体" panose="02010600030101010101" pitchFamily="2" charset="-122"/>
              </a:rPr>
              <a:t>朱锐</a:t>
            </a:r>
            <a:r>
              <a:rPr lang="zh-CN" altLang="en-US" b="1" dirty="0" smtClean="0">
                <a:latin typeface="Times New Roman" panose="02020603050405020304" pitchFamily="18" charset="0"/>
                <a:ea typeface="宋体" panose="02010600030101010101" pitchFamily="2" charset="-122"/>
              </a:rPr>
              <a:t>东（</a:t>
            </a:r>
            <a:r>
              <a:rPr lang="en-US" altLang="zh-CN" b="1" dirty="0">
                <a:latin typeface="Times New Roman" panose="02020603050405020304" pitchFamily="18" charset="0"/>
                <a:ea typeface="宋体" panose="02010600030101010101" pitchFamily="2" charset="-122"/>
              </a:rPr>
              <a:t>15546314218</a:t>
            </a:r>
            <a:r>
              <a:rPr lang="zh-CN" altLang="en-US" b="1" dirty="0">
                <a:latin typeface="Times New Roman" panose="02020603050405020304" pitchFamily="18" charset="0"/>
                <a:ea typeface="宋体" panose="02010600030101010101" pitchFamily="2" charset="-122"/>
              </a:rPr>
              <a:t>），沈问</a:t>
            </a:r>
            <a:r>
              <a:rPr lang="zh-CN" altLang="en-US" b="1" dirty="0" smtClean="0">
                <a:latin typeface="Times New Roman" panose="02020603050405020304" pitchFamily="18" charset="0"/>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13713517227</a:t>
            </a:r>
            <a:r>
              <a:rPr lang="zh-CN" altLang="en-US" b="1" dirty="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赵晓雨（</a:t>
            </a:r>
            <a:r>
              <a:rPr lang="en-US" altLang="zh-CN" b="1" dirty="0">
                <a:latin typeface="Times New Roman" panose="02020603050405020304" pitchFamily="18" charset="0"/>
                <a:ea typeface="宋体" panose="02010600030101010101" pitchFamily="2" charset="-122"/>
              </a:rPr>
              <a:t>18126779133</a:t>
            </a:r>
            <a:r>
              <a:rPr lang="zh-CN" altLang="en-US" b="1" dirty="0">
                <a:latin typeface="Times New Roman" panose="02020603050405020304" pitchFamily="18" charset="0"/>
                <a:ea typeface="宋体" panose="02010600030101010101" pitchFamily="2" charset="-122"/>
              </a:rPr>
              <a:t>），</a:t>
            </a:r>
            <a:r>
              <a:rPr lang="zh-CN" altLang="en-US" b="1" dirty="0" smtClean="0">
                <a:latin typeface="Times New Roman" panose="02020603050405020304" pitchFamily="18" charset="0"/>
                <a:ea typeface="宋体" panose="02010600030101010101" pitchFamily="2" charset="-122"/>
              </a:rPr>
              <a:t>董苏（</a:t>
            </a:r>
            <a:r>
              <a:rPr lang="en-US" altLang="zh-CN" b="1" dirty="0">
                <a:latin typeface="Times New Roman" panose="02020603050405020304" pitchFamily="18" charset="0"/>
                <a:ea typeface="宋体" panose="02010600030101010101" pitchFamily="2" charset="-122"/>
              </a:rPr>
              <a:t>18742024196</a:t>
            </a:r>
            <a:r>
              <a:rPr lang="zh-CN" altLang="en-US" b="1" dirty="0" smtClean="0">
                <a:latin typeface="Times New Roman" panose="02020603050405020304" pitchFamily="18" charset="0"/>
                <a:ea typeface="宋体" panose="02010600030101010101" pitchFamily="2" charset="-122"/>
              </a:rPr>
              <a:t>）</a:t>
            </a:r>
            <a:endParaRPr lang="en-US" altLang="zh-CN" sz="2400" b="1" dirty="0">
              <a:latin typeface="Times New Roman" panose="02020603050405020304" pitchFamily="18" charset="0"/>
              <a:ea typeface="宋体" panose="02010600030101010101" pitchFamily="2" charset="-122"/>
            </a:endParaRPr>
          </a:p>
          <a:p>
            <a:pPr lvl="1">
              <a:defRPr/>
            </a:pPr>
            <a:r>
              <a:rPr lang="zh-CN" altLang="en-US" sz="2400" b="1" dirty="0">
                <a:latin typeface="Times New Roman" panose="02020603050405020304" pitchFamily="18" charset="0"/>
                <a:ea typeface="宋体" panose="02010600030101010101" pitchFamily="2" charset="-122"/>
              </a:rPr>
              <a:t>课程</a:t>
            </a:r>
            <a:r>
              <a:rPr lang="en-US" altLang="zh-CN" sz="2400" b="1" dirty="0">
                <a:latin typeface="Times New Roman" panose="02020603050405020304" pitchFamily="18" charset="0"/>
                <a:ea typeface="宋体" panose="02010600030101010101" pitchFamily="2" charset="-122"/>
              </a:rPr>
              <a:t>QQ</a:t>
            </a:r>
            <a:r>
              <a:rPr lang="zh-CN" altLang="en-US" sz="2400" b="1" dirty="0">
                <a:latin typeface="Times New Roman" panose="02020603050405020304" pitchFamily="18" charset="0"/>
                <a:ea typeface="宋体" panose="02010600030101010101" pitchFamily="2" charset="-122"/>
              </a:rPr>
              <a:t>群</a:t>
            </a:r>
            <a:r>
              <a:rPr lang="zh-CN" altLang="en-US" b="1" dirty="0">
                <a:latin typeface="Times New Roman" panose="02020603050405020304" pitchFamily="18" charset="0"/>
                <a:ea typeface="宋体" panose="02010600030101010101" pitchFamily="2" charset="-122"/>
              </a:rPr>
              <a:t>： </a:t>
            </a:r>
            <a:r>
              <a:rPr lang="en-US" altLang="zh-CN" b="1" dirty="0" smtClean="0">
                <a:latin typeface="Times New Roman" panose="02020603050405020304" pitchFamily="18" charset="0"/>
                <a:ea typeface="宋体" panose="02010600030101010101" pitchFamily="2" charset="-122"/>
              </a:rPr>
              <a:t>837987850</a:t>
            </a:r>
            <a:endParaRPr lang="zh-CN" altLang="zh-CN" b="1"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3"/>
          <a:srcRect l="12210" t="13435" r="13581" b="23980"/>
          <a:stretch>
            <a:fillRect/>
          </a:stretch>
        </p:blipFill>
        <p:spPr>
          <a:xfrm>
            <a:off x="3287487" y="0"/>
            <a:ext cx="4541136" cy="68629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7426" name="Picture 2" descr="明斯基"/>
          <p:cNvPicPr>
            <a:picLocks noChangeAspect="1" noChangeArrowheads="1"/>
          </p:cNvPicPr>
          <p:nvPr/>
        </p:nvPicPr>
        <p:blipFill>
          <a:blip r:embed="rId2">
            <a:extLst>
              <a:ext uri="{28A0092B-C50C-407E-A947-70E740481C1C}">
                <a14:useLocalDpi xmlns:a14="http://schemas.microsoft.com/office/drawing/2010/main" val="0"/>
              </a:ext>
            </a:extLst>
          </a:blip>
          <a:srcRect l="9827" t="28339" r="59180" b="25888"/>
          <a:stretch>
            <a:fillRect/>
          </a:stretch>
        </p:blipFill>
        <p:spPr bwMode="auto">
          <a:xfrm>
            <a:off x="1847851" y="1989139"/>
            <a:ext cx="1819275"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7427" name="Rectangle 3"/>
          <p:cNvSpPr>
            <a:spLocks noChangeArrowheads="1"/>
          </p:cNvSpPr>
          <p:nvPr/>
        </p:nvSpPr>
        <p:spPr bwMode="auto">
          <a:xfrm>
            <a:off x="1992313" y="981076"/>
            <a:ext cx="597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FF0000"/>
              </a:buClr>
              <a:buFont typeface="Wingdings" panose="05000000000000000000" pitchFamily="2" charset="2"/>
              <a:buChar char="O"/>
            </a:pPr>
            <a:r>
              <a:rPr kumimoji="1" lang="en-US" altLang="zh-CN" sz="2800" b="1" dirty="0">
                <a:solidFill>
                  <a:srgbClr val="0000FF"/>
                </a:solidFill>
              </a:rPr>
              <a:t>  </a:t>
            </a:r>
            <a:r>
              <a:rPr kumimoji="1" lang="zh-CN" altLang="en-US" sz="2800" b="1" dirty="0">
                <a:solidFill>
                  <a:srgbClr val="990000"/>
                </a:solidFill>
                <a:latin typeface="黑体" panose="02010609060101010101" pitchFamily="49" charset="-122"/>
                <a:ea typeface="黑体" panose="02010609060101010101" pitchFamily="49" charset="-122"/>
              </a:rPr>
              <a:t>马文</a:t>
            </a:r>
            <a:r>
              <a:rPr kumimoji="1" lang="en-US" altLang="zh-CN" sz="2800" b="1" dirty="0">
                <a:solidFill>
                  <a:srgbClr val="990000"/>
                </a:solidFill>
                <a:ea typeface="黑体" panose="02010609060101010101" pitchFamily="49" charset="-122"/>
              </a:rPr>
              <a:t>·</a:t>
            </a:r>
            <a:r>
              <a:rPr kumimoji="1" lang="en-US" altLang="zh-CN" sz="2800" b="1" dirty="0">
                <a:solidFill>
                  <a:srgbClr val="990000"/>
                </a:solidFill>
                <a:latin typeface="黑体" panose="02010609060101010101" pitchFamily="49" charset="-122"/>
                <a:ea typeface="黑体" panose="02010609060101010101" pitchFamily="49" charset="-122"/>
              </a:rPr>
              <a:t> </a:t>
            </a:r>
            <a:r>
              <a:rPr kumimoji="1" lang="zh-CN" altLang="en-US" sz="2800" b="1" dirty="0">
                <a:solidFill>
                  <a:srgbClr val="990000"/>
                </a:solidFill>
                <a:latin typeface="黑体" panose="02010609060101010101" pitchFamily="49" charset="-122"/>
                <a:ea typeface="黑体" panose="02010609060101010101" pitchFamily="49" charset="-122"/>
              </a:rPr>
              <a:t>明斯基</a:t>
            </a:r>
            <a:r>
              <a:rPr kumimoji="1" lang="zh-CN" altLang="en-US" sz="2800" b="1" dirty="0">
                <a:solidFill>
                  <a:srgbClr val="990000"/>
                </a:solidFill>
              </a:rPr>
              <a:t>  </a:t>
            </a:r>
            <a:r>
              <a:rPr kumimoji="1" lang="en-US" altLang="zh-CN" sz="2800" b="1" dirty="0">
                <a:solidFill>
                  <a:srgbClr val="990000"/>
                </a:solidFill>
              </a:rPr>
              <a:t>–</a:t>
            </a:r>
            <a:r>
              <a:rPr kumimoji="1" lang="en-US" altLang="zh-CN" sz="2800" b="1" dirty="0"/>
              <a:t> </a:t>
            </a:r>
            <a:r>
              <a:rPr kumimoji="1" lang="en-US" altLang="zh-CN" sz="2800" b="1" dirty="0">
                <a:solidFill>
                  <a:srgbClr val="990000"/>
                </a:solidFill>
              </a:rPr>
              <a:t>–</a:t>
            </a:r>
            <a:r>
              <a:rPr kumimoji="1" lang="en-US" altLang="zh-CN" sz="2800" b="1" dirty="0">
                <a:solidFill>
                  <a:srgbClr val="990000"/>
                </a:solidFill>
                <a:cs typeface="Arial" panose="020B0604020202020204" pitchFamily="34" charset="0"/>
              </a:rPr>
              <a:t> </a:t>
            </a:r>
            <a:r>
              <a:rPr kumimoji="1" lang="zh-CN" altLang="en-US" sz="2800" b="1" dirty="0">
                <a:solidFill>
                  <a:srgbClr val="990000"/>
                </a:solidFill>
                <a:ea typeface="黑体" panose="02010609060101010101" pitchFamily="49" charset="-122"/>
                <a:cs typeface="Arial" panose="020B0604020202020204" pitchFamily="34" charset="0"/>
              </a:rPr>
              <a:t>人工智能之父</a:t>
            </a:r>
          </a:p>
        </p:txBody>
      </p:sp>
      <p:sp>
        <p:nvSpPr>
          <p:cNvPr id="487428" name="Rectangle 4"/>
          <p:cNvSpPr>
            <a:spLocks noChangeArrowheads="1"/>
          </p:cNvSpPr>
          <p:nvPr/>
        </p:nvSpPr>
        <p:spPr bwMode="auto">
          <a:xfrm>
            <a:off x="1846263" y="4076701"/>
            <a:ext cx="8208962"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0000"/>
              </a:lnSpc>
              <a:buFontTx/>
              <a:buChar char="•"/>
            </a:pPr>
            <a:r>
              <a:rPr lang="en-US" altLang="zh-CN" sz="2800" b="1" dirty="0">
                <a:latin typeface="仿宋_GB2312" pitchFamily="49" charset="-122"/>
                <a:ea typeface="仿宋_GB2312" pitchFamily="49" charset="-122"/>
              </a:rPr>
              <a:t>  1958</a:t>
            </a:r>
            <a:r>
              <a:rPr lang="zh-CN" altLang="en-US" sz="2800" b="1" dirty="0">
                <a:latin typeface="仿宋_GB2312" pitchFamily="49" charset="-122"/>
                <a:ea typeface="仿宋_GB2312" pitchFamily="49" charset="-122"/>
              </a:rPr>
              <a:t>年在</a:t>
            </a:r>
            <a:r>
              <a:rPr lang="en-US" altLang="zh-CN" sz="2800" b="1" dirty="0">
                <a:latin typeface="Times New Roman" panose="02020603050405020304" pitchFamily="18" charset="0"/>
                <a:ea typeface="仿宋_GB2312" pitchFamily="49" charset="-122"/>
              </a:rPr>
              <a:t>MIT</a:t>
            </a:r>
            <a:r>
              <a:rPr lang="zh-CN" altLang="en-US" sz="2800" b="1" dirty="0">
                <a:latin typeface="仿宋_GB2312" pitchFamily="49" charset="-122"/>
                <a:ea typeface="仿宋_GB2312" pitchFamily="49" charset="-122"/>
              </a:rPr>
              <a:t>创建世界上第</a:t>
            </a:r>
            <a:r>
              <a:rPr lang="en-US" altLang="zh-CN" sz="2800" b="1" dirty="0">
                <a:latin typeface="仿宋_GB2312" pitchFamily="49" charset="-122"/>
                <a:ea typeface="仿宋_GB2312" pitchFamily="49" charset="-122"/>
              </a:rPr>
              <a:t>1</a:t>
            </a:r>
            <a:r>
              <a:rPr lang="zh-CN" altLang="en-US" sz="2800" b="1" dirty="0">
                <a:latin typeface="仿宋_GB2312" pitchFamily="49" charset="-122"/>
                <a:ea typeface="仿宋_GB2312" pitchFamily="49" charset="-122"/>
              </a:rPr>
              <a:t>个</a:t>
            </a:r>
            <a:r>
              <a:rPr lang="en-US" altLang="zh-CN" sz="2800" b="1" dirty="0">
                <a:latin typeface="Times New Roman" panose="02020603050405020304" pitchFamily="18" charset="0"/>
                <a:ea typeface="仿宋_GB2312" pitchFamily="49" charset="-122"/>
              </a:rPr>
              <a:t>AI</a:t>
            </a:r>
            <a:r>
              <a:rPr lang="zh-CN" altLang="en-US" sz="2800" b="1" dirty="0">
                <a:latin typeface="仿宋_GB2312" pitchFamily="49" charset="-122"/>
                <a:ea typeface="仿宋_GB2312" pitchFamily="49" charset="-122"/>
              </a:rPr>
              <a:t>实验室；</a:t>
            </a:r>
          </a:p>
          <a:p>
            <a:pPr algn="l" eaLnBrk="1" hangingPunct="1">
              <a:lnSpc>
                <a:spcPct val="120000"/>
              </a:lnSpc>
              <a:spcBef>
                <a:spcPct val="2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1969</a:t>
            </a:r>
            <a:r>
              <a:rPr lang="zh-CN" altLang="en-US" sz="2800" b="1" dirty="0">
                <a:latin typeface="仿宋_GB2312" pitchFamily="49" charset="-122"/>
                <a:ea typeface="仿宋_GB2312" pitchFamily="49" charset="-122"/>
              </a:rPr>
              <a:t>年获得图灵奖，成为</a:t>
            </a:r>
            <a:r>
              <a:rPr lang="zh-CN" altLang="en-US" sz="2800" b="1" dirty="0">
                <a:solidFill>
                  <a:srgbClr val="0000FF"/>
                </a:solidFill>
                <a:latin typeface="仿宋_GB2312" pitchFamily="49" charset="-122"/>
                <a:ea typeface="仿宋_GB2312" pitchFamily="49" charset="-122"/>
              </a:rPr>
              <a:t>首位获得图灵奖的人工智能学者</a:t>
            </a:r>
            <a:r>
              <a:rPr lang="zh-CN" altLang="en-US" sz="2800" b="1" dirty="0">
                <a:latin typeface="仿宋_GB2312" pitchFamily="49" charset="-122"/>
                <a:ea typeface="仿宋_GB2312" pitchFamily="49" charset="-122"/>
              </a:rPr>
              <a:t>；</a:t>
            </a:r>
          </a:p>
          <a:p>
            <a:pPr algn="l">
              <a:lnSpc>
                <a:spcPct val="120000"/>
              </a:lnSpc>
              <a:spcBef>
                <a:spcPct val="20000"/>
              </a:spcBef>
              <a:buFontTx/>
              <a:buChar char="•"/>
            </a:pPr>
            <a:r>
              <a:rPr lang="zh-CN" altLang="en-US" sz="2800" b="1" dirty="0">
                <a:latin typeface="仿宋_GB2312" pitchFamily="49" charset="-122"/>
                <a:ea typeface="仿宋_GB2312" pitchFamily="49" charset="-122"/>
              </a:rPr>
              <a:t>  发明并制作了第一台共聚焦扫描显微镜。</a:t>
            </a:r>
          </a:p>
        </p:txBody>
      </p:sp>
      <p:sp>
        <p:nvSpPr>
          <p:cNvPr id="487429" name="Rectangle 5"/>
          <p:cNvSpPr>
            <a:spLocks noChangeArrowheads="1"/>
          </p:cNvSpPr>
          <p:nvPr/>
        </p:nvSpPr>
        <p:spPr bwMode="auto">
          <a:xfrm>
            <a:off x="3719514" y="1844675"/>
            <a:ext cx="648017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0000"/>
              </a:lnSpc>
              <a:buFontTx/>
              <a:buChar char="•"/>
            </a:pPr>
            <a:r>
              <a:rPr lang="en-US" altLang="zh-CN" sz="2800" b="1" dirty="0">
                <a:latin typeface="仿宋_GB2312" pitchFamily="49" charset="-122"/>
                <a:ea typeface="仿宋_GB2312" pitchFamily="49" charset="-122"/>
              </a:rPr>
              <a:t>  1927</a:t>
            </a:r>
            <a:r>
              <a:rPr lang="zh-CN" altLang="en-US" sz="2800" b="1" dirty="0">
                <a:latin typeface="仿宋_GB2312" pitchFamily="49" charset="-122"/>
                <a:ea typeface="仿宋_GB2312" pitchFamily="49" charset="-122"/>
              </a:rPr>
              <a:t>年出生于美国纽约；</a:t>
            </a:r>
          </a:p>
          <a:p>
            <a:pPr algn="l" eaLnBrk="1" hangingPunct="1">
              <a:lnSpc>
                <a:spcPct val="120000"/>
              </a:lnSpc>
              <a:spcBef>
                <a:spcPct val="2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1951</a:t>
            </a:r>
            <a:r>
              <a:rPr lang="zh-CN" altLang="en-US" sz="2800" b="1" dirty="0">
                <a:latin typeface="仿宋_GB2312" pitchFamily="49" charset="-122"/>
                <a:ea typeface="仿宋_GB2312" pitchFamily="49" charset="-122"/>
              </a:rPr>
              <a:t>年提出思维如何萌发并形成的基</a:t>
            </a:r>
          </a:p>
          <a:p>
            <a:pPr algn="l" eaLnBrk="1" hangingPunct="1"/>
            <a:r>
              <a:rPr lang="zh-CN" altLang="en-US" sz="2800" b="1" dirty="0">
                <a:latin typeface="仿宋_GB2312" pitchFamily="49" charset="-122"/>
                <a:ea typeface="仿宋_GB2312" pitchFamily="49" charset="-122"/>
              </a:rPr>
              <a:t>   本理论；</a:t>
            </a:r>
          </a:p>
          <a:p>
            <a:pPr algn="l" eaLnBrk="1" hangingPunct="1">
              <a:lnSpc>
                <a:spcPct val="120000"/>
              </a:lnSpc>
              <a:spcBef>
                <a:spcPct val="2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1956</a:t>
            </a:r>
            <a:r>
              <a:rPr lang="zh-CN" altLang="en-US" sz="2800" b="1" dirty="0">
                <a:latin typeface="仿宋_GB2312" pitchFamily="49" charset="-122"/>
                <a:ea typeface="仿宋_GB2312" pitchFamily="49" charset="-122"/>
              </a:rPr>
              <a:t>年达特茅斯会议的发起人之一；</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487427"/>
                                        </p:tgtEl>
                                        <p:attrNameLst>
                                          <p:attrName>style.visibility</p:attrName>
                                        </p:attrNameLst>
                                      </p:cBhvr>
                                      <p:to>
                                        <p:strVal val="visible"/>
                                      </p:to>
                                    </p:set>
                                    <p:animEffect transition="in" filter="blinds(vertical)">
                                      <p:cBhvr>
                                        <p:cTn id="7" dur="500"/>
                                        <p:tgtEl>
                                          <p:spTgt spid="4874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7426"/>
                                        </p:tgtEl>
                                        <p:attrNameLst>
                                          <p:attrName>style.visibility</p:attrName>
                                        </p:attrNameLst>
                                      </p:cBhvr>
                                      <p:to>
                                        <p:strVal val="visible"/>
                                      </p:to>
                                    </p:set>
                                    <p:animEffect transition="in" filter="fade">
                                      <p:cBhvr>
                                        <p:cTn id="11" dur="1000"/>
                                        <p:tgtEl>
                                          <p:spTgt spid="487426"/>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487429"/>
                                        </p:tgtEl>
                                        <p:attrNameLst>
                                          <p:attrName>style.visibility</p:attrName>
                                        </p:attrNameLst>
                                      </p:cBhvr>
                                      <p:to>
                                        <p:strVal val="visible"/>
                                      </p:to>
                                    </p:set>
                                    <p:animEffect transition="in" filter="wipe(up)">
                                      <p:cBhvr>
                                        <p:cTn id="15" dur="5000"/>
                                        <p:tgtEl>
                                          <p:spTgt spid="487429"/>
                                        </p:tgtEl>
                                      </p:cBhvr>
                                    </p:animEffect>
                                  </p:childTnLst>
                                </p:cTn>
                              </p:par>
                            </p:childTnLst>
                          </p:cTn>
                        </p:par>
                        <p:par>
                          <p:cTn id="16" fill="hold">
                            <p:stCondLst>
                              <p:cond delay="6500"/>
                            </p:stCondLst>
                            <p:childTnLst>
                              <p:par>
                                <p:cTn id="17" presetID="22" presetClass="entr" presetSubtype="1" fill="hold" grpId="0" nodeType="afterEffect">
                                  <p:stCondLst>
                                    <p:cond delay="0"/>
                                  </p:stCondLst>
                                  <p:childTnLst>
                                    <p:set>
                                      <p:cBhvr>
                                        <p:cTn id="18" dur="1" fill="hold">
                                          <p:stCondLst>
                                            <p:cond delay="0"/>
                                          </p:stCondLst>
                                        </p:cTn>
                                        <p:tgtEl>
                                          <p:spTgt spid="487428"/>
                                        </p:tgtEl>
                                        <p:attrNameLst>
                                          <p:attrName>style.visibility</p:attrName>
                                        </p:attrNameLst>
                                      </p:cBhvr>
                                      <p:to>
                                        <p:strVal val="visible"/>
                                      </p:to>
                                    </p:set>
                                    <p:animEffect transition="in" filter="wipe(up)">
                                      <p:cBhvr>
                                        <p:cTn id="19" dur="5000"/>
                                        <p:tgtEl>
                                          <p:spTgt spid="487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7" grpId="0"/>
      <p:bldP spid="487428" grpId="0"/>
      <p:bldP spid="48742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ChangeArrowheads="1"/>
          </p:cNvSpPr>
          <p:nvPr/>
        </p:nvSpPr>
        <p:spPr bwMode="auto">
          <a:xfrm>
            <a:off x="1919289" y="836613"/>
            <a:ext cx="5616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FF0000"/>
              </a:buClr>
              <a:buFont typeface="Wingdings" panose="05000000000000000000" pitchFamily="2" charset="2"/>
              <a:buChar char="O"/>
            </a:pPr>
            <a:r>
              <a:rPr kumimoji="1" lang="en-US" altLang="zh-CN" sz="2800" b="1" dirty="0">
                <a:solidFill>
                  <a:srgbClr val="0000FF"/>
                </a:solidFill>
              </a:rPr>
              <a:t>  </a:t>
            </a:r>
            <a:r>
              <a:rPr kumimoji="1" lang="zh-CN" altLang="en-US" sz="2800" b="1" dirty="0">
                <a:solidFill>
                  <a:srgbClr val="990000"/>
                </a:solidFill>
                <a:latin typeface="黑体" panose="02010609060101010101" pitchFamily="49" charset="-122"/>
                <a:ea typeface="黑体" panose="02010609060101010101" pitchFamily="49" charset="-122"/>
              </a:rPr>
              <a:t>约翰</a:t>
            </a:r>
            <a:r>
              <a:rPr kumimoji="1" lang="en-US" altLang="zh-CN" sz="2800" b="1" dirty="0">
                <a:solidFill>
                  <a:srgbClr val="990000"/>
                </a:solidFill>
                <a:ea typeface="黑体" panose="02010609060101010101" pitchFamily="49" charset="-122"/>
              </a:rPr>
              <a:t>·</a:t>
            </a:r>
            <a:r>
              <a:rPr kumimoji="1" lang="en-US" altLang="zh-CN" sz="2800" b="1" dirty="0">
                <a:solidFill>
                  <a:srgbClr val="990000"/>
                </a:solidFill>
                <a:latin typeface="黑体" panose="02010609060101010101" pitchFamily="49" charset="-122"/>
                <a:ea typeface="黑体" panose="02010609060101010101" pitchFamily="49" charset="-122"/>
              </a:rPr>
              <a:t> </a:t>
            </a:r>
            <a:r>
              <a:rPr kumimoji="1" lang="zh-CN" altLang="en-US" sz="2800" b="1" dirty="0">
                <a:solidFill>
                  <a:srgbClr val="990000"/>
                </a:solidFill>
                <a:latin typeface="黑体" panose="02010609060101010101" pitchFamily="49" charset="-122"/>
                <a:ea typeface="黑体" panose="02010609060101010101" pitchFamily="49" charset="-122"/>
              </a:rPr>
              <a:t>麦卡锡</a:t>
            </a:r>
            <a:r>
              <a:rPr kumimoji="1" lang="zh-CN" altLang="en-US" sz="2800" b="1" dirty="0">
                <a:solidFill>
                  <a:srgbClr val="990000"/>
                </a:solidFill>
              </a:rPr>
              <a:t> </a:t>
            </a:r>
            <a:r>
              <a:rPr kumimoji="1" lang="en-US" altLang="zh-CN" sz="2800" b="1" dirty="0">
                <a:solidFill>
                  <a:srgbClr val="990000"/>
                </a:solidFill>
              </a:rPr>
              <a:t>–</a:t>
            </a:r>
            <a:r>
              <a:rPr kumimoji="1" lang="en-US" altLang="zh-CN" sz="2800" b="1" dirty="0"/>
              <a:t> </a:t>
            </a:r>
            <a:r>
              <a:rPr kumimoji="1" lang="en-US" altLang="zh-CN" sz="2800" b="1" dirty="0">
                <a:solidFill>
                  <a:srgbClr val="990000"/>
                </a:solidFill>
              </a:rPr>
              <a:t>–</a:t>
            </a:r>
            <a:r>
              <a:rPr kumimoji="1" lang="en-US" altLang="zh-CN" sz="2800" b="1" dirty="0">
                <a:solidFill>
                  <a:srgbClr val="990000"/>
                </a:solidFill>
                <a:cs typeface="Arial" panose="020B0604020202020204" pitchFamily="34" charset="0"/>
              </a:rPr>
              <a:t> </a:t>
            </a:r>
            <a:r>
              <a:rPr kumimoji="1" lang="zh-CN" altLang="en-US" sz="2800" b="1" dirty="0">
                <a:solidFill>
                  <a:srgbClr val="990000"/>
                </a:solidFill>
                <a:ea typeface="黑体" panose="02010609060101010101" pitchFamily="49" charset="-122"/>
                <a:cs typeface="Arial" panose="020B0604020202020204" pitchFamily="34" charset="0"/>
              </a:rPr>
              <a:t>人工智能之父</a:t>
            </a:r>
          </a:p>
        </p:txBody>
      </p:sp>
      <p:grpSp>
        <p:nvGrpSpPr>
          <p:cNvPr id="488451" name="Group 3"/>
          <p:cNvGrpSpPr/>
          <p:nvPr/>
        </p:nvGrpSpPr>
        <p:grpSpPr bwMode="auto">
          <a:xfrm>
            <a:off x="1935163" y="1412876"/>
            <a:ext cx="5688012" cy="5256213"/>
            <a:chOff x="259" y="890"/>
            <a:chExt cx="3583" cy="3311"/>
          </a:xfrm>
        </p:grpSpPr>
        <p:sp>
          <p:nvSpPr>
            <p:cNvPr id="63495" name="AutoShape 4"/>
            <p:cNvSpPr>
              <a:spLocks noChangeArrowheads="1"/>
            </p:cNvSpPr>
            <p:nvPr/>
          </p:nvSpPr>
          <p:spPr bwMode="auto">
            <a:xfrm>
              <a:off x="259" y="890"/>
              <a:ext cx="3583" cy="3311"/>
            </a:xfrm>
            <a:prstGeom prst="flowChartAlternateProcess">
              <a:avLst/>
            </a:prstGeom>
            <a:gradFill rotWithShape="1">
              <a:gsLst>
                <a:gs pos="0">
                  <a:srgbClr val="6699FF">
                    <a:alpha val="53998"/>
                  </a:srgbClr>
                </a:gs>
                <a:gs pos="100000">
                  <a:srgbClr val="E7EFFF"/>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496" name="Rectangle 5"/>
            <p:cNvSpPr>
              <a:spLocks noChangeArrowheads="1"/>
            </p:cNvSpPr>
            <p:nvPr/>
          </p:nvSpPr>
          <p:spPr bwMode="auto">
            <a:xfrm>
              <a:off x="394" y="1227"/>
              <a:ext cx="3448" cy="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Font typeface="Arial" panose="020B0604020202020204" pitchFamily="34" charset="0"/>
                <a:buChar char="¤"/>
              </a:pPr>
              <a:r>
                <a:rPr lang="en-US" altLang="zh-CN" sz="2800" b="1" dirty="0">
                  <a:latin typeface="仿宋_GB2312" pitchFamily="49" charset="-122"/>
                  <a:ea typeface="仿宋_GB2312" pitchFamily="49" charset="-122"/>
                </a:rPr>
                <a:t>  1927</a:t>
              </a:r>
              <a:r>
                <a:rPr lang="zh-CN" altLang="en-US" sz="2800" b="1" dirty="0">
                  <a:latin typeface="仿宋_GB2312" pitchFamily="49" charset="-122"/>
                  <a:ea typeface="仿宋_GB2312" pitchFamily="49" charset="-122"/>
                </a:rPr>
                <a:t>年出生于美国波士顿；</a:t>
              </a:r>
            </a:p>
            <a:p>
              <a:pPr algn="l" eaLnBrk="1" hangingPunct="1">
                <a:spcBef>
                  <a:spcPct val="30000"/>
                </a:spcBef>
                <a:buFont typeface="Arial" panose="020B0604020202020204" pitchFamily="34" charset="0"/>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1956</a:t>
              </a:r>
              <a:r>
                <a:rPr lang="zh-CN" altLang="en-US" sz="2800" b="1" dirty="0">
                  <a:latin typeface="仿宋_GB2312" pitchFamily="49" charset="-122"/>
                  <a:ea typeface="仿宋_GB2312" pitchFamily="49" charset="-122"/>
                </a:rPr>
                <a:t>年发起达特茅斯会议，并</a:t>
              </a:r>
            </a:p>
            <a:p>
              <a:pPr algn="l" eaLnBrk="1" hangingPunct="1">
                <a:buFont typeface="Arial" panose="020B0604020202020204" pitchFamily="34" charset="0"/>
                <a:buNone/>
              </a:pPr>
              <a:r>
                <a:rPr lang="zh-CN" altLang="en-US" sz="2800" b="1" dirty="0">
                  <a:solidFill>
                    <a:srgbClr val="FF3300"/>
                  </a:solidFill>
                  <a:latin typeface="仿宋_GB2312" pitchFamily="49" charset="-122"/>
                  <a:ea typeface="仿宋_GB2312" pitchFamily="49" charset="-122"/>
                </a:rPr>
                <a:t>   提出</a:t>
              </a:r>
              <a:r>
                <a:rPr lang="zh-CN" altLang="en-US" sz="2800" b="1" dirty="0">
                  <a:solidFill>
                    <a:srgbClr val="FF3300"/>
                  </a:solidFill>
                  <a:ea typeface="仿宋_GB2312" pitchFamily="49" charset="-122"/>
                </a:rPr>
                <a:t>“</a:t>
              </a:r>
              <a:r>
                <a:rPr lang="zh-CN" altLang="en-US" sz="2800" b="1" dirty="0">
                  <a:solidFill>
                    <a:srgbClr val="FF3300"/>
                  </a:solidFill>
                  <a:latin typeface="仿宋_GB2312" pitchFamily="49" charset="-122"/>
                  <a:ea typeface="仿宋_GB2312" pitchFamily="49" charset="-122"/>
                </a:rPr>
                <a:t>人工智能</a:t>
              </a:r>
              <a:r>
                <a:rPr lang="zh-CN" altLang="en-US" sz="2800" b="1" dirty="0">
                  <a:solidFill>
                    <a:srgbClr val="FF3300"/>
                  </a:solidFill>
                  <a:ea typeface="仿宋_GB2312" pitchFamily="49" charset="-122"/>
                </a:rPr>
                <a:t>”</a:t>
              </a:r>
              <a:r>
                <a:rPr lang="zh-CN" altLang="en-US" sz="2800" b="1" dirty="0">
                  <a:solidFill>
                    <a:srgbClr val="FF3300"/>
                  </a:solidFill>
                  <a:latin typeface="仿宋_GB2312" pitchFamily="49" charset="-122"/>
                  <a:ea typeface="仿宋_GB2312" pitchFamily="49" charset="-122"/>
                </a:rPr>
                <a:t>概念</a:t>
              </a:r>
              <a:r>
                <a:rPr lang="zh-CN" altLang="en-US" sz="2800" b="1" dirty="0">
                  <a:latin typeface="仿宋_GB2312" pitchFamily="49" charset="-122"/>
                  <a:ea typeface="仿宋_GB2312" pitchFamily="49" charset="-122"/>
                </a:rPr>
                <a:t>；</a:t>
              </a:r>
            </a:p>
            <a:p>
              <a:pPr algn="l" eaLnBrk="1" hangingPunct="1">
                <a:spcBef>
                  <a:spcPct val="30000"/>
                </a:spcBef>
                <a:buFont typeface="Arial" panose="020B0604020202020204" pitchFamily="34" charset="0"/>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1958</a:t>
              </a:r>
              <a:r>
                <a:rPr lang="zh-CN" altLang="en-US" sz="2800" b="1" dirty="0">
                  <a:latin typeface="仿宋_GB2312" pitchFamily="49" charset="-122"/>
                  <a:ea typeface="仿宋_GB2312" pitchFamily="49" charset="-122"/>
                </a:rPr>
                <a:t>年与明斯基一起创建世界</a:t>
              </a:r>
            </a:p>
            <a:p>
              <a:pPr algn="l" eaLnBrk="1" hangingPunct="1">
                <a:buFont typeface="Arial" panose="020B0604020202020204" pitchFamily="34" charset="0"/>
                <a:buNone/>
              </a:pPr>
              <a:r>
                <a:rPr lang="zh-CN" altLang="en-US" sz="2800" b="1" dirty="0">
                  <a:latin typeface="仿宋_GB2312" pitchFamily="49" charset="-122"/>
                  <a:ea typeface="仿宋_GB2312" pitchFamily="49" charset="-122"/>
                </a:rPr>
                <a:t>   上第</a:t>
              </a:r>
              <a:r>
                <a:rPr lang="en-US" altLang="zh-CN" sz="2800" b="1" dirty="0">
                  <a:latin typeface="仿宋_GB2312" pitchFamily="49" charset="-122"/>
                  <a:ea typeface="仿宋_GB2312" pitchFamily="49" charset="-122"/>
                </a:rPr>
                <a:t>1</a:t>
              </a:r>
              <a:r>
                <a:rPr lang="zh-CN" altLang="en-US" sz="2800" b="1" dirty="0">
                  <a:latin typeface="仿宋_GB2312" pitchFamily="49" charset="-122"/>
                  <a:ea typeface="仿宋_GB2312" pitchFamily="49" charset="-122"/>
                </a:rPr>
                <a:t>个人工智能实验室；</a:t>
              </a:r>
            </a:p>
            <a:p>
              <a:pPr algn="l" eaLnBrk="1" hangingPunct="1">
                <a:spcBef>
                  <a:spcPct val="30000"/>
                </a:spcBef>
                <a:buFont typeface="Arial" panose="020B0604020202020204" pitchFamily="34" charset="0"/>
                <a:buChar char="¤"/>
              </a:pPr>
              <a:r>
                <a:rPr lang="zh-CN" altLang="en-US" sz="2800" b="1" dirty="0">
                  <a:latin typeface="仿宋_GB2312" pitchFamily="49" charset="-122"/>
                  <a:ea typeface="仿宋_GB2312" pitchFamily="49" charset="-122"/>
                </a:rPr>
                <a:t>  发明剪枝算法；</a:t>
              </a:r>
            </a:p>
            <a:p>
              <a:pPr algn="l" eaLnBrk="1" hangingPunct="1">
                <a:spcBef>
                  <a:spcPct val="30000"/>
                </a:spcBef>
                <a:buFont typeface="Arial" panose="020B0604020202020204" pitchFamily="34" charset="0"/>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1959</a:t>
              </a:r>
              <a:r>
                <a:rPr lang="zh-CN" altLang="en-US" sz="2800" b="1" dirty="0">
                  <a:latin typeface="仿宋_GB2312" pitchFamily="49" charset="-122"/>
                  <a:ea typeface="仿宋_GB2312" pitchFamily="49" charset="-122"/>
                </a:rPr>
                <a:t>年开发</a:t>
              </a:r>
              <a:r>
                <a:rPr kumimoji="1" lang="en-US" altLang="zh-CN" sz="2800" b="1" dirty="0">
                  <a:latin typeface="Times New Roman" panose="02020603050405020304" pitchFamily="18" charset="0"/>
                </a:rPr>
                <a:t>LISP</a:t>
              </a:r>
              <a:r>
                <a:rPr lang="zh-CN" altLang="en-US" sz="2800" b="1" dirty="0">
                  <a:latin typeface="仿宋_GB2312" pitchFamily="49" charset="-122"/>
                  <a:ea typeface="仿宋_GB2312" pitchFamily="49" charset="-122"/>
                </a:rPr>
                <a:t>语言；</a:t>
              </a:r>
            </a:p>
            <a:p>
              <a:pPr algn="l" eaLnBrk="1" hangingPunct="1">
                <a:spcBef>
                  <a:spcPct val="30000"/>
                </a:spcBef>
                <a:buFont typeface="Arial" panose="020B0604020202020204" pitchFamily="34" charset="0"/>
                <a:buChar char="¤"/>
              </a:pPr>
              <a:r>
                <a:rPr lang="en-US" altLang="zh-CN" sz="2800" b="1" dirty="0">
                  <a:latin typeface="仿宋_GB2312" pitchFamily="49" charset="-122"/>
                  <a:ea typeface="仿宋_GB2312" pitchFamily="49" charset="-122"/>
                </a:rPr>
                <a:t>  1971</a:t>
              </a:r>
              <a:r>
                <a:rPr lang="zh-CN" altLang="en-US" sz="2800" b="1" dirty="0">
                  <a:latin typeface="仿宋_GB2312" pitchFamily="49" charset="-122"/>
                  <a:ea typeface="仿宋_GB2312" pitchFamily="49" charset="-122"/>
                </a:rPr>
                <a:t>年获图灵奖</a:t>
              </a:r>
            </a:p>
          </p:txBody>
        </p:sp>
      </p:grpSp>
      <p:pic>
        <p:nvPicPr>
          <p:cNvPr id="488454" name="Picture 6" descr="麦卡锡"/>
          <p:cNvPicPr>
            <a:picLocks noChangeAspect="1" noChangeArrowheads="1"/>
          </p:cNvPicPr>
          <p:nvPr/>
        </p:nvPicPr>
        <p:blipFill>
          <a:blip r:embed="rId2">
            <a:extLst>
              <a:ext uri="{28A0092B-C50C-407E-A947-70E740481C1C}">
                <a14:useLocalDpi xmlns:a14="http://schemas.microsoft.com/office/drawing/2010/main" val="0"/>
              </a:ext>
            </a:extLst>
          </a:blip>
          <a:srcRect l="6804" t="28978" r="53255" b="9648"/>
          <a:stretch>
            <a:fillRect/>
          </a:stretch>
        </p:blipFill>
        <p:spPr bwMode="auto">
          <a:xfrm>
            <a:off x="7824789" y="2205038"/>
            <a:ext cx="237648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88450"/>
                                        </p:tgtEl>
                                        <p:attrNameLst>
                                          <p:attrName>style.visibility</p:attrName>
                                        </p:attrNameLst>
                                      </p:cBhvr>
                                      <p:to>
                                        <p:strVal val="visible"/>
                                      </p:to>
                                    </p:set>
                                    <p:animEffect transition="in" filter="strips(downRight)">
                                      <p:cBhvr>
                                        <p:cTn id="7" dur="2000"/>
                                        <p:tgtEl>
                                          <p:spTgt spid="488450"/>
                                        </p:tgtEl>
                                      </p:cBhvr>
                                    </p:animEffect>
                                  </p:childTnLst>
                                </p:cTn>
                              </p:par>
                            </p:childTnLst>
                          </p:cTn>
                        </p:par>
                        <p:par>
                          <p:cTn id="8" fill="hold">
                            <p:stCondLst>
                              <p:cond delay="2000"/>
                            </p:stCondLst>
                            <p:childTnLst>
                              <p:par>
                                <p:cTn id="9" presetID="12" presetClass="entr" presetSubtype="2" fill="hold" nodeType="afterEffect">
                                  <p:stCondLst>
                                    <p:cond delay="0"/>
                                  </p:stCondLst>
                                  <p:childTnLst>
                                    <p:set>
                                      <p:cBhvr>
                                        <p:cTn id="10" dur="1" fill="hold">
                                          <p:stCondLst>
                                            <p:cond delay="0"/>
                                          </p:stCondLst>
                                        </p:cTn>
                                        <p:tgtEl>
                                          <p:spTgt spid="488454"/>
                                        </p:tgtEl>
                                        <p:attrNameLst>
                                          <p:attrName>style.visibility</p:attrName>
                                        </p:attrNameLst>
                                      </p:cBhvr>
                                      <p:to>
                                        <p:strVal val="visible"/>
                                      </p:to>
                                    </p:set>
                                    <p:animEffect transition="in" filter="slide(fromRight)">
                                      <p:cBhvr>
                                        <p:cTn id="11" dur="500"/>
                                        <p:tgtEl>
                                          <p:spTgt spid="488454"/>
                                        </p:tgtEl>
                                      </p:cBhvr>
                                    </p:animEffect>
                                  </p:childTnLst>
                                </p:cTn>
                              </p:par>
                            </p:childTnLst>
                          </p:cTn>
                        </p:par>
                        <p:par>
                          <p:cTn id="12" fill="hold">
                            <p:stCondLst>
                              <p:cond delay="2500"/>
                            </p:stCondLst>
                            <p:childTnLst>
                              <p:par>
                                <p:cTn id="13" presetID="12" presetClass="entr" presetSubtype="8" fill="hold" nodeType="afterEffect">
                                  <p:stCondLst>
                                    <p:cond delay="0"/>
                                  </p:stCondLst>
                                  <p:childTnLst>
                                    <p:set>
                                      <p:cBhvr>
                                        <p:cTn id="14" dur="1" fill="hold">
                                          <p:stCondLst>
                                            <p:cond delay="0"/>
                                          </p:stCondLst>
                                        </p:cTn>
                                        <p:tgtEl>
                                          <p:spTgt spid="488451"/>
                                        </p:tgtEl>
                                        <p:attrNameLst>
                                          <p:attrName>style.visibility</p:attrName>
                                        </p:attrNameLst>
                                      </p:cBhvr>
                                      <p:to>
                                        <p:strVal val="visible"/>
                                      </p:to>
                                    </p:set>
                                    <p:animEffect transition="in" filter="slide(fromLeft)">
                                      <p:cBhvr>
                                        <p:cTn id="15" dur="500"/>
                                        <p:tgtEl>
                                          <p:spTgt spid="488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ChangeArrowheads="1"/>
          </p:cNvSpPr>
          <p:nvPr/>
        </p:nvSpPr>
        <p:spPr bwMode="auto">
          <a:xfrm>
            <a:off x="1919289" y="687424"/>
            <a:ext cx="68405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FF0000"/>
              </a:buClr>
              <a:buFont typeface="Wingdings" panose="05000000000000000000" pitchFamily="2" charset="2"/>
              <a:buChar char="O"/>
            </a:pPr>
            <a:r>
              <a:rPr kumimoji="1" lang="en-US" altLang="zh-CN" sz="2800" b="1" dirty="0">
                <a:solidFill>
                  <a:srgbClr val="0000FF"/>
                </a:solidFill>
              </a:rPr>
              <a:t>  </a:t>
            </a:r>
            <a:r>
              <a:rPr kumimoji="1" lang="zh-CN" altLang="en-US" sz="2800" b="1" dirty="0">
                <a:solidFill>
                  <a:srgbClr val="990000"/>
                </a:solidFill>
                <a:latin typeface="黑体" panose="02010609060101010101" pitchFamily="49" charset="-122"/>
                <a:ea typeface="黑体" panose="02010609060101010101" pitchFamily="49" charset="-122"/>
              </a:rPr>
              <a:t>赫伯特</a:t>
            </a:r>
            <a:r>
              <a:rPr kumimoji="1" lang="en-US" altLang="zh-CN" sz="2800" b="1" dirty="0">
                <a:solidFill>
                  <a:srgbClr val="990000"/>
                </a:solidFill>
                <a:ea typeface="黑体" panose="02010609060101010101" pitchFamily="49" charset="-122"/>
              </a:rPr>
              <a:t>·</a:t>
            </a:r>
            <a:r>
              <a:rPr kumimoji="1" lang="en-US" altLang="zh-CN" sz="2800" b="1" dirty="0">
                <a:solidFill>
                  <a:srgbClr val="990000"/>
                </a:solidFill>
                <a:latin typeface="黑体" panose="02010609060101010101" pitchFamily="49" charset="-122"/>
                <a:ea typeface="黑体" panose="02010609060101010101" pitchFamily="49" charset="-122"/>
              </a:rPr>
              <a:t> </a:t>
            </a:r>
            <a:r>
              <a:rPr kumimoji="1" lang="zh-CN" altLang="en-US" sz="2800" b="1" dirty="0">
                <a:solidFill>
                  <a:srgbClr val="990000"/>
                </a:solidFill>
                <a:latin typeface="黑体" panose="02010609060101010101" pitchFamily="49" charset="-122"/>
                <a:ea typeface="黑体" panose="02010609060101010101" pitchFamily="49" charset="-122"/>
              </a:rPr>
              <a:t>西蒙</a:t>
            </a:r>
            <a:r>
              <a:rPr kumimoji="1" lang="zh-CN" altLang="en-US" sz="2800" b="1" dirty="0">
                <a:solidFill>
                  <a:srgbClr val="990000"/>
                </a:solidFill>
              </a:rPr>
              <a:t> </a:t>
            </a:r>
            <a:r>
              <a:rPr kumimoji="1" lang="en-US" altLang="zh-CN" sz="2800" b="1" dirty="0">
                <a:solidFill>
                  <a:srgbClr val="990000"/>
                </a:solidFill>
              </a:rPr>
              <a:t>–</a:t>
            </a:r>
            <a:r>
              <a:rPr kumimoji="1" lang="en-US" altLang="zh-CN" sz="2800" b="1" dirty="0"/>
              <a:t> </a:t>
            </a:r>
            <a:r>
              <a:rPr kumimoji="1" lang="en-US" altLang="zh-CN" sz="2800" b="1" dirty="0">
                <a:solidFill>
                  <a:srgbClr val="990000"/>
                </a:solidFill>
              </a:rPr>
              <a:t>–</a:t>
            </a:r>
            <a:r>
              <a:rPr kumimoji="1" lang="en-US" altLang="zh-CN" sz="2800" b="1" dirty="0">
                <a:solidFill>
                  <a:srgbClr val="990000"/>
                </a:solidFill>
                <a:cs typeface="Arial" panose="020B0604020202020204" pitchFamily="34" charset="0"/>
              </a:rPr>
              <a:t> </a:t>
            </a:r>
            <a:r>
              <a:rPr kumimoji="1" lang="zh-CN" altLang="en-US" sz="2800" b="1" dirty="0">
                <a:solidFill>
                  <a:srgbClr val="990000"/>
                </a:solidFill>
                <a:ea typeface="黑体" panose="02010609060101010101" pitchFamily="49" charset="-122"/>
                <a:cs typeface="Arial" panose="020B0604020202020204" pitchFamily="34" charset="0"/>
              </a:rPr>
              <a:t>符号主义学派创始人</a:t>
            </a:r>
          </a:p>
        </p:txBody>
      </p:sp>
      <p:pic>
        <p:nvPicPr>
          <p:cNvPr id="489475" name="Picture 3" descr="西蒙"/>
          <p:cNvPicPr>
            <a:picLocks noChangeAspect="1" noChangeArrowheads="1"/>
          </p:cNvPicPr>
          <p:nvPr/>
        </p:nvPicPr>
        <p:blipFill>
          <a:blip r:embed="rId2">
            <a:extLst>
              <a:ext uri="{28A0092B-C50C-407E-A947-70E740481C1C}">
                <a14:useLocalDpi xmlns:a14="http://schemas.microsoft.com/office/drawing/2010/main" val="0"/>
              </a:ext>
            </a:extLst>
          </a:blip>
          <a:srcRect l="10049" t="28482" r="58554" b="17880"/>
          <a:stretch>
            <a:fillRect/>
          </a:stretch>
        </p:blipFill>
        <p:spPr bwMode="auto">
          <a:xfrm>
            <a:off x="2279651" y="1844675"/>
            <a:ext cx="18002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476" name="Rectangle 4"/>
          <p:cNvSpPr>
            <a:spLocks noChangeArrowheads="1"/>
          </p:cNvSpPr>
          <p:nvPr/>
        </p:nvSpPr>
        <p:spPr bwMode="auto">
          <a:xfrm>
            <a:off x="4537076" y="1362110"/>
            <a:ext cx="5761037" cy="517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FontTx/>
              <a:buChar char="•"/>
            </a:pPr>
            <a:r>
              <a:rPr lang="en-US" altLang="zh-CN" sz="2800" b="1" dirty="0">
                <a:latin typeface="仿宋_GB2312" pitchFamily="49" charset="-122"/>
                <a:ea typeface="仿宋_GB2312" pitchFamily="49" charset="-122"/>
              </a:rPr>
              <a:t>  1916</a:t>
            </a:r>
            <a:r>
              <a:rPr lang="zh-CN" altLang="en-US" sz="2800" b="1" dirty="0">
                <a:latin typeface="仿宋_GB2312" pitchFamily="49" charset="-122"/>
                <a:ea typeface="仿宋_GB2312" pitchFamily="49" charset="-122"/>
              </a:rPr>
              <a:t>年出生于美国威斯康星州；</a:t>
            </a:r>
          </a:p>
          <a:p>
            <a:pPr algn="l" eaLnBrk="1" hangingPunct="1">
              <a:spcBef>
                <a:spcPct val="3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1943</a:t>
            </a:r>
            <a:r>
              <a:rPr lang="zh-CN" altLang="en-US" sz="2800" b="1" dirty="0">
                <a:latin typeface="仿宋_GB2312" pitchFamily="49" charset="-122"/>
                <a:ea typeface="仿宋_GB2312" pitchFamily="49" charset="-122"/>
              </a:rPr>
              <a:t>年在匹兹堡大学获政治学博</a:t>
            </a:r>
          </a:p>
          <a:p>
            <a:pPr algn="l" eaLnBrk="1" hangingPunct="1"/>
            <a:r>
              <a:rPr lang="zh-CN" altLang="en-US" sz="2800" b="1" dirty="0">
                <a:latin typeface="仿宋_GB2312" pitchFamily="49" charset="-122"/>
                <a:ea typeface="仿宋_GB2312" pitchFamily="49" charset="-122"/>
              </a:rPr>
              <a:t>   士学位；</a:t>
            </a:r>
          </a:p>
          <a:p>
            <a:pPr algn="l" eaLnBrk="1" hangingPunct="1">
              <a:spcBef>
                <a:spcPct val="3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1969</a:t>
            </a:r>
            <a:r>
              <a:rPr lang="zh-CN" altLang="en-US" sz="2800" b="1" dirty="0">
                <a:latin typeface="仿宋_GB2312" pitchFamily="49" charset="-122"/>
                <a:ea typeface="仿宋_GB2312" pitchFamily="49" charset="-122"/>
              </a:rPr>
              <a:t>年因心理学方面的贡献获得</a:t>
            </a:r>
          </a:p>
          <a:p>
            <a:pPr algn="l" eaLnBrk="1" hangingPunct="1"/>
            <a:r>
              <a:rPr lang="zh-CN" altLang="en-US" sz="2800" b="1" dirty="0">
                <a:latin typeface="仿宋_GB2312" pitchFamily="49" charset="-122"/>
                <a:ea typeface="仿宋_GB2312" pitchFamily="49" charset="-122"/>
              </a:rPr>
              <a:t>   </a:t>
            </a:r>
            <a:r>
              <a:rPr lang="zh-CN" altLang="en-US" sz="2800" b="1" dirty="0">
                <a:solidFill>
                  <a:srgbClr val="006600"/>
                </a:solidFill>
                <a:latin typeface="仿宋_GB2312" pitchFamily="49" charset="-122"/>
                <a:ea typeface="仿宋_GB2312" pitchFamily="49" charset="-122"/>
              </a:rPr>
              <a:t>杰出科学家贡献奖</a:t>
            </a:r>
            <a:r>
              <a:rPr lang="zh-CN" altLang="en-US" sz="2800" b="1" dirty="0">
                <a:latin typeface="仿宋_GB2312" pitchFamily="49" charset="-122"/>
                <a:ea typeface="仿宋_GB2312" pitchFamily="49" charset="-122"/>
              </a:rPr>
              <a:t>；</a:t>
            </a:r>
          </a:p>
          <a:p>
            <a:pPr algn="l" eaLnBrk="1" hangingPunct="1">
              <a:spcBef>
                <a:spcPct val="3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1975</a:t>
            </a:r>
            <a:r>
              <a:rPr lang="zh-CN" altLang="en-US" sz="2800" b="1" dirty="0">
                <a:latin typeface="仿宋_GB2312" pitchFamily="49" charset="-122"/>
                <a:ea typeface="仿宋_GB2312" pitchFamily="49" charset="-122"/>
              </a:rPr>
              <a:t>年和他的学生艾伦</a:t>
            </a:r>
            <a:r>
              <a:rPr lang="en-US" altLang="zh-CN" sz="2800" b="1" dirty="0">
                <a:latin typeface="仿宋_GB2312" pitchFamily="49" charset="-122"/>
                <a:ea typeface="仿宋_GB2312" pitchFamily="49" charset="-122"/>
              </a:rPr>
              <a:t>. </a:t>
            </a:r>
            <a:r>
              <a:rPr lang="zh-CN" altLang="en-US" sz="2800" b="1" dirty="0">
                <a:latin typeface="仿宋_GB2312" pitchFamily="49" charset="-122"/>
                <a:ea typeface="仿宋_GB2312" pitchFamily="49" charset="-122"/>
              </a:rPr>
              <a:t>纽厄尔</a:t>
            </a:r>
          </a:p>
          <a:p>
            <a:pPr algn="l" eaLnBrk="1" hangingPunct="1"/>
            <a:r>
              <a:rPr lang="zh-CN" altLang="en-US" sz="2800" b="1" dirty="0">
                <a:latin typeface="仿宋_GB2312" pitchFamily="49" charset="-122"/>
                <a:ea typeface="仿宋_GB2312" pitchFamily="49" charset="-122"/>
              </a:rPr>
              <a:t>   共同获得</a:t>
            </a:r>
            <a:r>
              <a:rPr lang="zh-CN" altLang="en-US" sz="2800" b="1" dirty="0">
                <a:solidFill>
                  <a:srgbClr val="006600"/>
                </a:solidFill>
                <a:latin typeface="仿宋_GB2312" pitchFamily="49" charset="-122"/>
                <a:ea typeface="仿宋_GB2312" pitchFamily="49" charset="-122"/>
              </a:rPr>
              <a:t>图灵奖</a:t>
            </a:r>
            <a:r>
              <a:rPr lang="zh-CN" altLang="en-US" sz="2800" b="1" dirty="0">
                <a:latin typeface="仿宋_GB2312" pitchFamily="49" charset="-122"/>
                <a:ea typeface="仿宋_GB2312" pitchFamily="49" charset="-122"/>
              </a:rPr>
              <a:t>；</a:t>
            </a:r>
          </a:p>
          <a:p>
            <a:pPr algn="l" eaLnBrk="1" hangingPunct="1">
              <a:spcBef>
                <a:spcPct val="3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1978</a:t>
            </a:r>
            <a:r>
              <a:rPr lang="zh-CN" altLang="en-US" sz="2800" b="1" dirty="0">
                <a:latin typeface="仿宋_GB2312" pitchFamily="49" charset="-122"/>
                <a:ea typeface="仿宋_GB2312" pitchFamily="49" charset="-122"/>
              </a:rPr>
              <a:t>年获得</a:t>
            </a:r>
            <a:r>
              <a:rPr lang="zh-CN" altLang="en-US" sz="2800" b="1" dirty="0">
                <a:solidFill>
                  <a:srgbClr val="006600"/>
                </a:solidFill>
                <a:latin typeface="仿宋_GB2312" pitchFamily="49" charset="-122"/>
                <a:ea typeface="仿宋_GB2312" pitchFamily="49" charset="-122"/>
              </a:rPr>
              <a:t>诺贝尔经济学奖</a:t>
            </a:r>
            <a:r>
              <a:rPr lang="zh-CN" altLang="en-US" sz="2800" b="1" dirty="0">
                <a:latin typeface="仿宋_GB2312" pitchFamily="49" charset="-122"/>
                <a:ea typeface="仿宋_GB2312" pitchFamily="49" charset="-122"/>
              </a:rPr>
              <a:t>；</a:t>
            </a:r>
          </a:p>
          <a:p>
            <a:pPr algn="l">
              <a:spcBef>
                <a:spcPct val="3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1986</a:t>
            </a:r>
            <a:r>
              <a:rPr lang="zh-CN" altLang="en-US" sz="2800" b="1" dirty="0">
                <a:latin typeface="仿宋_GB2312" pitchFamily="49" charset="-122"/>
                <a:ea typeface="仿宋_GB2312" pitchFamily="49" charset="-122"/>
              </a:rPr>
              <a:t>年因行为科学方面的成就获             </a:t>
            </a:r>
            <a:r>
              <a:rPr lang="en-US" altLang="zh-CN" sz="2800" b="1" dirty="0">
                <a:latin typeface="仿宋_GB2312" pitchFamily="49" charset="-122"/>
                <a:ea typeface="仿宋_GB2312" pitchFamily="49" charset="-122"/>
              </a:rPr>
              <a:t>  </a:t>
            </a:r>
          </a:p>
          <a:p>
            <a:pPr algn="l">
              <a:spcBef>
                <a:spcPct val="30000"/>
              </a:spcBef>
            </a:pPr>
            <a:r>
              <a:rPr lang="en-US" altLang="zh-CN" sz="2800" b="1" dirty="0">
                <a:latin typeface="仿宋_GB2312" pitchFamily="49" charset="-122"/>
                <a:ea typeface="仿宋_GB2312" pitchFamily="49" charset="-122"/>
              </a:rPr>
              <a:t>   </a:t>
            </a:r>
            <a:r>
              <a:rPr lang="zh-CN" altLang="en-US" sz="2800" b="1" dirty="0">
                <a:latin typeface="仿宋_GB2312" pitchFamily="49" charset="-122"/>
                <a:ea typeface="仿宋_GB2312" pitchFamily="49" charset="-122"/>
              </a:rPr>
              <a:t>得</a:t>
            </a:r>
            <a:r>
              <a:rPr lang="zh-CN" altLang="en-US" sz="2800" b="1" dirty="0">
                <a:solidFill>
                  <a:srgbClr val="006600"/>
                </a:solidFill>
                <a:latin typeface="仿宋_GB2312" pitchFamily="49" charset="-122"/>
                <a:ea typeface="仿宋_GB2312" pitchFamily="49" charset="-122"/>
              </a:rPr>
              <a:t>美国国家科学家奖章</a:t>
            </a:r>
            <a:r>
              <a:rPr lang="zh-CN" altLang="en-US" sz="2800" b="1" dirty="0">
                <a:latin typeface="仿宋_GB2312" pitchFamily="49" charset="-122"/>
                <a:ea typeface="仿宋_GB2312" pitchFamily="49" charset="-122"/>
              </a:rPr>
              <a:t>。</a:t>
            </a:r>
          </a:p>
        </p:txBody>
      </p:sp>
      <p:sp>
        <p:nvSpPr>
          <p:cNvPr id="489477" name="Text Box 5"/>
          <p:cNvSpPr txBox="1">
            <a:spLocks noChangeArrowheads="1"/>
          </p:cNvSpPr>
          <p:nvPr/>
        </p:nvSpPr>
        <p:spPr bwMode="auto">
          <a:xfrm>
            <a:off x="1919289" y="4365626"/>
            <a:ext cx="2808287"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FF"/>
                </a:solidFill>
              </a:rPr>
              <a:t>全能科学家，</a:t>
            </a:r>
          </a:p>
          <a:p>
            <a:pPr eaLnBrk="1" hangingPunct="1">
              <a:spcBef>
                <a:spcPct val="50000"/>
              </a:spcBef>
            </a:pPr>
            <a:r>
              <a:rPr lang="zh-CN" altLang="en-US" sz="2800" b="1">
                <a:solidFill>
                  <a:srgbClr val="0000FF"/>
                </a:solidFill>
              </a:rPr>
              <a:t>中科院外籍院士</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9474"/>
                                        </p:tgtEl>
                                        <p:attrNameLst>
                                          <p:attrName>style.visibility</p:attrName>
                                        </p:attrNameLst>
                                      </p:cBhvr>
                                      <p:to>
                                        <p:strVal val="visible"/>
                                      </p:to>
                                    </p:set>
                                    <p:animEffect transition="in" filter="dissolve">
                                      <p:cBhvr>
                                        <p:cTn id="7" dur="500"/>
                                        <p:tgtEl>
                                          <p:spTgt spid="489474"/>
                                        </p:tgtEl>
                                      </p:cBhvr>
                                    </p:animEffect>
                                  </p:childTnLst>
                                </p:cTn>
                              </p:par>
                            </p:childTnLst>
                          </p:cTn>
                        </p:par>
                        <p:par>
                          <p:cTn id="8" fill="hold">
                            <p:stCondLst>
                              <p:cond delay="500"/>
                            </p:stCondLst>
                            <p:childTnLst>
                              <p:par>
                                <p:cTn id="9" presetID="8" presetClass="entr" presetSubtype="32" fill="hold" nodeType="afterEffect">
                                  <p:stCondLst>
                                    <p:cond delay="0"/>
                                  </p:stCondLst>
                                  <p:childTnLst>
                                    <p:set>
                                      <p:cBhvr>
                                        <p:cTn id="10" dur="1" fill="hold">
                                          <p:stCondLst>
                                            <p:cond delay="0"/>
                                          </p:stCondLst>
                                        </p:cTn>
                                        <p:tgtEl>
                                          <p:spTgt spid="489475"/>
                                        </p:tgtEl>
                                        <p:attrNameLst>
                                          <p:attrName>style.visibility</p:attrName>
                                        </p:attrNameLst>
                                      </p:cBhvr>
                                      <p:to>
                                        <p:strVal val="visible"/>
                                      </p:to>
                                    </p:set>
                                    <p:animEffect transition="in" filter="diamond(out)">
                                      <p:cBhvr>
                                        <p:cTn id="11" dur="2000"/>
                                        <p:tgtEl>
                                          <p:spTgt spid="489475"/>
                                        </p:tgtEl>
                                      </p:cBhvr>
                                    </p:animEffect>
                                  </p:childTnLst>
                                </p:cTn>
                              </p:par>
                            </p:childTnLst>
                          </p:cTn>
                        </p:par>
                        <p:par>
                          <p:cTn id="12" fill="hold">
                            <p:stCondLst>
                              <p:cond delay="2500"/>
                            </p:stCondLst>
                            <p:childTnLst>
                              <p:par>
                                <p:cTn id="13" presetID="12" presetClass="entr" presetSubtype="8" fill="hold" grpId="0" nodeType="afterEffect">
                                  <p:stCondLst>
                                    <p:cond delay="0"/>
                                  </p:stCondLst>
                                  <p:childTnLst>
                                    <p:set>
                                      <p:cBhvr>
                                        <p:cTn id="14" dur="1" fill="hold">
                                          <p:stCondLst>
                                            <p:cond delay="0"/>
                                          </p:stCondLst>
                                        </p:cTn>
                                        <p:tgtEl>
                                          <p:spTgt spid="489477"/>
                                        </p:tgtEl>
                                        <p:attrNameLst>
                                          <p:attrName>style.visibility</p:attrName>
                                        </p:attrNameLst>
                                      </p:cBhvr>
                                      <p:to>
                                        <p:strVal val="visible"/>
                                      </p:to>
                                    </p:set>
                                    <p:animEffect transition="in" filter="slide(fromLeft)">
                                      <p:cBhvr>
                                        <p:cTn id="15" dur="500"/>
                                        <p:tgtEl>
                                          <p:spTgt spid="489477"/>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489476"/>
                                        </p:tgtEl>
                                        <p:attrNameLst>
                                          <p:attrName>style.visibility</p:attrName>
                                        </p:attrNameLst>
                                      </p:cBhvr>
                                      <p:to>
                                        <p:strVal val="visible"/>
                                      </p:to>
                                    </p:set>
                                    <p:animEffect transition="in" filter="wipe(up)">
                                      <p:cBhvr>
                                        <p:cTn id="19" dur="5000"/>
                                        <p:tgtEl>
                                          <p:spTgt spid="489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4" grpId="0"/>
      <p:bldP spid="489476" grpId="0"/>
      <p:bldP spid="48947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ChangeArrowheads="1"/>
          </p:cNvSpPr>
          <p:nvPr/>
        </p:nvSpPr>
        <p:spPr bwMode="auto">
          <a:xfrm>
            <a:off x="2135189" y="1412875"/>
            <a:ext cx="8353425" cy="4530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10000"/>
              </a:lnSpc>
              <a:buFontTx/>
              <a:buChar char="•"/>
            </a:pPr>
            <a:r>
              <a:rPr lang="en-US" altLang="zh-CN" sz="2800" b="1" dirty="0">
                <a:latin typeface="仿宋_GB2312" pitchFamily="49" charset="-122"/>
                <a:ea typeface="仿宋_GB2312" pitchFamily="49" charset="-122"/>
              </a:rPr>
              <a:t>  50</a:t>
            </a:r>
            <a:r>
              <a:rPr lang="zh-CN" altLang="en-US" sz="2800" b="1" dirty="0">
                <a:latin typeface="仿宋_GB2312" pitchFamily="49" charset="-122"/>
                <a:ea typeface="仿宋_GB2312" pitchFamily="49" charset="-122"/>
              </a:rPr>
              <a:t>年代</a:t>
            </a:r>
            <a:r>
              <a:rPr lang="en-US" altLang="zh-CN" sz="2800" b="1" dirty="0">
                <a:latin typeface="仿宋_GB2312" pitchFamily="49" charset="-122"/>
                <a:ea typeface="仿宋_GB2312" pitchFamily="49" charset="-122"/>
              </a:rPr>
              <a:t>-60</a:t>
            </a:r>
            <a:r>
              <a:rPr lang="zh-CN" altLang="en-US" sz="2800" b="1" dirty="0">
                <a:latin typeface="仿宋_GB2312" pitchFamily="49" charset="-122"/>
                <a:ea typeface="仿宋_GB2312" pitchFamily="49" charset="-122"/>
              </a:rPr>
              <a:t>年代初开发了世界最早的启发式程序</a:t>
            </a:r>
          </a:p>
          <a:p>
            <a:pPr algn="l" eaLnBrk="1" hangingPunct="1">
              <a:lnSpc>
                <a:spcPct val="110000"/>
              </a:lnSpc>
            </a:pPr>
            <a:r>
              <a:rPr lang="zh-CN" altLang="en-US" sz="2800" b="1" dirty="0">
                <a:latin typeface="仿宋_GB2312" pitchFamily="49" charset="-122"/>
                <a:ea typeface="仿宋_GB2312" pitchFamily="49" charset="-122"/>
              </a:rPr>
              <a:t>   </a:t>
            </a:r>
            <a:r>
              <a:rPr lang="zh-CN" altLang="en-US" sz="2800" b="1" dirty="0">
                <a:ea typeface="仿宋_GB2312" pitchFamily="49" charset="-122"/>
              </a:rPr>
              <a:t>“</a:t>
            </a:r>
            <a:r>
              <a:rPr lang="zh-CN" altLang="en-US" sz="2800" b="1" dirty="0">
                <a:latin typeface="仿宋_GB2312" pitchFamily="49" charset="-122"/>
                <a:ea typeface="仿宋_GB2312" pitchFamily="49" charset="-122"/>
              </a:rPr>
              <a:t>逻辑理论家</a:t>
            </a:r>
            <a:r>
              <a:rPr lang="zh-CN" altLang="en-US" sz="2800" b="1" dirty="0">
                <a:ea typeface="仿宋_GB2312" pitchFamily="49" charset="-122"/>
              </a:rPr>
              <a:t>”</a:t>
            </a:r>
            <a:r>
              <a:rPr kumimoji="1" lang="en-US" altLang="zh-CN" sz="2800" b="1" dirty="0">
                <a:latin typeface="Times New Roman" panose="02020603050405020304" pitchFamily="18" charset="0"/>
              </a:rPr>
              <a:t>LT</a:t>
            </a:r>
            <a:r>
              <a:rPr lang="zh-CN" altLang="en-US" sz="2800" b="1" dirty="0">
                <a:latin typeface="仿宋_GB2312" pitchFamily="49" charset="-122"/>
                <a:ea typeface="仿宋_GB2312" pitchFamily="49" charset="-122"/>
              </a:rPr>
              <a:t>，证明了</a:t>
            </a:r>
            <a:r>
              <a:rPr lang="en-US" altLang="zh-CN" sz="2800" b="1" dirty="0">
                <a:latin typeface="仿宋_GB2312" pitchFamily="49" charset="-122"/>
                <a:ea typeface="仿宋_GB2312" pitchFamily="49" charset="-122"/>
              </a:rPr>
              <a:t>《</a:t>
            </a:r>
            <a:r>
              <a:rPr lang="zh-CN" altLang="en-US" sz="2800" b="1" dirty="0">
                <a:latin typeface="仿宋_GB2312" pitchFamily="49" charset="-122"/>
                <a:ea typeface="仿宋_GB2312" pitchFamily="49" charset="-122"/>
              </a:rPr>
              <a:t>数学原理</a:t>
            </a:r>
            <a:r>
              <a:rPr lang="en-US" altLang="zh-CN" sz="2800" b="1" dirty="0">
                <a:latin typeface="仿宋_GB2312" pitchFamily="49" charset="-122"/>
                <a:ea typeface="仿宋_GB2312" pitchFamily="49" charset="-122"/>
              </a:rPr>
              <a:t>》</a:t>
            </a:r>
            <a:r>
              <a:rPr lang="zh-CN" altLang="en-US" sz="2800" b="1" dirty="0">
                <a:latin typeface="仿宋_GB2312" pitchFamily="49" charset="-122"/>
                <a:ea typeface="仿宋_GB2312" pitchFamily="49" charset="-122"/>
              </a:rPr>
              <a:t>第二章</a:t>
            </a:r>
          </a:p>
          <a:p>
            <a:pPr algn="l" eaLnBrk="1" hangingPunct="1">
              <a:lnSpc>
                <a:spcPct val="110000"/>
              </a:lnSpc>
            </a:pPr>
            <a:r>
              <a:rPr lang="zh-CN" altLang="en-US" sz="2800" b="1" dirty="0">
                <a:latin typeface="仿宋_GB2312" pitchFamily="49" charset="-122"/>
                <a:ea typeface="仿宋_GB2312" pitchFamily="49" charset="-122"/>
              </a:rPr>
              <a:t>   中的全部</a:t>
            </a:r>
            <a:r>
              <a:rPr lang="en-US" altLang="zh-CN" sz="2800" b="1" dirty="0">
                <a:latin typeface="仿宋_GB2312" pitchFamily="49" charset="-122"/>
                <a:ea typeface="仿宋_GB2312" pitchFamily="49" charset="-122"/>
              </a:rPr>
              <a:t>52</a:t>
            </a:r>
            <a:r>
              <a:rPr lang="zh-CN" altLang="en-US" sz="2800" b="1" dirty="0">
                <a:latin typeface="仿宋_GB2312" pitchFamily="49" charset="-122"/>
                <a:ea typeface="仿宋_GB2312" pitchFamily="49" charset="-122"/>
              </a:rPr>
              <a:t>个定理，开创了机器定理证明学科；</a:t>
            </a:r>
          </a:p>
          <a:p>
            <a:pPr algn="l" eaLnBrk="1" hangingPunct="1">
              <a:spcBef>
                <a:spcPct val="40000"/>
              </a:spcBef>
              <a:buFontTx/>
              <a:buChar char="•"/>
            </a:pPr>
            <a:r>
              <a:rPr lang="en-US" altLang="zh-CN" sz="2800" b="1" dirty="0">
                <a:latin typeface="仿宋_GB2312" pitchFamily="49" charset="-122"/>
                <a:ea typeface="仿宋_GB2312" pitchFamily="49" charset="-122"/>
              </a:rPr>
              <a:t>  1960</a:t>
            </a:r>
            <a:r>
              <a:rPr lang="zh-CN" altLang="en-US" sz="2800" b="1" dirty="0">
                <a:latin typeface="仿宋_GB2312" pitchFamily="49" charset="-122"/>
                <a:ea typeface="仿宋_GB2312" pitchFamily="49" charset="-122"/>
              </a:rPr>
              <a:t>年开发了</a:t>
            </a:r>
            <a:r>
              <a:rPr lang="zh-CN" altLang="en-US" sz="2800" b="1" dirty="0">
                <a:ea typeface="仿宋_GB2312" pitchFamily="49" charset="-122"/>
              </a:rPr>
              <a:t>“</a:t>
            </a:r>
            <a:r>
              <a:rPr lang="zh-CN" altLang="en-US" sz="2800" b="1" dirty="0">
                <a:latin typeface="仿宋_GB2312" pitchFamily="49" charset="-122"/>
                <a:ea typeface="仿宋_GB2312" pitchFamily="49" charset="-122"/>
              </a:rPr>
              <a:t>通用问题求解系统</a:t>
            </a:r>
            <a:r>
              <a:rPr lang="zh-CN" altLang="en-US" sz="2800" b="1" dirty="0">
                <a:ea typeface="仿宋_GB2312" pitchFamily="49" charset="-122"/>
              </a:rPr>
              <a:t>”</a:t>
            </a:r>
            <a:r>
              <a:rPr kumimoji="1" lang="en-US" altLang="zh-CN" sz="2800" b="1" dirty="0">
                <a:latin typeface="Times New Roman" panose="02020603050405020304" pitchFamily="18" charset="0"/>
              </a:rPr>
              <a:t>GPS</a:t>
            </a:r>
            <a:r>
              <a:rPr lang="zh-CN" altLang="en-US" sz="2800" b="1" dirty="0">
                <a:latin typeface="仿宋_GB2312" pitchFamily="49" charset="-122"/>
                <a:ea typeface="仿宋_GB2312" pitchFamily="49" charset="-122"/>
              </a:rPr>
              <a:t>；</a:t>
            </a:r>
          </a:p>
          <a:p>
            <a:pPr algn="l" eaLnBrk="1" hangingPunct="1">
              <a:spcBef>
                <a:spcPct val="4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1966</a:t>
            </a:r>
            <a:r>
              <a:rPr lang="zh-CN" altLang="en-US" sz="2800" b="1" dirty="0">
                <a:latin typeface="仿宋_GB2312" pitchFamily="49" charset="-122"/>
                <a:ea typeface="仿宋_GB2312" pitchFamily="49" charset="-122"/>
              </a:rPr>
              <a:t>年开发了最早的下棋程序之一</a:t>
            </a:r>
            <a:r>
              <a:rPr kumimoji="1" lang="en-US" altLang="zh-CN" sz="2800" b="1" dirty="0">
                <a:latin typeface="Times New Roman" panose="02020603050405020304" pitchFamily="18" charset="0"/>
              </a:rPr>
              <a:t>MATER</a:t>
            </a:r>
            <a:r>
              <a:rPr lang="zh-CN" altLang="en-US" sz="2800" b="1" dirty="0">
                <a:latin typeface="仿宋_GB2312" pitchFamily="49" charset="-122"/>
                <a:ea typeface="仿宋_GB2312" pitchFamily="49" charset="-122"/>
              </a:rPr>
              <a:t>；</a:t>
            </a:r>
          </a:p>
          <a:p>
            <a:pPr algn="l" eaLnBrk="1" hangingPunct="1">
              <a:spcBef>
                <a:spcPct val="4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70</a:t>
            </a:r>
            <a:r>
              <a:rPr lang="zh-CN" altLang="en-US" sz="2800" b="1" dirty="0">
                <a:latin typeface="仿宋_GB2312" pitchFamily="49" charset="-122"/>
                <a:ea typeface="仿宋_GB2312" pitchFamily="49" charset="-122"/>
              </a:rPr>
              <a:t>年代发展完善了语义网络的概念和方法；</a:t>
            </a:r>
          </a:p>
          <a:p>
            <a:pPr algn="l" eaLnBrk="1" hangingPunct="1">
              <a:spcBef>
                <a:spcPct val="4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70</a:t>
            </a:r>
            <a:r>
              <a:rPr lang="zh-CN" altLang="en-US" sz="2800" b="1" dirty="0">
                <a:latin typeface="仿宋_GB2312" pitchFamily="49" charset="-122"/>
                <a:ea typeface="仿宋_GB2312" pitchFamily="49" charset="-122"/>
              </a:rPr>
              <a:t>年代提出了</a:t>
            </a:r>
            <a:r>
              <a:rPr lang="zh-CN" altLang="en-US" sz="2800" b="1" dirty="0">
                <a:ea typeface="仿宋_GB2312" pitchFamily="49" charset="-122"/>
              </a:rPr>
              <a:t>“</a:t>
            </a:r>
            <a:r>
              <a:rPr lang="zh-CN" altLang="en-US" sz="2800" b="1" dirty="0">
                <a:latin typeface="仿宋_GB2312" pitchFamily="49" charset="-122"/>
                <a:ea typeface="仿宋_GB2312" pitchFamily="49" charset="-122"/>
              </a:rPr>
              <a:t>物理符号系统假说</a:t>
            </a:r>
            <a:r>
              <a:rPr lang="zh-CN" altLang="en-US" sz="2800" b="1" dirty="0">
                <a:ea typeface="仿宋_GB2312" pitchFamily="49" charset="-122"/>
              </a:rPr>
              <a:t>”</a:t>
            </a:r>
            <a:r>
              <a:rPr lang="zh-CN" altLang="en-US" sz="2800" b="1" dirty="0">
                <a:latin typeface="仿宋_GB2312" pitchFamily="49" charset="-122"/>
                <a:ea typeface="仿宋_GB2312" pitchFamily="49" charset="-122"/>
              </a:rPr>
              <a:t>；</a:t>
            </a:r>
          </a:p>
          <a:p>
            <a:pPr algn="l" eaLnBrk="1" hangingPunct="1">
              <a:spcBef>
                <a:spcPct val="40000"/>
              </a:spcBef>
              <a:buFontTx/>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70</a:t>
            </a:r>
            <a:r>
              <a:rPr lang="zh-CN" altLang="en-US" sz="2800" b="1" dirty="0">
                <a:latin typeface="仿宋_GB2312" pitchFamily="49" charset="-122"/>
                <a:ea typeface="仿宋_GB2312" pitchFamily="49" charset="-122"/>
              </a:rPr>
              <a:t>年代提出决策过程模型。</a:t>
            </a:r>
          </a:p>
        </p:txBody>
      </p:sp>
      <p:sp>
        <p:nvSpPr>
          <p:cNvPr id="65541" name="Rectangle 3"/>
          <p:cNvSpPr>
            <a:spLocks noChangeArrowheads="1"/>
          </p:cNvSpPr>
          <p:nvPr/>
        </p:nvSpPr>
        <p:spPr bwMode="auto">
          <a:xfrm>
            <a:off x="1919289" y="836613"/>
            <a:ext cx="8353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FF0000"/>
              </a:buClr>
              <a:buFont typeface="Wingdings" panose="05000000000000000000" pitchFamily="2" charset="2"/>
              <a:buChar char="O"/>
            </a:pPr>
            <a:r>
              <a:rPr kumimoji="1" lang="en-US" altLang="zh-CN" sz="2800" b="1">
                <a:solidFill>
                  <a:srgbClr val="0000FF"/>
                </a:solidFill>
              </a:rPr>
              <a:t>  </a:t>
            </a:r>
            <a:r>
              <a:rPr kumimoji="1" lang="zh-CN" altLang="en-US" sz="2800" b="1">
                <a:solidFill>
                  <a:srgbClr val="990000"/>
                </a:solidFill>
                <a:latin typeface="黑体" panose="02010609060101010101" pitchFamily="49" charset="-122"/>
                <a:ea typeface="黑体" panose="02010609060101010101" pitchFamily="49" charset="-122"/>
              </a:rPr>
              <a:t>赫伯特</a:t>
            </a:r>
            <a:r>
              <a:rPr kumimoji="1" lang="en-US" altLang="zh-CN" sz="2800" b="1">
                <a:solidFill>
                  <a:srgbClr val="990000"/>
                </a:solidFill>
                <a:ea typeface="黑体" panose="02010609060101010101" pitchFamily="49" charset="-122"/>
              </a:rPr>
              <a:t>·</a:t>
            </a:r>
            <a:r>
              <a:rPr kumimoji="1" lang="en-US" altLang="zh-CN" sz="2800" b="1">
                <a:solidFill>
                  <a:srgbClr val="990000"/>
                </a:solidFill>
                <a:latin typeface="黑体" panose="02010609060101010101" pitchFamily="49" charset="-122"/>
                <a:ea typeface="黑体" panose="02010609060101010101" pitchFamily="49" charset="-122"/>
              </a:rPr>
              <a:t> </a:t>
            </a:r>
            <a:r>
              <a:rPr kumimoji="1" lang="zh-CN" altLang="en-US" sz="2800" b="1">
                <a:solidFill>
                  <a:srgbClr val="990000"/>
                </a:solidFill>
                <a:latin typeface="黑体" panose="02010609060101010101" pitchFamily="49" charset="-122"/>
                <a:ea typeface="黑体" panose="02010609060101010101" pitchFamily="49" charset="-122"/>
              </a:rPr>
              <a:t>西蒙</a:t>
            </a:r>
            <a:r>
              <a:rPr kumimoji="1" lang="zh-CN" altLang="en-US" sz="2800" b="1">
                <a:solidFill>
                  <a:srgbClr val="990000"/>
                </a:solidFill>
              </a:rPr>
              <a:t> </a:t>
            </a:r>
            <a:r>
              <a:rPr kumimoji="1" lang="en-US" altLang="zh-CN" sz="2800" b="1">
                <a:solidFill>
                  <a:srgbClr val="990000"/>
                </a:solidFill>
              </a:rPr>
              <a:t>–</a:t>
            </a:r>
            <a:r>
              <a:rPr kumimoji="1" lang="en-US" altLang="zh-CN" sz="2800" b="1"/>
              <a:t> </a:t>
            </a:r>
            <a:r>
              <a:rPr kumimoji="1" lang="en-US" altLang="zh-CN" sz="2800" b="1">
                <a:solidFill>
                  <a:srgbClr val="990000"/>
                </a:solidFill>
              </a:rPr>
              <a:t>–</a:t>
            </a:r>
            <a:r>
              <a:rPr kumimoji="1" lang="en-US" altLang="zh-CN" sz="2800" b="1">
                <a:solidFill>
                  <a:srgbClr val="990000"/>
                </a:solidFill>
                <a:cs typeface="Arial" panose="020B0604020202020204" pitchFamily="34" charset="0"/>
              </a:rPr>
              <a:t> </a:t>
            </a:r>
            <a:r>
              <a:rPr kumimoji="1" lang="zh-CN" altLang="en-US" sz="2800" b="1">
                <a:solidFill>
                  <a:srgbClr val="990000"/>
                </a:solidFill>
                <a:ea typeface="黑体" panose="02010609060101010101" pitchFamily="49" charset="-122"/>
                <a:cs typeface="Arial" panose="020B0604020202020204" pitchFamily="34" charset="0"/>
              </a:rPr>
              <a:t>符号主义学派创始人（续）</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ChangeArrowheads="1"/>
          </p:cNvSpPr>
          <p:nvPr/>
        </p:nvSpPr>
        <p:spPr bwMode="auto">
          <a:xfrm>
            <a:off x="1907713" y="1290145"/>
            <a:ext cx="7489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FF0000"/>
              </a:buClr>
              <a:buFont typeface="Wingdings" panose="05000000000000000000" pitchFamily="2" charset="2"/>
              <a:buChar char="O"/>
            </a:pPr>
            <a:r>
              <a:rPr kumimoji="1" lang="en-US" altLang="zh-CN" sz="2800" b="1" dirty="0">
                <a:solidFill>
                  <a:srgbClr val="0000FF"/>
                </a:solidFill>
              </a:rPr>
              <a:t>  </a:t>
            </a:r>
            <a:r>
              <a:rPr kumimoji="1" lang="zh-CN" altLang="en-US" sz="2800" b="1" dirty="0">
                <a:solidFill>
                  <a:srgbClr val="990000"/>
                </a:solidFill>
                <a:latin typeface="黑体" panose="02010609060101010101" pitchFamily="49" charset="-122"/>
                <a:ea typeface="黑体" panose="02010609060101010101" pitchFamily="49" charset="-122"/>
              </a:rPr>
              <a:t>艾伦</a:t>
            </a:r>
            <a:r>
              <a:rPr kumimoji="1" lang="en-US" altLang="zh-CN" sz="2800" b="1" dirty="0">
                <a:solidFill>
                  <a:srgbClr val="990000"/>
                </a:solidFill>
                <a:ea typeface="黑体" panose="02010609060101010101" pitchFamily="49" charset="-122"/>
              </a:rPr>
              <a:t>·</a:t>
            </a:r>
            <a:r>
              <a:rPr kumimoji="1" lang="en-US" altLang="zh-CN" sz="2800" b="1" dirty="0">
                <a:solidFill>
                  <a:srgbClr val="990000"/>
                </a:solidFill>
                <a:latin typeface="黑体" panose="02010609060101010101" pitchFamily="49" charset="-122"/>
                <a:ea typeface="黑体" panose="02010609060101010101" pitchFamily="49" charset="-122"/>
              </a:rPr>
              <a:t> </a:t>
            </a:r>
            <a:r>
              <a:rPr kumimoji="1" lang="zh-CN" altLang="en-US" sz="2800" b="1" dirty="0">
                <a:solidFill>
                  <a:srgbClr val="990000"/>
                </a:solidFill>
                <a:latin typeface="黑体" panose="02010609060101010101" pitchFamily="49" charset="-122"/>
                <a:ea typeface="黑体" panose="02010609060101010101" pitchFamily="49" charset="-122"/>
              </a:rPr>
              <a:t>纽厄尔</a:t>
            </a:r>
            <a:r>
              <a:rPr kumimoji="1" lang="zh-CN" altLang="en-US" sz="2800" b="1" dirty="0">
                <a:solidFill>
                  <a:srgbClr val="990000"/>
                </a:solidFill>
              </a:rPr>
              <a:t> </a:t>
            </a:r>
            <a:r>
              <a:rPr kumimoji="1" lang="en-US" altLang="zh-CN" sz="2800" b="1" dirty="0">
                <a:solidFill>
                  <a:srgbClr val="990000"/>
                </a:solidFill>
              </a:rPr>
              <a:t>–</a:t>
            </a:r>
            <a:r>
              <a:rPr kumimoji="1" lang="en-US" altLang="zh-CN" sz="2800" b="1" dirty="0"/>
              <a:t> </a:t>
            </a:r>
            <a:r>
              <a:rPr kumimoji="1" lang="en-US" altLang="zh-CN" sz="2800" b="1" dirty="0">
                <a:solidFill>
                  <a:srgbClr val="990000"/>
                </a:solidFill>
              </a:rPr>
              <a:t>–</a:t>
            </a:r>
            <a:r>
              <a:rPr kumimoji="1" lang="en-US" altLang="zh-CN" sz="2800" b="1" dirty="0">
                <a:solidFill>
                  <a:srgbClr val="990000"/>
                </a:solidFill>
                <a:cs typeface="Arial" panose="020B0604020202020204" pitchFamily="34" charset="0"/>
              </a:rPr>
              <a:t> </a:t>
            </a:r>
            <a:r>
              <a:rPr kumimoji="1" lang="zh-CN" altLang="en-US" sz="2800" b="1" dirty="0">
                <a:solidFill>
                  <a:srgbClr val="990000"/>
                </a:solidFill>
                <a:ea typeface="黑体" panose="02010609060101010101" pitchFamily="49" charset="-122"/>
                <a:cs typeface="Arial" panose="020B0604020202020204" pitchFamily="34" charset="0"/>
              </a:rPr>
              <a:t>符号主义学派创始人之一</a:t>
            </a:r>
          </a:p>
        </p:txBody>
      </p:sp>
      <p:pic>
        <p:nvPicPr>
          <p:cNvPr id="491523" name="Picture 3" descr="纽厄尔"/>
          <p:cNvPicPr>
            <a:picLocks noChangeAspect="1" noChangeArrowheads="1"/>
          </p:cNvPicPr>
          <p:nvPr/>
        </p:nvPicPr>
        <p:blipFill>
          <a:blip r:embed="rId2">
            <a:extLst>
              <a:ext uri="{28A0092B-C50C-407E-A947-70E740481C1C}">
                <a14:useLocalDpi xmlns:a14="http://schemas.microsoft.com/office/drawing/2010/main" val="0"/>
              </a:ext>
            </a:extLst>
          </a:blip>
          <a:srcRect l="9148" t="29597" r="56934" b="7716"/>
          <a:stretch>
            <a:fillRect/>
          </a:stretch>
        </p:blipFill>
        <p:spPr bwMode="auto">
          <a:xfrm>
            <a:off x="2497539" y="2211140"/>
            <a:ext cx="14398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24" name="Rectangle 4"/>
          <p:cNvSpPr>
            <a:spLocks noChangeArrowheads="1"/>
          </p:cNvSpPr>
          <p:nvPr/>
        </p:nvSpPr>
        <p:spPr bwMode="auto">
          <a:xfrm>
            <a:off x="4581525" y="2267496"/>
            <a:ext cx="5400675"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30000"/>
              </a:lnSpc>
              <a:buFont typeface="Arial" panose="020B0604020202020204" pitchFamily="34" charset="0"/>
              <a:buChar char="▪"/>
            </a:pPr>
            <a:r>
              <a:rPr lang="en-US" altLang="zh-CN" sz="2800" b="1" dirty="0">
                <a:latin typeface="仿宋_GB2312" pitchFamily="49" charset="-122"/>
                <a:ea typeface="仿宋_GB2312" pitchFamily="49" charset="-122"/>
              </a:rPr>
              <a:t>  </a:t>
            </a:r>
            <a:r>
              <a:rPr lang="zh-CN" altLang="en-US" sz="2800" b="1" dirty="0">
                <a:latin typeface="仿宋_GB2312" pitchFamily="49" charset="-122"/>
                <a:ea typeface="仿宋_GB2312" pitchFamily="49" charset="-122"/>
              </a:rPr>
              <a:t>符号主义学派的创始之一；</a:t>
            </a:r>
          </a:p>
          <a:p>
            <a:pPr algn="l" eaLnBrk="1" hangingPunct="1">
              <a:lnSpc>
                <a:spcPct val="130000"/>
              </a:lnSpc>
              <a:buFont typeface="Arial" panose="020B0604020202020204" pitchFamily="34" charset="0"/>
              <a:buChar char="▪"/>
            </a:pPr>
            <a:r>
              <a:rPr lang="zh-CN" altLang="en-US" sz="2800" b="1" dirty="0">
                <a:latin typeface="仿宋_GB2312" pitchFamily="49" charset="-122"/>
                <a:ea typeface="仿宋_GB2312" pitchFamily="49" charset="-122"/>
              </a:rPr>
              <a:t>  西蒙的学生与同事；</a:t>
            </a:r>
          </a:p>
          <a:p>
            <a:pPr algn="l" eaLnBrk="1" hangingPunct="1">
              <a:lnSpc>
                <a:spcPct val="130000"/>
              </a:lnSpc>
              <a:buFont typeface="Arial" panose="020B0604020202020204" pitchFamily="34" charset="0"/>
              <a:buChar char="▪"/>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1975</a:t>
            </a:r>
            <a:r>
              <a:rPr lang="zh-CN" altLang="en-US" sz="2800" b="1" dirty="0">
                <a:latin typeface="仿宋_GB2312" pitchFamily="49" charset="-122"/>
                <a:ea typeface="仿宋_GB2312" pitchFamily="49" charset="-122"/>
              </a:rPr>
              <a:t>年与西蒙同获图灵奖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1522"/>
                                        </p:tgtEl>
                                        <p:attrNameLst>
                                          <p:attrName>style.visibility</p:attrName>
                                        </p:attrNameLst>
                                      </p:cBhvr>
                                      <p:to>
                                        <p:strVal val="visible"/>
                                      </p:to>
                                    </p:set>
                                    <p:animEffect transition="in" filter="wipe(left)">
                                      <p:cBhvr>
                                        <p:cTn id="7" dur="2000"/>
                                        <p:tgtEl>
                                          <p:spTgt spid="491522"/>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91523"/>
                                        </p:tgtEl>
                                        <p:attrNameLst>
                                          <p:attrName>style.visibility</p:attrName>
                                        </p:attrNameLst>
                                      </p:cBhvr>
                                      <p:to>
                                        <p:strVal val="visible"/>
                                      </p:to>
                                    </p:set>
                                    <p:animEffect transition="in" filter="fade">
                                      <p:cBhvr>
                                        <p:cTn id="11" dur="1000"/>
                                        <p:tgtEl>
                                          <p:spTgt spid="491523"/>
                                        </p:tgtEl>
                                      </p:cBhvr>
                                    </p:animEffect>
                                  </p:childTnLst>
                                </p:cTn>
                              </p:par>
                            </p:childTnLst>
                          </p:cTn>
                        </p:par>
                        <p:par>
                          <p:cTn id="12" fill="hold">
                            <p:stCondLst>
                              <p:cond delay="3000"/>
                            </p:stCondLst>
                            <p:childTnLst>
                              <p:par>
                                <p:cTn id="13" presetID="12" presetClass="entr" presetSubtype="2" fill="hold" grpId="0" nodeType="afterEffect">
                                  <p:stCondLst>
                                    <p:cond delay="0"/>
                                  </p:stCondLst>
                                  <p:childTnLst>
                                    <p:set>
                                      <p:cBhvr>
                                        <p:cTn id="14" dur="1" fill="hold">
                                          <p:stCondLst>
                                            <p:cond delay="0"/>
                                          </p:stCondLst>
                                        </p:cTn>
                                        <p:tgtEl>
                                          <p:spTgt spid="491524"/>
                                        </p:tgtEl>
                                        <p:attrNameLst>
                                          <p:attrName>style.visibility</p:attrName>
                                        </p:attrNameLst>
                                      </p:cBhvr>
                                      <p:to>
                                        <p:strVal val="visible"/>
                                      </p:to>
                                    </p:set>
                                    <p:animEffect transition="in" filter="slide(fromRight)">
                                      <p:cBhvr>
                                        <p:cTn id="15" dur="500"/>
                                        <p:tgtEl>
                                          <p:spTgt spid="491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2" grpId="0"/>
      <p:bldP spid="49152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ChangeArrowheads="1"/>
          </p:cNvSpPr>
          <p:nvPr/>
        </p:nvSpPr>
        <p:spPr bwMode="auto">
          <a:xfrm>
            <a:off x="1934528" y="1069634"/>
            <a:ext cx="7200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FF0000"/>
              </a:buClr>
              <a:buFont typeface="Wingdings" panose="05000000000000000000" pitchFamily="2" charset="2"/>
              <a:buChar char="O"/>
            </a:pPr>
            <a:r>
              <a:rPr kumimoji="1" lang="en-US" altLang="zh-CN" sz="2800" b="1" dirty="0">
                <a:solidFill>
                  <a:srgbClr val="0000FF"/>
                </a:solidFill>
              </a:rPr>
              <a:t>  </a:t>
            </a:r>
            <a:r>
              <a:rPr kumimoji="1" lang="zh-CN" altLang="en-US" sz="2800" b="1" dirty="0">
                <a:solidFill>
                  <a:srgbClr val="990000"/>
                </a:solidFill>
                <a:latin typeface="黑体" panose="02010609060101010101" pitchFamily="49" charset="-122"/>
                <a:ea typeface="黑体" panose="02010609060101010101" pitchFamily="49" charset="-122"/>
              </a:rPr>
              <a:t>爱德华</a:t>
            </a:r>
            <a:r>
              <a:rPr kumimoji="1" lang="en-US" altLang="zh-CN" sz="2800" b="1" dirty="0">
                <a:solidFill>
                  <a:srgbClr val="990000"/>
                </a:solidFill>
                <a:ea typeface="黑体" panose="02010609060101010101" pitchFamily="49" charset="-122"/>
              </a:rPr>
              <a:t>·</a:t>
            </a:r>
            <a:r>
              <a:rPr kumimoji="1" lang="en-US" altLang="zh-CN" sz="2800" b="1" dirty="0">
                <a:solidFill>
                  <a:srgbClr val="990000"/>
                </a:solidFill>
                <a:latin typeface="黑体" panose="02010609060101010101" pitchFamily="49" charset="-122"/>
                <a:ea typeface="黑体" panose="02010609060101010101" pitchFamily="49" charset="-122"/>
              </a:rPr>
              <a:t> </a:t>
            </a:r>
            <a:r>
              <a:rPr kumimoji="1" lang="zh-CN" altLang="en-US" sz="2800" b="1" dirty="0">
                <a:solidFill>
                  <a:srgbClr val="990000"/>
                </a:solidFill>
                <a:latin typeface="黑体" panose="02010609060101010101" pitchFamily="49" charset="-122"/>
                <a:ea typeface="黑体" panose="02010609060101010101" pitchFamily="49" charset="-122"/>
              </a:rPr>
              <a:t>费根鲍姆</a:t>
            </a:r>
            <a:r>
              <a:rPr kumimoji="1" lang="zh-CN" altLang="en-US" sz="2800" b="1" dirty="0">
                <a:solidFill>
                  <a:srgbClr val="990000"/>
                </a:solidFill>
              </a:rPr>
              <a:t> </a:t>
            </a:r>
            <a:r>
              <a:rPr kumimoji="1" lang="en-US" altLang="zh-CN" sz="2800" b="1" dirty="0">
                <a:solidFill>
                  <a:srgbClr val="990000"/>
                </a:solidFill>
              </a:rPr>
              <a:t>–</a:t>
            </a:r>
            <a:r>
              <a:rPr kumimoji="1" lang="en-US" altLang="zh-CN" sz="2800" b="1" dirty="0"/>
              <a:t> </a:t>
            </a:r>
            <a:r>
              <a:rPr kumimoji="1" lang="en-US" altLang="zh-CN" sz="2800" b="1" dirty="0">
                <a:solidFill>
                  <a:srgbClr val="990000"/>
                </a:solidFill>
              </a:rPr>
              <a:t>–</a:t>
            </a:r>
            <a:r>
              <a:rPr kumimoji="1" lang="en-US" altLang="zh-CN" sz="2800" b="1" dirty="0">
                <a:solidFill>
                  <a:srgbClr val="990000"/>
                </a:solidFill>
                <a:cs typeface="Arial" panose="020B0604020202020204" pitchFamily="34" charset="0"/>
              </a:rPr>
              <a:t> </a:t>
            </a:r>
            <a:r>
              <a:rPr kumimoji="1" lang="zh-CN" altLang="en-US" sz="2800" b="1" dirty="0">
                <a:solidFill>
                  <a:srgbClr val="990000"/>
                </a:solidFill>
                <a:ea typeface="黑体" panose="02010609060101010101" pitchFamily="49" charset="-122"/>
                <a:cs typeface="Arial" panose="020B0604020202020204" pitchFamily="34" charset="0"/>
              </a:rPr>
              <a:t>知识工程的提出者</a:t>
            </a:r>
          </a:p>
        </p:txBody>
      </p:sp>
      <p:pic>
        <p:nvPicPr>
          <p:cNvPr id="492547" name="Picture 3" descr="费根鲍姆"/>
          <p:cNvPicPr>
            <a:picLocks noChangeAspect="1" noChangeArrowheads="1"/>
          </p:cNvPicPr>
          <p:nvPr/>
        </p:nvPicPr>
        <p:blipFill>
          <a:blip r:embed="rId2">
            <a:extLst>
              <a:ext uri="{28A0092B-C50C-407E-A947-70E740481C1C}">
                <a14:useLocalDpi xmlns:a14="http://schemas.microsoft.com/office/drawing/2010/main" val="0"/>
              </a:ext>
            </a:extLst>
          </a:blip>
          <a:srcRect l="47327" t="40793" r="7347" b="15099"/>
          <a:stretch>
            <a:fillRect/>
          </a:stretch>
        </p:blipFill>
        <p:spPr bwMode="auto">
          <a:xfrm>
            <a:off x="7967664" y="1628776"/>
            <a:ext cx="248443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548" name="Rectangle 4"/>
          <p:cNvSpPr>
            <a:spLocks noChangeArrowheads="1"/>
          </p:cNvSpPr>
          <p:nvPr/>
        </p:nvSpPr>
        <p:spPr bwMode="auto">
          <a:xfrm>
            <a:off x="1992313" y="3578664"/>
            <a:ext cx="8424862" cy="264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Char char="ü"/>
            </a:pPr>
            <a:r>
              <a:rPr lang="en-US" altLang="zh-CN" sz="2400" b="1" dirty="0">
                <a:latin typeface="仿宋_GB2312" pitchFamily="49" charset="-122"/>
                <a:ea typeface="仿宋_GB2312" pitchFamily="49" charset="-122"/>
              </a:rPr>
              <a:t>  1963</a:t>
            </a:r>
            <a:r>
              <a:rPr lang="zh-CN" altLang="en-US" sz="2400" b="1" dirty="0">
                <a:latin typeface="仿宋_GB2312" pitchFamily="49" charset="-122"/>
                <a:ea typeface="仿宋_GB2312" pitchFamily="49" charset="-122"/>
              </a:rPr>
              <a:t>年主编了</a:t>
            </a:r>
            <a:r>
              <a:rPr lang="en-US" altLang="zh-CN" sz="2400" b="1" dirty="0">
                <a:latin typeface="仿宋_GB2312" pitchFamily="49" charset="-122"/>
                <a:ea typeface="仿宋_GB2312" pitchFamily="49" charset="-122"/>
              </a:rPr>
              <a:t>《</a:t>
            </a:r>
            <a:r>
              <a:rPr lang="zh-CN" altLang="en-US" sz="2400" b="1" dirty="0">
                <a:latin typeface="仿宋_GB2312" pitchFamily="49" charset="-122"/>
                <a:ea typeface="仿宋_GB2312" pitchFamily="49" charset="-122"/>
              </a:rPr>
              <a:t>计算机与思想</a:t>
            </a:r>
            <a:r>
              <a:rPr lang="en-US" altLang="zh-CN" sz="2400" b="1" dirty="0">
                <a:latin typeface="仿宋_GB2312" pitchFamily="49" charset="-122"/>
                <a:ea typeface="仿宋_GB2312" pitchFamily="49" charset="-122"/>
              </a:rPr>
              <a:t>》</a:t>
            </a:r>
            <a:r>
              <a:rPr lang="zh-CN" altLang="en-US" sz="2400" b="1" dirty="0">
                <a:latin typeface="仿宋_GB2312" pitchFamily="49" charset="-122"/>
                <a:ea typeface="仿宋_GB2312" pitchFamily="49" charset="-122"/>
              </a:rPr>
              <a:t>一书，被认为是世界上</a:t>
            </a:r>
          </a:p>
          <a:p>
            <a:pPr algn="l" eaLnBrk="1" hangingPunct="1">
              <a:buFont typeface="Wingdings" panose="05000000000000000000" pitchFamily="2" charset="2"/>
              <a:buNone/>
            </a:pPr>
            <a:r>
              <a:rPr lang="zh-CN" altLang="en-US" sz="2400" b="1" dirty="0">
                <a:latin typeface="仿宋_GB2312" pitchFamily="49" charset="-122"/>
                <a:ea typeface="仿宋_GB2312" pitchFamily="49" charset="-122"/>
              </a:rPr>
              <a:t>    第</a:t>
            </a:r>
            <a:r>
              <a:rPr lang="en-US" altLang="zh-CN" sz="2400" b="1" dirty="0">
                <a:latin typeface="仿宋_GB2312" pitchFamily="49" charset="-122"/>
                <a:ea typeface="仿宋_GB2312" pitchFamily="49" charset="-122"/>
              </a:rPr>
              <a:t>1</a:t>
            </a:r>
            <a:r>
              <a:rPr lang="zh-CN" altLang="en-US" sz="2400" b="1" dirty="0">
                <a:latin typeface="仿宋_GB2312" pitchFamily="49" charset="-122"/>
                <a:ea typeface="仿宋_GB2312" pitchFamily="49" charset="-122"/>
              </a:rPr>
              <a:t>本关于人工智能的经典专著；</a:t>
            </a:r>
          </a:p>
          <a:p>
            <a:pPr algn="l" eaLnBrk="1" hangingPunct="1">
              <a:spcBef>
                <a:spcPct val="30000"/>
              </a:spcBef>
              <a:buFont typeface="Wingdings" panose="05000000000000000000" pitchFamily="2" charset="2"/>
              <a:buChar char="ü"/>
            </a:pPr>
            <a:r>
              <a:rPr lang="zh-CN" altLang="en-US" sz="2400" b="1" dirty="0">
                <a:latin typeface="仿宋_GB2312" pitchFamily="49" charset="-122"/>
                <a:ea typeface="仿宋_GB2312" pitchFamily="49" charset="-122"/>
              </a:rPr>
              <a:t>  </a:t>
            </a:r>
            <a:r>
              <a:rPr lang="en-US" altLang="zh-CN" sz="2400" b="1" dirty="0">
                <a:latin typeface="仿宋_GB2312" pitchFamily="49" charset="-122"/>
                <a:ea typeface="仿宋_GB2312" pitchFamily="49" charset="-122"/>
              </a:rPr>
              <a:t>1965</a:t>
            </a:r>
            <a:r>
              <a:rPr lang="zh-CN" altLang="en-US" sz="2400" b="1" dirty="0">
                <a:latin typeface="仿宋_GB2312" pitchFamily="49" charset="-122"/>
                <a:ea typeface="仿宋_GB2312" pitchFamily="49" charset="-122"/>
              </a:rPr>
              <a:t>年开发出世界上第</a:t>
            </a:r>
            <a:r>
              <a:rPr lang="en-US" altLang="zh-CN" sz="2400" b="1" dirty="0">
                <a:latin typeface="仿宋_GB2312" pitchFamily="49" charset="-122"/>
                <a:ea typeface="仿宋_GB2312" pitchFamily="49" charset="-122"/>
              </a:rPr>
              <a:t>1</a:t>
            </a:r>
            <a:r>
              <a:rPr lang="zh-CN" altLang="en-US" sz="2400" b="1" dirty="0">
                <a:latin typeface="仿宋_GB2312" pitchFamily="49" charset="-122"/>
                <a:ea typeface="仿宋_GB2312" pitchFamily="49" charset="-122"/>
              </a:rPr>
              <a:t>个专家系统；</a:t>
            </a:r>
          </a:p>
          <a:p>
            <a:pPr algn="l" eaLnBrk="1" hangingPunct="1">
              <a:spcBef>
                <a:spcPct val="30000"/>
              </a:spcBef>
              <a:buFont typeface="Wingdings" panose="05000000000000000000" pitchFamily="2" charset="2"/>
              <a:buChar char="ü"/>
            </a:pPr>
            <a:r>
              <a:rPr lang="zh-CN" altLang="en-US" sz="2400" b="1" dirty="0">
                <a:latin typeface="仿宋_GB2312" pitchFamily="49" charset="-122"/>
                <a:ea typeface="仿宋_GB2312" pitchFamily="49" charset="-122"/>
              </a:rPr>
              <a:t>  开发著名的专家系统</a:t>
            </a:r>
            <a:r>
              <a:rPr kumimoji="1" lang="en-US" altLang="zh-CN" sz="2400" b="1" dirty="0">
                <a:latin typeface="Times New Roman" panose="02020603050405020304" pitchFamily="18" charset="0"/>
              </a:rPr>
              <a:t>MYCIN</a:t>
            </a:r>
            <a:r>
              <a:rPr lang="zh-CN" altLang="en-US" sz="2400" b="1" dirty="0">
                <a:latin typeface="仿宋_GB2312" pitchFamily="49" charset="-122"/>
                <a:ea typeface="仿宋_GB2312" pitchFamily="49" charset="-122"/>
              </a:rPr>
              <a:t>；</a:t>
            </a:r>
          </a:p>
          <a:p>
            <a:pPr algn="l" eaLnBrk="1" hangingPunct="1">
              <a:spcBef>
                <a:spcPct val="30000"/>
              </a:spcBef>
              <a:buFont typeface="Wingdings" panose="05000000000000000000" pitchFamily="2" charset="2"/>
              <a:buChar char="ü"/>
            </a:pPr>
            <a:r>
              <a:rPr lang="zh-CN" altLang="en-US" sz="2400" b="1" dirty="0">
                <a:latin typeface="仿宋_GB2312" pitchFamily="49" charset="-122"/>
                <a:ea typeface="仿宋_GB2312" pitchFamily="49" charset="-122"/>
              </a:rPr>
              <a:t>  </a:t>
            </a:r>
            <a:r>
              <a:rPr lang="en-US" altLang="zh-CN" sz="2400" b="1" dirty="0">
                <a:latin typeface="仿宋_GB2312" pitchFamily="49" charset="-122"/>
                <a:ea typeface="仿宋_GB2312" pitchFamily="49" charset="-122"/>
              </a:rPr>
              <a:t>80</a:t>
            </a:r>
            <a:r>
              <a:rPr lang="zh-CN" altLang="en-US" sz="2400" b="1" dirty="0">
                <a:latin typeface="仿宋_GB2312" pitchFamily="49" charset="-122"/>
                <a:ea typeface="仿宋_GB2312" pitchFamily="49" charset="-122"/>
              </a:rPr>
              <a:t>年代合著四卷本的</a:t>
            </a:r>
            <a:r>
              <a:rPr lang="en-US" altLang="zh-CN" sz="2400" b="1" dirty="0">
                <a:latin typeface="仿宋_GB2312" pitchFamily="49" charset="-122"/>
                <a:ea typeface="仿宋_GB2312" pitchFamily="49" charset="-122"/>
              </a:rPr>
              <a:t>《</a:t>
            </a:r>
            <a:r>
              <a:rPr lang="zh-CN" altLang="en-US" sz="2400" b="1" dirty="0">
                <a:latin typeface="仿宋_GB2312" pitchFamily="49" charset="-122"/>
                <a:ea typeface="仿宋_GB2312" pitchFamily="49" charset="-122"/>
              </a:rPr>
              <a:t>人工智能手册</a:t>
            </a:r>
            <a:r>
              <a:rPr lang="en-US" altLang="zh-CN" sz="2400" b="1" dirty="0">
                <a:latin typeface="仿宋_GB2312" pitchFamily="49" charset="-122"/>
                <a:ea typeface="仿宋_GB2312" pitchFamily="49" charset="-122"/>
              </a:rPr>
              <a:t>》</a:t>
            </a:r>
            <a:r>
              <a:rPr lang="zh-CN" altLang="en-US" sz="2400" b="1" dirty="0">
                <a:latin typeface="仿宋_GB2312" pitchFamily="49" charset="-122"/>
                <a:ea typeface="仿宋_GB2312" pitchFamily="49" charset="-122"/>
              </a:rPr>
              <a:t>开设世界上第</a:t>
            </a:r>
            <a:r>
              <a:rPr lang="en-US" altLang="zh-CN" sz="2400" b="1" dirty="0">
                <a:latin typeface="仿宋_GB2312" pitchFamily="49" charset="-122"/>
                <a:ea typeface="仿宋_GB2312" pitchFamily="49" charset="-122"/>
              </a:rPr>
              <a:t>1</a:t>
            </a:r>
            <a:r>
              <a:rPr lang="zh-CN" altLang="en-US" sz="2400" b="1" dirty="0">
                <a:latin typeface="仿宋_GB2312" pitchFamily="49" charset="-122"/>
                <a:ea typeface="仿宋_GB2312" pitchFamily="49" charset="-122"/>
              </a:rPr>
              <a:t>家</a:t>
            </a:r>
          </a:p>
          <a:p>
            <a:pPr algn="l" eaLnBrk="1" hangingPunct="1">
              <a:buFont typeface="Wingdings" panose="05000000000000000000" pitchFamily="2" charset="2"/>
              <a:buNone/>
            </a:pPr>
            <a:r>
              <a:rPr lang="zh-CN" altLang="en-US" sz="2400" b="1" dirty="0">
                <a:latin typeface="仿宋_GB2312" pitchFamily="49" charset="-122"/>
                <a:ea typeface="仿宋_GB2312" pitchFamily="49" charset="-122"/>
              </a:rPr>
              <a:t>    以开发和将专家系统商品化的公司。</a:t>
            </a:r>
          </a:p>
        </p:txBody>
      </p:sp>
      <p:sp>
        <p:nvSpPr>
          <p:cNvPr id="492549" name="Rectangle 5"/>
          <p:cNvSpPr>
            <a:spLocks noChangeArrowheads="1"/>
          </p:cNvSpPr>
          <p:nvPr/>
        </p:nvSpPr>
        <p:spPr bwMode="auto">
          <a:xfrm>
            <a:off x="1992313" y="2090543"/>
            <a:ext cx="6192837"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Char char="ü"/>
            </a:pPr>
            <a:r>
              <a:rPr lang="en-US" altLang="zh-CN" sz="2400" b="1" dirty="0">
                <a:latin typeface="仿宋_GB2312" pitchFamily="49" charset="-122"/>
                <a:ea typeface="仿宋_GB2312" pitchFamily="49" charset="-122"/>
              </a:rPr>
              <a:t>  1977</a:t>
            </a:r>
            <a:r>
              <a:rPr lang="zh-CN" altLang="en-US" sz="2400" b="1" dirty="0">
                <a:latin typeface="仿宋_GB2312" pitchFamily="49" charset="-122"/>
                <a:ea typeface="仿宋_GB2312" pitchFamily="49" charset="-122"/>
              </a:rPr>
              <a:t>年提出知识工程，使人工智能从理</a:t>
            </a:r>
          </a:p>
          <a:p>
            <a:pPr algn="l" eaLnBrk="1" hangingPunct="1">
              <a:buFont typeface="Wingdings" panose="05000000000000000000" pitchFamily="2" charset="2"/>
              <a:buNone/>
            </a:pPr>
            <a:r>
              <a:rPr lang="zh-CN" altLang="en-US" sz="2400" b="1" dirty="0">
                <a:latin typeface="仿宋_GB2312" pitchFamily="49" charset="-122"/>
                <a:ea typeface="仿宋_GB2312" pitchFamily="49" charset="-122"/>
              </a:rPr>
              <a:t>    论转向应用；</a:t>
            </a:r>
          </a:p>
          <a:p>
            <a:pPr algn="l" eaLnBrk="1" hangingPunct="1">
              <a:spcBef>
                <a:spcPct val="30000"/>
              </a:spcBef>
              <a:buFont typeface="Wingdings" panose="05000000000000000000" pitchFamily="2" charset="2"/>
              <a:buChar char="ü"/>
            </a:pPr>
            <a:r>
              <a:rPr lang="zh-CN" altLang="en-US" sz="2400" b="1" dirty="0">
                <a:latin typeface="仿宋_GB2312" pitchFamily="49" charset="-122"/>
                <a:ea typeface="仿宋_GB2312" pitchFamily="49" charset="-122"/>
              </a:rPr>
              <a:t>  </a:t>
            </a:r>
            <a:r>
              <a:rPr lang="en-US" altLang="zh-CN" sz="2400" b="1" dirty="0">
                <a:latin typeface="仿宋_GB2312" pitchFamily="49" charset="-122"/>
                <a:ea typeface="仿宋_GB2312" pitchFamily="49" charset="-122"/>
              </a:rPr>
              <a:t>1994</a:t>
            </a:r>
            <a:r>
              <a:rPr lang="zh-CN" altLang="en-US" sz="2400" b="1" dirty="0">
                <a:latin typeface="仿宋_GB2312" pitchFamily="49" charset="-122"/>
                <a:ea typeface="仿宋_GB2312" pitchFamily="49" charset="-122"/>
              </a:rPr>
              <a:t>年和劳伊</a:t>
            </a:r>
            <a:r>
              <a:rPr lang="en-US" altLang="zh-CN" sz="2400" b="1" dirty="0">
                <a:latin typeface="仿宋_GB2312" pitchFamily="49" charset="-122"/>
                <a:ea typeface="仿宋_GB2312" pitchFamily="49" charset="-122"/>
              </a:rPr>
              <a:t>.</a:t>
            </a:r>
            <a:r>
              <a:rPr lang="zh-CN" altLang="en-US" sz="2400" b="1" dirty="0">
                <a:latin typeface="仿宋_GB2312" pitchFamily="49" charset="-122"/>
                <a:ea typeface="仿宋_GB2312" pitchFamily="49" charset="-122"/>
              </a:rPr>
              <a:t>雷迪共同获得图灵奖；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2546"/>
                                        </p:tgtEl>
                                        <p:attrNameLst>
                                          <p:attrName>style.visibility</p:attrName>
                                        </p:attrNameLst>
                                      </p:cBhvr>
                                      <p:to>
                                        <p:strVal val="visible"/>
                                      </p:to>
                                    </p:set>
                                    <p:animEffect transition="in" filter="fade">
                                      <p:cBhvr>
                                        <p:cTn id="7" dur="2000"/>
                                        <p:tgtEl>
                                          <p:spTgt spid="492546"/>
                                        </p:tgtEl>
                                      </p:cBhvr>
                                    </p:animEffect>
                                  </p:childTnLst>
                                </p:cTn>
                              </p:par>
                            </p:childTnLst>
                          </p:cTn>
                        </p:par>
                        <p:par>
                          <p:cTn id="8" fill="hold">
                            <p:stCondLst>
                              <p:cond delay="2000"/>
                            </p:stCondLst>
                            <p:childTnLst>
                              <p:par>
                                <p:cTn id="9" presetID="12" presetClass="entr" presetSubtype="8" fill="hold" nodeType="afterEffect">
                                  <p:stCondLst>
                                    <p:cond delay="0"/>
                                  </p:stCondLst>
                                  <p:childTnLst>
                                    <p:set>
                                      <p:cBhvr>
                                        <p:cTn id="10" dur="1" fill="hold">
                                          <p:stCondLst>
                                            <p:cond delay="0"/>
                                          </p:stCondLst>
                                        </p:cTn>
                                        <p:tgtEl>
                                          <p:spTgt spid="492547"/>
                                        </p:tgtEl>
                                        <p:attrNameLst>
                                          <p:attrName>style.visibility</p:attrName>
                                        </p:attrNameLst>
                                      </p:cBhvr>
                                      <p:to>
                                        <p:strVal val="visible"/>
                                      </p:to>
                                    </p:set>
                                    <p:animEffect transition="in" filter="slide(fromLeft)">
                                      <p:cBhvr>
                                        <p:cTn id="11" dur="500"/>
                                        <p:tgtEl>
                                          <p:spTgt spid="492547"/>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492549"/>
                                        </p:tgtEl>
                                        <p:attrNameLst>
                                          <p:attrName>style.visibility</p:attrName>
                                        </p:attrNameLst>
                                      </p:cBhvr>
                                      <p:to>
                                        <p:strVal val="visible"/>
                                      </p:to>
                                    </p:set>
                                    <p:animEffect transition="in" filter="wipe(up)">
                                      <p:cBhvr>
                                        <p:cTn id="15" dur="5000"/>
                                        <p:tgtEl>
                                          <p:spTgt spid="492549"/>
                                        </p:tgtEl>
                                      </p:cBhvr>
                                    </p:animEffect>
                                  </p:childTnLst>
                                </p:cTn>
                              </p:par>
                            </p:childTnLst>
                          </p:cTn>
                        </p:par>
                        <p:par>
                          <p:cTn id="16" fill="hold">
                            <p:stCondLst>
                              <p:cond delay="7500"/>
                            </p:stCondLst>
                            <p:childTnLst>
                              <p:par>
                                <p:cTn id="17" presetID="22" presetClass="entr" presetSubtype="1" fill="hold" grpId="0" nodeType="afterEffect">
                                  <p:stCondLst>
                                    <p:cond delay="0"/>
                                  </p:stCondLst>
                                  <p:childTnLst>
                                    <p:set>
                                      <p:cBhvr>
                                        <p:cTn id="18" dur="1" fill="hold">
                                          <p:stCondLst>
                                            <p:cond delay="0"/>
                                          </p:stCondLst>
                                        </p:cTn>
                                        <p:tgtEl>
                                          <p:spTgt spid="492548"/>
                                        </p:tgtEl>
                                        <p:attrNameLst>
                                          <p:attrName>style.visibility</p:attrName>
                                        </p:attrNameLst>
                                      </p:cBhvr>
                                      <p:to>
                                        <p:strVal val="visible"/>
                                      </p:to>
                                    </p:set>
                                    <p:animEffect transition="in" filter="wipe(up)">
                                      <p:cBhvr>
                                        <p:cTn id="19" dur="5000"/>
                                        <p:tgtEl>
                                          <p:spTgt spid="492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6" grpId="0"/>
      <p:bldP spid="492548" grpId="0"/>
      <p:bldP spid="49254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2" name="Rectangle 4"/>
          <p:cNvSpPr>
            <a:spLocks noChangeArrowheads="1"/>
          </p:cNvSpPr>
          <p:nvPr/>
        </p:nvSpPr>
        <p:spPr bwMode="auto">
          <a:xfrm>
            <a:off x="3892550" y="1700214"/>
            <a:ext cx="6732588" cy="5004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Char char="w"/>
            </a:pPr>
            <a:r>
              <a:rPr lang="en-US" altLang="zh-CN" sz="2800" b="1" dirty="0">
                <a:latin typeface="仿宋_GB2312" pitchFamily="49" charset="-122"/>
                <a:ea typeface="仿宋_GB2312" pitchFamily="49" charset="-122"/>
              </a:rPr>
              <a:t> 1937</a:t>
            </a:r>
            <a:r>
              <a:rPr lang="zh-CN" altLang="en-US" sz="2800" b="1" dirty="0">
                <a:latin typeface="仿宋_GB2312" pitchFamily="49" charset="-122"/>
                <a:ea typeface="仿宋_GB2312" pitchFamily="49" charset="-122"/>
              </a:rPr>
              <a:t>年出生于印度，</a:t>
            </a:r>
            <a:r>
              <a:rPr lang="en-US" altLang="zh-CN" sz="2800" b="1" dirty="0">
                <a:latin typeface="仿宋_GB2312" pitchFamily="49" charset="-122"/>
                <a:ea typeface="仿宋_GB2312" pitchFamily="49" charset="-122"/>
              </a:rPr>
              <a:t>1966</a:t>
            </a:r>
            <a:r>
              <a:rPr lang="zh-CN" altLang="en-US" sz="2800" b="1" dirty="0">
                <a:latin typeface="仿宋_GB2312" pitchFamily="49" charset="-122"/>
                <a:ea typeface="仿宋_GB2312" pitchFamily="49" charset="-122"/>
              </a:rPr>
              <a:t>年在美国获得  博士；</a:t>
            </a:r>
          </a:p>
          <a:p>
            <a:pPr algn="l" eaLnBrk="1" hangingPunct="1">
              <a:spcBef>
                <a:spcPct val="30000"/>
              </a:spcBef>
              <a:buFont typeface="Wingdings" panose="05000000000000000000" pitchFamily="2" charset="2"/>
              <a:buChar char="w"/>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1994</a:t>
            </a:r>
            <a:r>
              <a:rPr lang="zh-CN" altLang="en-US" sz="2800" b="1" dirty="0">
                <a:latin typeface="仿宋_GB2312" pitchFamily="49" charset="-122"/>
                <a:ea typeface="仿宋_GB2312" pitchFamily="49" charset="-122"/>
              </a:rPr>
              <a:t>年与费根鲍姆共同获得图灵奖；</a:t>
            </a:r>
          </a:p>
          <a:p>
            <a:pPr algn="l" eaLnBrk="1" hangingPunct="1">
              <a:spcBef>
                <a:spcPct val="30000"/>
              </a:spcBef>
              <a:buFont typeface="Wingdings" panose="05000000000000000000" pitchFamily="2" charset="2"/>
              <a:buChar char="w"/>
            </a:pPr>
            <a:r>
              <a:rPr lang="zh-CN" altLang="en-US" sz="2800" b="1" dirty="0">
                <a:latin typeface="仿宋_GB2312" pitchFamily="49" charset="-122"/>
                <a:ea typeface="仿宋_GB2312" pitchFamily="49" charset="-122"/>
              </a:rPr>
              <a:t> 主持开发大型</a:t>
            </a:r>
            <a:r>
              <a:rPr lang="en-US" altLang="zh-CN" sz="2800" b="1" dirty="0">
                <a:latin typeface="仿宋_GB2312" pitchFamily="49" charset="-122"/>
                <a:ea typeface="仿宋_GB2312" pitchFamily="49" charset="-122"/>
              </a:rPr>
              <a:t>AI</a:t>
            </a:r>
            <a:r>
              <a:rPr lang="zh-CN" altLang="en-US" sz="2800" b="1" dirty="0">
                <a:latin typeface="仿宋_GB2312" pitchFamily="49" charset="-122"/>
                <a:ea typeface="仿宋_GB2312" pitchFamily="49" charset="-122"/>
              </a:rPr>
              <a:t>系统</a:t>
            </a:r>
          </a:p>
          <a:p>
            <a:pPr algn="l">
              <a:spcBef>
                <a:spcPct val="20000"/>
              </a:spcBef>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- 1986</a:t>
            </a:r>
            <a:r>
              <a:rPr lang="zh-CN" altLang="en-US" sz="2800" b="1" dirty="0">
                <a:latin typeface="仿宋_GB2312" pitchFamily="49" charset="-122"/>
                <a:ea typeface="仿宋_GB2312" pitchFamily="49" charset="-122"/>
              </a:rPr>
              <a:t>年能在道路行驶的自动车辆项目</a:t>
            </a:r>
            <a:r>
              <a:rPr lang="en-US" altLang="zh-CN" sz="2800" b="1" dirty="0">
                <a:latin typeface="仿宋_GB2312" pitchFamily="49" charset="-122"/>
                <a:ea typeface="仿宋_GB2312" pitchFamily="49" charset="-122"/>
              </a:rPr>
              <a:t>	(</a:t>
            </a:r>
            <a:r>
              <a:rPr kumimoji="1" lang="en-US" altLang="zh-CN" sz="2800" b="1" dirty="0" err="1">
                <a:latin typeface="Times New Roman" panose="02020603050405020304" pitchFamily="18" charset="0"/>
              </a:rPr>
              <a:t>Navlab</a:t>
            </a:r>
            <a:r>
              <a:rPr kumimoji="1" lang="en-US" altLang="zh-CN" sz="2800" b="1" dirty="0">
                <a:latin typeface="Times New Roman" panose="02020603050405020304" pitchFamily="18" charset="0"/>
              </a:rPr>
              <a:t>)</a:t>
            </a:r>
          </a:p>
          <a:p>
            <a:pPr algn="l" eaLnBrk="1" hangingPunct="1">
              <a:spcBef>
                <a:spcPct val="20000"/>
              </a:spcBef>
            </a:pPr>
            <a:r>
              <a:rPr lang="en-US" altLang="zh-CN" sz="2800" b="1" dirty="0">
                <a:latin typeface="仿宋_GB2312" pitchFamily="49" charset="-122"/>
                <a:ea typeface="仿宋_GB2312" pitchFamily="49" charset="-122"/>
              </a:rPr>
              <a:t>  - </a:t>
            </a:r>
            <a:r>
              <a:rPr lang="zh-CN" altLang="en-US" sz="2800" b="1" dirty="0">
                <a:latin typeface="仿宋_GB2312" pitchFamily="49" charset="-122"/>
                <a:ea typeface="仿宋_GB2312" pitchFamily="49" charset="-122"/>
              </a:rPr>
              <a:t>用于扫盲的语音识别系统</a:t>
            </a:r>
            <a:r>
              <a:rPr lang="en-US" altLang="zh-CN" sz="2800" b="1" dirty="0">
                <a:latin typeface="Times New Roman" panose="02020603050405020304" pitchFamily="18" charset="0"/>
                <a:ea typeface="仿宋_GB2312" pitchFamily="49" charset="-122"/>
              </a:rPr>
              <a:t>LISTEN</a:t>
            </a:r>
          </a:p>
          <a:p>
            <a:pPr algn="l">
              <a:spcBef>
                <a:spcPct val="20000"/>
              </a:spcBef>
            </a:pPr>
            <a:r>
              <a:rPr lang="en-US" altLang="zh-CN" sz="2800" b="1" dirty="0">
                <a:latin typeface="仿宋_GB2312" pitchFamily="49" charset="-122"/>
                <a:ea typeface="仿宋_GB2312" pitchFamily="49" charset="-122"/>
              </a:rPr>
              <a:t>  - </a:t>
            </a:r>
            <a:r>
              <a:rPr lang="zh-CN" altLang="en-US" sz="2800" b="1" dirty="0">
                <a:latin typeface="仿宋_GB2312" pitchFamily="49" charset="-122"/>
                <a:ea typeface="仿宋_GB2312" pitchFamily="49" charset="-122"/>
              </a:rPr>
              <a:t>火山探测机器人项目</a:t>
            </a:r>
            <a:r>
              <a:rPr kumimoji="1" lang="zh-CN" altLang="en-US" sz="2800" b="1" dirty="0">
                <a:latin typeface="Times New Roman" panose="02020603050405020304" pitchFamily="18" charset="0"/>
              </a:rPr>
              <a:t>（</a:t>
            </a:r>
            <a:r>
              <a:rPr kumimoji="1" lang="en-US" altLang="zh-CN" sz="2800" b="1" dirty="0">
                <a:latin typeface="Times New Roman" panose="02020603050405020304" pitchFamily="18" charset="0"/>
              </a:rPr>
              <a:t>Dante</a:t>
            </a:r>
            <a:r>
              <a:rPr kumimoji="1" lang="zh-CN" altLang="en-US" sz="2800" b="1" dirty="0">
                <a:latin typeface="Times New Roman" panose="02020603050405020304" pitchFamily="18" charset="0"/>
              </a:rPr>
              <a:t>）</a:t>
            </a:r>
          </a:p>
          <a:p>
            <a:pPr algn="l" eaLnBrk="1" hangingPunct="1">
              <a:spcBef>
                <a:spcPct val="20000"/>
              </a:spcBef>
            </a:pPr>
            <a:r>
              <a:rPr lang="zh-CN" altLang="en-US" sz="2800" b="1" dirty="0">
                <a:latin typeface="仿宋_GB2312" pitchFamily="49" charset="-122"/>
                <a:ea typeface="仿宋_GB2312" pitchFamily="49" charset="-122"/>
              </a:rPr>
              <a:t>  </a:t>
            </a:r>
            <a:r>
              <a:rPr lang="en-US" altLang="zh-CN" sz="2800" b="1" dirty="0">
                <a:latin typeface="仿宋_GB2312" pitchFamily="49" charset="-122"/>
                <a:ea typeface="仿宋_GB2312" pitchFamily="49" charset="-122"/>
              </a:rPr>
              <a:t>- </a:t>
            </a:r>
            <a:r>
              <a:rPr lang="zh-CN" altLang="en-US" sz="2800" b="1" dirty="0">
                <a:latin typeface="仿宋_GB2312" pitchFamily="49" charset="-122"/>
                <a:ea typeface="仿宋_GB2312" pitchFamily="49" charset="-122"/>
              </a:rPr>
              <a:t>自动机工厂项目，提出</a:t>
            </a:r>
            <a:r>
              <a:rPr lang="zh-CN" altLang="en-US" sz="2800" b="1" dirty="0">
                <a:ea typeface="仿宋_GB2312" pitchFamily="49" charset="-122"/>
              </a:rPr>
              <a:t>“</a:t>
            </a:r>
            <a:r>
              <a:rPr lang="zh-CN" altLang="en-US" sz="2800" b="1" dirty="0">
                <a:latin typeface="仿宋_GB2312" pitchFamily="49" charset="-122"/>
                <a:ea typeface="仿宋_GB2312" pitchFamily="49" charset="-122"/>
              </a:rPr>
              <a:t>白领机器人</a:t>
            </a:r>
          </a:p>
          <a:p>
            <a:pPr algn="l" eaLnBrk="1" hangingPunct="1"/>
            <a:r>
              <a:rPr lang="zh-CN" altLang="en-US" sz="2800" b="1" dirty="0">
                <a:latin typeface="仿宋_GB2312" pitchFamily="49" charset="-122"/>
                <a:ea typeface="仿宋_GB2312" pitchFamily="49" charset="-122"/>
              </a:rPr>
              <a:t>    学</a:t>
            </a:r>
            <a:r>
              <a:rPr lang="zh-CN" altLang="en-US" sz="2800" b="1" dirty="0">
                <a:ea typeface="仿宋_GB2312" pitchFamily="49" charset="-122"/>
              </a:rPr>
              <a:t>”</a:t>
            </a:r>
            <a:r>
              <a:rPr lang="zh-CN" altLang="en-US" sz="2800" b="1" dirty="0">
                <a:latin typeface="仿宋_GB2312" pitchFamily="49" charset="-122"/>
                <a:ea typeface="仿宋_GB2312" pitchFamily="49" charset="-122"/>
              </a:rPr>
              <a:t>。</a:t>
            </a:r>
          </a:p>
        </p:txBody>
      </p:sp>
      <p:sp>
        <p:nvSpPr>
          <p:cNvPr id="493570" name="Rectangle 2"/>
          <p:cNvSpPr>
            <a:spLocks noChangeArrowheads="1"/>
          </p:cNvSpPr>
          <p:nvPr/>
        </p:nvSpPr>
        <p:spPr bwMode="auto">
          <a:xfrm>
            <a:off x="1919288" y="836613"/>
            <a:ext cx="77771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FF0000"/>
              </a:buClr>
              <a:buFont typeface="Wingdings" panose="05000000000000000000" pitchFamily="2" charset="2"/>
              <a:buChar char="O"/>
            </a:pPr>
            <a:r>
              <a:rPr kumimoji="1" lang="en-US" altLang="zh-CN" sz="2800" b="1" dirty="0">
                <a:solidFill>
                  <a:srgbClr val="0000FF"/>
                </a:solidFill>
              </a:rPr>
              <a:t>  </a:t>
            </a:r>
            <a:r>
              <a:rPr kumimoji="1" lang="zh-CN" altLang="en-US" sz="2800" b="1" dirty="0">
                <a:solidFill>
                  <a:srgbClr val="990000"/>
                </a:solidFill>
                <a:latin typeface="黑体" panose="02010609060101010101" pitchFamily="49" charset="-122"/>
                <a:ea typeface="黑体" panose="02010609060101010101" pitchFamily="49" charset="-122"/>
              </a:rPr>
              <a:t>劳伊</a:t>
            </a:r>
            <a:r>
              <a:rPr kumimoji="1" lang="en-US" altLang="zh-CN" sz="2800" b="1" dirty="0">
                <a:solidFill>
                  <a:srgbClr val="990000"/>
                </a:solidFill>
                <a:ea typeface="黑体" panose="02010609060101010101" pitchFamily="49" charset="-122"/>
              </a:rPr>
              <a:t>·</a:t>
            </a:r>
            <a:r>
              <a:rPr kumimoji="1" lang="en-US" altLang="zh-CN" sz="2800" b="1" dirty="0">
                <a:solidFill>
                  <a:srgbClr val="990000"/>
                </a:solidFill>
                <a:latin typeface="黑体" panose="02010609060101010101" pitchFamily="49" charset="-122"/>
                <a:ea typeface="黑体" panose="02010609060101010101" pitchFamily="49" charset="-122"/>
              </a:rPr>
              <a:t> </a:t>
            </a:r>
            <a:r>
              <a:rPr kumimoji="1" lang="zh-CN" altLang="en-US" sz="2800" b="1" dirty="0">
                <a:solidFill>
                  <a:srgbClr val="990000"/>
                </a:solidFill>
                <a:latin typeface="黑体" panose="02010609060101010101" pitchFamily="49" charset="-122"/>
                <a:ea typeface="黑体" panose="02010609060101010101" pitchFamily="49" charset="-122"/>
              </a:rPr>
              <a:t>雷迪</a:t>
            </a:r>
            <a:r>
              <a:rPr kumimoji="1" lang="zh-CN" altLang="en-US" sz="2800" b="1" dirty="0">
                <a:solidFill>
                  <a:srgbClr val="990000"/>
                </a:solidFill>
              </a:rPr>
              <a:t> </a:t>
            </a:r>
            <a:r>
              <a:rPr kumimoji="1" lang="en-US" altLang="zh-CN" sz="2800" b="1" dirty="0">
                <a:solidFill>
                  <a:srgbClr val="990000"/>
                </a:solidFill>
              </a:rPr>
              <a:t>–</a:t>
            </a:r>
            <a:r>
              <a:rPr kumimoji="1" lang="en-US" altLang="zh-CN" sz="2800" b="1" dirty="0"/>
              <a:t> </a:t>
            </a:r>
            <a:r>
              <a:rPr kumimoji="1" lang="en-US" altLang="zh-CN" sz="2800" b="1" dirty="0">
                <a:solidFill>
                  <a:srgbClr val="990000"/>
                </a:solidFill>
              </a:rPr>
              <a:t>–</a:t>
            </a:r>
            <a:r>
              <a:rPr kumimoji="1" lang="en-US" altLang="zh-CN" sz="2800" b="1" dirty="0">
                <a:solidFill>
                  <a:srgbClr val="990000"/>
                </a:solidFill>
                <a:cs typeface="Arial" panose="020B0604020202020204" pitchFamily="34" charset="0"/>
              </a:rPr>
              <a:t> </a:t>
            </a:r>
            <a:r>
              <a:rPr kumimoji="1" lang="zh-CN" altLang="en-US" sz="2800" b="1" dirty="0">
                <a:solidFill>
                  <a:srgbClr val="990000"/>
                </a:solidFill>
                <a:ea typeface="黑体" panose="02010609060101010101" pitchFamily="49" charset="-122"/>
                <a:cs typeface="Arial" panose="020B0604020202020204" pitchFamily="34" charset="0"/>
              </a:rPr>
              <a:t>大型人工智能系统的开拓者</a:t>
            </a:r>
          </a:p>
        </p:txBody>
      </p:sp>
      <p:pic>
        <p:nvPicPr>
          <p:cNvPr id="493571" name="Picture 3" descr="雷迪"/>
          <p:cNvPicPr>
            <a:picLocks noChangeAspect="1" noChangeArrowheads="1"/>
          </p:cNvPicPr>
          <p:nvPr/>
        </p:nvPicPr>
        <p:blipFill>
          <a:blip r:embed="rId2">
            <a:extLst>
              <a:ext uri="{28A0092B-C50C-407E-A947-70E740481C1C}">
                <a14:useLocalDpi xmlns:a14="http://schemas.microsoft.com/office/drawing/2010/main" val="0"/>
              </a:ext>
            </a:extLst>
          </a:blip>
          <a:srcRect l="10002" t="28824" r="56241" b="21140"/>
          <a:stretch>
            <a:fillRect/>
          </a:stretch>
        </p:blipFill>
        <p:spPr bwMode="auto">
          <a:xfrm>
            <a:off x="1774825" y="2276475"/>
            <a:ext cx="19446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493570"/>
                                        </p:tgtEl>
                                        <p:attrNameLst>
                                          <p:attrName>style.visibility</p:attrName>
                                        </p:attrNameLst>
                                      </p:cBhvr>
                                      <p:to>
                                        <p:strVal val="visible"/>
                                      </p:to>
                                    </p:set>
                                    <p:animEffect transition="in" filter="blinds(vertical)">
                                      <p:cBhvr>
                                        <p:cTn id="7" dur="1000"/>
                                        <p:tgtEl>
                                          <p:spTgt spid="493570"/>
                                        </p:tgtEl>
                                      </p:cBhvr>
                                    </p:animEffect>
                                  </p:childTnLst>
                                </p:cTn>
                              </p:par>
                            </p:childTnLst>
                          </p:cTn>
                        </p:par>
                        <p:par>
                          <p:cTn id="8" fill="hold">
                            <p:stCondLst>
                              <p:cond delay="1000"/>
                            </p:stCondLst>
                            <p:childTnLst>
                              <p:par>
                                <p:cTn id="9" presetID="2" presetClass="entr" presetSubtype="12" fill="hold" nodeType="afterEffect">
                                  <p:stCondLst>
                                    <p:cond delay="0"/>
                                  </p:stCondLst>
                                  <p:childTnLst>
                                    <p:set>
                                      <p:cBhvr>
                                        <p:cTn id="10" dur="1" fill="hold">
                                          <p:stCondLst>
                                            <p:cond delay="0"/>
                                          </p:stCondLst>
                                        </p:cTn>
                                        <p:tgtEl>
                                          <p:spTgt spid="493571"/>
                                        </p:tgtEl>
                                        <p:attrNameLst>
                                          <p:attrName>style.visibility</p:attrName>
                                        </p:attrNameLst>
                                      </p:cBhvr>
                                      <p:to>
                                        <p:strVal val="visible"/>
                                      </p:to>
                                    </p:set>
                                    <p:anim calcmode="lin" valueType="num">
                                      <p:cBhvr additive="base">
                                        <p:cTn id="11" dur="500" fill="hold"/>
                                        <p:tgtEl>
                                          <p:spTgt spid="493571"/>
                                        </p:tgtEl>
                                        <p:attrNameLst>
                                          <p:attrName>ppt_x</p:attrName>
                                        </p:attrNameLst>
                                      </p:cBhvr>
                                      <p:tavLst>
                                        <p:tav tm="0">
                                          <p:val>
                                            <p:strVal val="0-#ppt_w/2"/>
                                          </p:val>
                                        </p:tav>
                                        <p:tav tm="100000">
                                          <p:val>
                                            <p:strVal val="#ppt_x"/>
                                          </p:val>
                                        </p:tav>
                                      </p:tavLst>
                                    </p:anim>
                                    <p:anim calcmode="lin" valueType="num">
                                      <p:cBhvr additive="base">
                                        <p:cTn id="12" dur="500" fill="hold"/>
                                        <p:tgtEl>
                                          <p:spTgt spid="493571"/>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493572">
                                            <p:txEl>
                                              <p:pRg st="0" end="0"/>
                                            </p:txEl>
                                          </p:spTgt>
                                        </p:tgtEl>
                                        <p:attrNameLst>
                                          <p:attrName>style.visibility</p:attrName>
                                        </p:attrNameLst>
                                      </p:cBhvr>
                                      <p:to>
                                        <p:strVal val="visible"/>
                                      </p:to>
                                    </p:set>
                                    <p:animEffect transition="in" filter="wipe(left)">
                                      <p:cBhvr>
                                        <p:cTn id="16" dur="3000"/>
                                        <p:tgtEl>
                                          <p:spTgt spid="493572">
                                            <p:txEl>
                                              <p:pRg st="0" end="0"/>
                                            </p:txEl>
                                          </p:spTgt>
                                        </p:tgtEl>
                                      </p:cBhvr>
                                    </p:animEffect>
                                  </p:childTnLst>
                                </p:cTn>
                              </p:par>
                            </p:childTnLst>
                          </p:cTn>
                        </p:par>
                        <p:par>
                          <p:cTn id="17" fill="hold">
                            <p:stCondLst>
                              <p:cond delay="4500"/>
                            </p:stCondLst>
                            <p:childTnLst>
                              <p:par>
                                <p:cTn id="18" presetID="22" presetClass="entr" presetSubtype="8" fill="hold" nodeType="afterEffect">
                                  <p:stCondLst>
                                    <p:cond delay="0"/>
                                  </p:stCondLst>
                                  <p:childTnLst>
                                    <p:set>
                                      <p:cBhvr>
                                        <p:cTn id="19" dur="1" fill="hold">
                                          <p:stCondLst>
                                            <p:cond delay="0"/>
                                          </p:stCondLst>
                                        </p:cTn>
                                        <p:tgtEl>
                                          <p:spTgt spid="493572">
                                            <p:txEl>
                                              <p:pRg st="1" end="1"/>
                                            </p:txEl>
                                          </p:spTgt>
                                        </p:tgtEl>
                                        <p:attrNameLst>
                                          <p:attrName>style.visibility</p:attrName>
                                        </p:attrNameLst>
                                      </p:cBhvr>
                                      <p:to>
                                        <p:strVal val="visible"/>
                                      </p:to>
                                    </p:set>
                                    <p:animEffect transition="in" filter="wipe(left)">
                                      <p:cBhvr>
                                        <p:cTn id="20" dur="3000"/>
                                        <p:tgtEl>
                                          <p:spTgt spid="493572">
                                            <p:txEl>
                                              <p:pRg st="1" end="1"/>
                                            </p:txEl>
                                          </p:spTgt>
                                        </p:tgtEl>
                                      </p:cBhvr>
                                    </p:animEffect>
                                  </p:childTnLst>
                                </p:cTn>
                              </p:par>
                            </p:childTnLst>
                          </p:cTn>
                        </p:par>
                        <p:par>
                          <p:cTn id="21" fill="hold">
                            <p:stCondLst>
                              <p:cond delay="7500"/>
                            </p:stCondLst>
                            <p:childTnLst>
                              <p:par>
                                <p:cTn id="22" presetID="22" presetClass="entr" presetSubtype="8" fill="hold" nodeType="afterEffect">
                                  <p:stCondLst>
                                    <p:cond delay="0"/>
                                  </p:stCondLst>
                                  <p:childTnLst>
                                    <p:set>
                                      <p:cBhvr>
                                        <p:cTn id="23" dur="1" fill="hold">
                                          <p:stCondLst>
                                            <p:cond delay="0"/>
                                          </p:stCondLst>
                                        </p:cTn>
                                        <p:tgtEl>
                                          <p:spTgt spid="493572">
                                            <p:txEl>
                                              <p:pRg st="2" end="2"/>
                                            </p:txEl>
                                          </p:spTgt>
                                        </p:tgtEl>
                                        <p:attrNameLst>
                                          <p:attrName>style.visibility</p:attrName>
                                        </p:attrNameLst>
                                      </p:cBhvr>
                                      <p:to>
                                        <p:strVal val="visible"/>
                                      </p:to>
                                    </p:set>
                                    <p:animEffect transition="in" filter="wipe(left)">
                                      <p:cBhvr>
                                        <p:cTn id="24" dur="3000"/>
                                        <p:tgtEl>
                                          <p:spTgt spid="493572">
                                            <p:txEl>
                                              <p:pRg st="2" end="2"/>
                                            </p:txEl>
                                          </p:spTgt>
                                        </p:tgtEl>
                                      </p:cBhvr>
                                    </p:animEffect>
                                  </p:childTnLst>
                                </p:cTn>
                              </p:par>
                            </p:childTnLst>
                          </p:cTn>
                        </p:par>
                        <p:par>
                          <p:cTn id="25" fill="hold">
                            <p:stCondLst>
                              <p:cond delay="10500"/>
                            </p:stCondLst>
                            <p:childTnLst>
                              <p:par>
                                <p:cTn id="26" presetID="22" presetClass="entr" presetSubtype="8" fill="hold" nodeType="afterEffect">
                                  <p:stCondLst>
                                    <p:cond delay="0"/>
                                  </p:stCondLst>
                                  <p:childTnLst>
                                    <p:set>
                                      <p:cBhvr>
                                        <p:cTn id="27" dur="1" fill="hold">
                                          <p:stCondLst>
                                            <p:cond delay="0"/>
                                          </p:stCondLst>
                                        </p:cTn>
                                        <p:tgtEl>
                                          <p:spTgt spid="493572">
                                            <p:txEl>
                                              <p:pRg st="3" end="3"/>
                                            </p:txEl>
                                          </p:spTgt>
                                        </p:tgtEl>
                                        <p:attrNameLst>
                                          <p:attrName>style.visibility</p:attrName>
                                        </p:attrNameLst>
                                      </p:cBhvr>
                                      <p:to>
                                        <p:strVal val="visible"/>
                                      </p:to>
                                    </p:set>
                                    <p:animEffect transition="in" filter="wipe(left)">
                                      <p:cBhvr>
                                        <p:cTn id="28" dur="3000"/>
                                        <p:tgtEl>
                                          <p:spTgt spid="493572">
                                            <p:txEl>
                                              <p:pRg st="3" end="3"/>
                                            </p:txEl>
                                          </p:spTgt>
                                        </p:tgtEl>
                                      </p:cBhvr>
                                    </p:animEffect>
                                  </p:childTnLst>
                                </p:cTn>
                              </p:par>
                            </p:childTnLst>
                          </p:cTn>
                        </p:par>
                        <p:par>
                          <p:cTn id="29" fill="hold">
                            <p:stCondLst>
                              <p:cond delay="13500"/>
                            </p:stCondLst>
                            <p:childTnLst>
                              <p:par>
                                <p:cTn id="30" presetID="22" presetClass="entr" presetSubtype="8" fill="hold" nodeType="afterEffect">
                                  <p:stCondLst>
                                    <p:cond delay="0"/>
                                  </p:stCondLst>
                                  <p:childTnLst>
                                    <p:set>
                                      <p:cBhvr>
                                        <p:cTn id="31" dur="1" fill="hold">
                                          <p:stCondLst>
                                            <p:cond delay="0"/>
                                          </p:stCondLst>
                                        </p:cTn>
                                        <p:tgtEl>
                                          <p:spTgt spid="493572">
                                            <p:txEl>
                                              <p:pRg st="4" end="4"/>
                                            </p:txEl>
                                          </p:spTgt>
                                        </p:tgtEl>
                                        <p:attrNameLst>
                                          <p:attrName>style.visibility</p:attrName>
                                        </p:attrNameLst>
                                      </p:cBhvr>
                                      <p:to>
                                        <p:strVal val="visible"/>
                                      </p:to>
                                    </p:set>
                                    <p:animEffect transition="in" filter="wipe(left)">
                                      <p:cBhvr>
                                        <p:cTn id="32" dur="3000"/>
                                        <p:tgtEl>
                                          <p:spTgt spid="493572">
                                            <p:txEl>
                                              <p:pRg st="4" end="4"/>
                                            </p:txEl>
                                          </p:spTgt>
                                        </p:tgtEl>
                                      </p:cBhvr>
                                    </p:animEffect>
                                  </p:childTnLst>
                                </p:cTn>
                              </p:par>
                            </p:childTnLst>
                          </p:cTn>
                        </p:par>
                        <p:par>
                          <p:cTn id="33" fill="hold">
                            <p:stCondLst>
                              <p:cond delay="16500"/>
                            </p:stCondLst>
                            <p:childTnLst>
                              <p:par>
                                <p:cTn id="34" presetID="22" presetClass="entr" presetSubtype="8" fill="hold" nodeType="afterEffect">
                                  <p:stCondLst>
                                    <p:cond delay="0"/>
                                  </p:stCondLst>
                                  <p:childTnLst>
                                    <p:set>
                                      <p:cBhvr>
                                        <p:cTn id="35" dur="1" fill="hold">
                                          <p:stCondLst>
                                            <p:cond delay="0"/>
                                          </p:stCondLst>
                                        </p:cTn>
                                        <p:tgtEl>
                                          <p:spTgt spid="493572">
                                            <p:txEl>
                                              <p:pRg st="5" end="5"/>
                                            </p:txEl>
                                          </p:spTgt>
                                        </p:tgtEl>
                                        <p:attrNameLst>
                                          <p:attrName>style.visibility</p:attrName>
                                        </p:attrNameLst>
                                      </p:cBhvr>
                                      <p:to>
                                        <p:strVal val="visible"/>
                                      </p:to>
                                    </p:set>
                                    <p:animEffect transition="in" filter="wipe(left)">
                                      <p:cBhvr>
                                        <p:cTn id="36" dur="3000"/>
                                        <p:tgtEl>
                                          <p:spTgt spid="493572">
                                            <p:txEl>
                                              <p:pRg st="5" end="5"/>
                                            </p:txEl>
                                          </p:spTgt>
                                        </p:tgtEl>
                                      </p:cBhvr>
                                    </p:animEffect>
                                  </p:childTnLst>
                                </p:cTn>
                              </p:par>
                            </p:childTnLst>
                          </p:cTn>
                        </p:par>
                        <p:par>
                          <p:cTn id="37" fill="hold">
                            <p:stCondLst>
                              <p:cond delay="19500"/>
                            </p:stCondLst>
                            <p:childTnLst>
                              <p:par>
                                <p:cTn id="38" presetID="22" presetClass="entr" presetSubtype="8" fill="hold" nodeType="afterEffect">
                                  <p:stCondLst>
                                    <p:cond delay="0"/>
                                  </p:stCondLst>
                                  <p:childTnLst>
                                    <p:set>
                                      <p:cBhvr>
                                        <p:cTn id="39" dur="1" fill="hold">
                                          <p:stCondLst>
                                            <p:cond delay="0"/>
                                          </p:stCondLst>
                                        </p:cTn>
                                        <p:tgtEl>
                                          <p:spTgt spid="493572">
                                            <p:txEl>
                                              <p:pRg st="6" end="6"/>
                                            </p:txEl>
                                          </p:spTgt>
                                        </p:tgtEl>
                                        <p:attrNameLst>
                                          <p:attrName>style.visibility</p:attrName>
                                        </p:attrNameLst>
                                      </p:cBhvr>
                                      <p:to>
                                        <p:strVal val="visible"/>
                                      </p:to>
                                    </p:set>
                                    <p:animEffect transition="in" filter="wipe(left)">
                                      <p:cBhvr>
                                        <p:cTn id="40" dur="3000"/>
                                        <p:tgtEl>
                                          <p:spTgt spid="493572">
                                            <p:txEl>
                                              <p:pRg st="6" end="6"/>
                                            </p:txEl>
                                          </p:spTgt>
                                        </p:tgtEl>
                                      </p:cBhvr>
                                    </p:animEffect>
                                  </p:childTnLst>
                                </p:cTn>
                              </p:par>
                            </p:childTnLst>
                          </p:cTn>
                        </p:par>
                        <p:par>
                          <p:cTn id="41" fill="hold">
                            <p:stCondLst>
                              <p:cond delay="22500"/>
                            </p:stCondLst>
                            <p:childTnLst>
                              <p:par>
                                <p:cTn id="42" presetID="22" presetClass="entr" presetSubtype="8" fill="hold" nodeType="afterEffect">
                                  <p:stCondLst>
                                    <p:cond delay="0"/>
                                  </p:stCondLst>
                                  <p:childTnLst>
                                    <p:set>
                                      <p:cBhvr>
                                        <p:cTn id="43" dur="1" fill="hold">
                                          <p:stCondLst>
                                            <p:cond delay="0"/>
                                          </p:stCondLst>
                                        </p:cTn>
                                        <p:tgtEl>
                                          <p:spTgt spid="493572">
                                            <p:txEl>
                                              <p:pRg st="7" end="7"/>
                                            </p:txEl>
                                          </p:spTgt>
                                        </p:tgtEl>
                                        <p:attrNameLst>
                                          <p:attrName>style.visibility</p:attrName>
                                        </p:attrNameLst>
                                      </p:cBhvr>
                                      <p:to>
                                        <p:strVal val="visible"/>
                                      </p:to>
                                    </p:set>
                                    <p:animEffect transition="in" filter="wipe(left)">
                                      <p:cBhvr>
                                        <p:cTn id="44" dur="3000"/>
                                        <p:tgtEl>
                                          <p:spTgt spid="49357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0"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5075" name="Rectangle 3"/>
          <p:cNvSpPr>
            <a:spLocks noChangeArrowheads="1"/>
          </p:cNvSpPr>
          <p:nvPr/>
        </p:nvSpPr>
        <p:spPr bwMode="auto">
          <a:xfrm>
            <a:off x="2033589" y="1484313"/>
            <a:ext cx="8281987"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Char char="Ø"/>
            </a:pPr>
            <a:r>
              <a:rPr kumimoji="1" lang="en-US" altLang="zh-CN" sz="2400" b="1"/>
              <a:t>  20</a:t>
            </a:r>
            <a:r>
              <a:rPr kumimoji="1" lang="zh-CN" altLang="en-US" sz="2400" b="1"/>
              <a:t>世纪</a:t>
            </a:r>
            <a:r>
              <a:rPr kumimoji="1" lang="en-US" altLang="zh-CN" sz="2400" b="1"/>
              <a:t>70</a:t>
            </a:r>
            <a:r>
              <a:rPr kumimoji="1" lang="zh-CN" altLang="en-US" sz="2400" b="1"/>
              <a:t>年代末，我国才有一批学者认真地开始了人工</a:t>
            </a:r>
          </a:p>
          <a:p>
            <a:pPr algn="l" eaLnBrk="1" hangingPunct="1">
              <a:buFont typeface="Wingdings" panose="05000000000000000000" pitchFamily="2" charset="2"/>
              <a:buNone/>
            </a:pPr>
            <a:r>
              <a:rPr kumimoji="1" lang="zh-CN" altLang="en-US" sz="2400" b="1"/>
              <a:t>    智能的研究；</a:t>
            </a:r>
          </a:p>
          <a:p>
            <a:pPr algn="l" eaLnBrk="1" hangingPunct="1">
              <a:spcBef>
                <a:spcPct val="30000"/>
              </a:spcBef>
              <a:buFont typeface="Wingdings" panose="05000000000000000000" pitchFamily="2" charset="2"/>
              <a:buChar char="Ø"/>
            </a:pPr>
            <a:r>
              <a:rPr kumimoji="1" lang="zh-CN" altLang="en-US" sz="2400" b="1"/>
              <a:t> </a:t>
            </a:r>
            <a:r>
              <a:rPr kumimoji="1" lang="en-US" altLang="zh-CN" sz="2400" b="1"/>
              <a:t>1977</a:t>
            </a:r>
            <a:r>
              <a:rPr kumimoji="1" lang="zh-CN" altLang="en-US" sz="2400" b="1"/>
              <a:t>年，涂序彦和郭荣江在</a:t>
            </a:r>
            <a:r>
              <a:rPr kumimoji="1" lang="en-US" altLang="zh-CN" sz="2400" b="1"/>
              <a:t>《</a:t>
            </a:r>
            <a:r>
              <a:rPr kumimoji="1" lang="zh-CN" altLang="en-US" sz="2400" b="1"/>
              <a:t>自动化</a:t>
            </a:r>
            <a:r>
              <a:rPr kumimoji="1" lang="en-US" altLang="zh-CN" sz="2400" b="1"/>
              <a:t>》</a:t>
            </a:r>
            <a:r>
              <a:rPr kumimoji="1" lang="zh-CN" altLang="en-US" sz="2400" b="1"/>
              <a:t>第</a:t>
            </a:r>
            <a:r>
              <a:rPr kumimoji="1" lang="en-US" altLang="zh-CN" sz="2400" b="1"/>
              <a:t>1</a:t>
            </a:r>
            <a:r>
              <a:rPr kumimoji="1" lang="zh-CN" altLang="en-US" sz="2400" b="1"/>
              <a:t>期上发表了国</a:t>
            </a:r>
          </a:p>
          <a:p>
            <a:pPr algn="l" eaLnBrk="1" hangingPunct="1">
              <a:buFont typeface="Wingdings" panose="05000000000000000000" pitchFamily="2" charset="2"/>
              <a:buNone/>
            </a:pPr>
            <a:r>
              <a:rPr kumimoji="1" lang="zh-CN" altLang="en-US" sz="2400" b="1"/>
              <a:t>    内首篇关于</a:t>
            </a:r>
            <a:r>
              <a:rPr kumimoji="1" lang="en-US" altLang="zh-CN" sz="2400" b="1">
                <a:latin typeface="Times New Roman" panose="02020603050405020304" pitchFamily="18" charset="0"/>
              </a:rPr>
              <a:t>AI</a:t>
            </a:r>
            <a:r>
              <a:rPr kumimoji="1" lang="zh-CN" altLang="en-US" sz="2400" b="1"/>
              <a:t>的论文</a:t>
            </a:r>
            <a:r>
              <a:rPr kumimoji="1" lang="en-US" altLang="zh-CN" sz="2400" b="1"/>
              <a:t>——《</a:t>
            </a:r>
            <a:r>
              <a:rPr kumimoji="1" lang="zh-CN" altLang="en-US" sz="2400" b="1"/>
              <a:t>智能控制及其应用</a:t>
            </a:r>
            <a:r>
              <a:rPr kumimoji="1" lang="en-US" altLang="zh-CN" sz="2400" b="1"/>
              <a:t>》</a:t>
            </a:r>
            <a:r>
              <a:rPr kumimoji="1" lang="zh-CN" altLang="en-US" sz="2400" b="1"/>
              <a:t>，拉开了</a:t>
            </a:r>
          </a:p>
          <a:p>
            <a:pPr algn="l" eaLnBrk="1" hangingPunct="1">
              <a:buFont typeface="Wingdings" panose="05000000000000000000" pitchFamily="2" charset="2"/>
              <a:buNone/>
            </a:pPr>
            <a:r>
              <a:rPr kumimoji="1" lang="zh-CN" altLang="en-US" sz="2400" b="1"/>
              <a:t>    我国人工智能研究的序幕；</a:t>
            </a:r>
          </a:p>
          <a:p>
            <a:pPr algn="l" eaLnBrk="1" hangingPunct="1">
              <a:spcBef>
                <a:spcPct val="30000"/>
              </a:spcBef>
              <a:buFont typeface="Wingdings" panose="05000000000000000000" pitchFamily="2" charset="2"/>
              <a:buChar char="Ø"/>
            </a:pPr>
            <a:r>
              <a:rPr kumimoji="1" lang="zh-CN" altLang="en-US" sz="2400" b="1"/>
              <a:t> </a:t>
            </a:r>
            <a:r>
              <a:rPr kumimoji="1" lang="en-US" altLang="zh-CN" sz="2400" b="1"/>
              <a:t>1981</a:t>
            </a:r>
            <a:r>
              <a:rPr kumimoji="1" lang="zh-CN" altLang="en-US" sz="2400" b="1"/>
              <a:t>年成立中国人工智能学会（</a:t>
            </a:r>
            <a:r>
              <a:rPr kumimoji="1" lang="en-US" altLang="zh-CN" sz="2400" b="1">
                <a:latin typeface="Times New Roman" panose="02020603050405020304" pitchFamily="18" charset="0"/>
              </a:rPr>
              <a:t>CAAI</a:t>
            </a:r>
            <a:r>
              <a:rPr kumimoji="1" lang="zh-CN" altLang="en-US" sz="2400" b="1"/>
              <a:t>）；</a:t>
            </a:r>
          </a:p>
          <a:p>
            <a:pPr algn="l" eaLnBrk="1" hangingPunct="1">
              <a:spcBef>
                <a:spcPct val="30000"/>
              </a:spcBef>
              <a:buFont typeface="Wingdings" panose="05000000000000000000" pitchFamily="2" charset="2"/>
              <a:buChar char="Ø"/>
            </a:pPr>
            <a:r>
              <a:rPr kumimoji="1" lang="zh-CN" altLang="en-US" sz="2400" b="1"/>
              <a:t> </a:t>
            </a:r>
            <a:r>
              <a:rPr kumimoji="1" lang="en-US" altLang="zh-CN" sz="2400" b="1"/>
              <a:t>1989</a:t>
            </a:r>
            <a:r>
              <a:rPr kumimoji="1" lang="zh-CN" altLang="en-US" sz="2400" b="1"/>
              <a:t>年首次召开中国人工智能控制联合会议（</a:t>
            </a:r>
            <a:r>
              <a:rPr kumimoji="1" lang="en-US" altLang="zh-CN" sz="2400" b="1">
                <a:latin typeface="Times New Roman" panose="02020603050405020304" pitchFamily="18" charset="0"/>
              </a:rPr>
              <a:t>CJCAI</a:t>
            </a:r>
            <a:r>
              <a:rPr kumimoji="1" lang="zh-CN" altLang="en-US" sz="2400" b="1"/>
              <a:t>）；</a:t>
            </a:r>
          </a:p>
          <a:p>
            <a:pPr algn="l" eaLnBrk="1" hangingPunct="1">
              <a:spcBef>
                <a:spcPct val="30000"/>
              </a:spcBef>
              <a:buFont typeface="Wingdings" panose="05000000000000000000" pitchFamily="2" charset="2"/>
              <a:buChar char="Ø"/>
            </a:pPr>
            <a:r>
              <a:rPr kumimoji="1" lang="zh-CN" altLang="en-US" sz="2400" b="1"/>
              <a:t>  </a:t>
            </a:r>
            <a:r>
              <a:rPr kumimoji="1" lang="zh-CN" altLang="en-US" sz="2400" b="1">
                <a:latin typeface="宋体" panose="02010600030101010101" pitchFamily="2" charset="-122"/>
              </a:rPr>
              <a:t>成立计算机学会人工智能和模式识别委员会 ；</a:t>
            </a:r>
          </a:p>
          <a:p>
            <a:pPr algn="l" eaLnBrk="1" hangingPunct="1">
              <a:spcBef>
                <a:spcPct val="30000"/>
              </a:spcBef>
              <a:buFont typeface="Wingdings" panose="05000000000000000000" pitchFamily="2" charset="2"/>
              <a:buChar char="Ø"/>
            </a:pPr>
            <a:r>
              <a:rPr kumimoji="1" lang="zh-CN" altLang="en-US" sz="2400" b="1"/>
              <a:t>  </a:t>
            </a:r>
            <a:r>
              <a:rPr kumimoji="1" lang="zh-CN" altLang="en-US" sz="2400" b="1">
                <a:latin typeface="宋体" panose="02010600030101010101" pitchFamily="2" charset="-122"/>
              </a:rPr>
              <a:t>成立自动化学会模式识别与机器智能委员会系、专业、实</a:t>
            </a:r>
          </a:p>
          <a:p>
            <a:pPr algn="l" eaLnBrk="1" hangingPunct="1">
              <a:buFont typeface="Wingdings" panose="05000000000000000000" pitchFamily="2" charset="2"/>
              <a:buNone/>
            </a:pPr>
            <a:r>
              <a:rPr kumimoji="1" lang="zh-CN" altLang="en-US" sz="2400" b="1">
                <a:latin typeface="宋体" panose="02010600030101010101" pitchFamily="2" charset="-122"/>
              </a:rPr>
              <a:t>   验室。</a:t>
            </a:r>
            <a:r>
              <a:rPr kumimoji="1" lang="zh-CN" altLang="en-US" sz="2400" b="1"/>
              <a:t> </a:t>
            </a:r>
          </a:p>
        </p:txBody>
      </p:sp>
      <p:sp>
        <p:nvSpPr>
          <p:cNvPr id="515076" name="Rectangle 4"/>
          <p:cNvSpPr>
            <a:spLocks noChangeArrowheads="1"/>
          </p:cNvSpPr>
          <p:nvPr/>
        </p:nvSpPr>
        <p:spPr bwMode="auto">
          <a:xfrm>
            <a:off x="1992313" y="1384301"/>
            <a:ext cx="8496300" cy="4608513"/>
          </a:xfrm>
          <a:prstGeom prst="rect">
            <a:avLst/>
          </a:prstGeom>
          <a:noFill/>
          <a:ln w="28575">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5077" name="Rectangle 5"/>
          <p:cNvSpPr>
            <a:spLocks noGrp="1"/>
          </p:cNvSpPr>
          <p:nvPr>
            <p:ph type="title"/>
          </p:nvPr>
        </p:nvSpPr>
        <p:spPr>
          <a:xfrm>
            <a:off x="1919288" y="476250"/>
            <a:ext cx="8229600" cy="649288"/>
          </a:xfrm>
        </p:spPr>
        <p:txBody>
          <a:bodyPr>
            <a:normAutofit fontScale="90000"/>
          </a:bodyPr>
          <a:lstStyle/>
          <a:p>
            <a:pPr>
              <a:buFont typeface="Wingdings" panose="05000000000000000000" pitchFamily="2" charset="2"/>
              <a:buNone/>
              <a:defRPr/>
            </a:pPr>
            <a:r>
              <a:rPr kumimoji="1" lang="en-US" altLang="zh-CN">
                <a:solidFill>
                  <a:srgbClr val="0000FF"/>
                </a:solidFill>
                <a:latin typeface="黑体" panose="02010609060101010101" pitchFamily="49" charset="-122"/>
              </a:rPr>
              <a:t> 1.2.3 </a:t>
            </a:r>
            <a:r>
              <a:rPr kumimoji="1" lang="zh-CN" altLang="en-US">
                <a:solidFill>
                  <a:srgbClr val="0000FF"/>
                </a:solidFill>
                <a:latin typeface="黑体" panose="02010609060101010101" pitchFamily="49" charset="-122"/>
              </a:rPr>
              <a:t>我国人工智能研究发展简况</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5076"/>
                                        </p:tgtEl>
                                        <p:attrNameLst>
                                          <p:attrName>style.visibility</p:attrName>
                                        </p:attrNameLst>
                                      </p:cBhvr>
                                      <p:to>
                                        <p:strVal val="visible"/>
                                      </p:to>
                                    </p:set>
                                    <p:animEffect transition="in" filter="wipe(left)">
                                      <p:cBhvr>
                                        <p:cTn id="7" dur="1000"/>
                                        <p:tgtEl>
                                          <p:spTgt spid="515076"/>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515075">
                                            <p:txEl>
                                              <p:pRg st="0" end="0"/>
                                            </p:txEl>
                                          </p:spTgt>
                                        </p:tgtEl>
                                        <p:attrNameLst>
                                          <p:attrName>style.visibility</p:attrName>
                                        </p:attrNameLst>
                                      </p:cBhvr>
                                      <p:to>
                                        <p:strVal val="visible"/>
                                      </p:to>
                                    </p:set>
                                    <p:animEffect transition="in" filter="wipe(up)">
                                      <p:cBhvr>
                                        <p:cTn id="11" dur="2000"/>
                                        <p:tgtEl>
                                          <p:spTgt spid="515075">
                                            <p:txEl>
                                              <p:pRg st="0" end="0"/>
                                            </p:txEl>
                                          </p:spTgt>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515075">
                                            <p:txEl>
                                              <p:pRg st="1" end="1"/>
                                            </p:txEl>
                                          </p:spTgt>
                                        </p:tgtEl>
                                        <p:attrNameLst>
                                          <p:attrName>style.visibility</p:attrName>
                                        </p:attrNameLst>
                                      </p:cBhvr>
                                      <p:to>
                                        <p:strVal val="visible"/>
                                      </p:to>
                                    </p:set>
                                    <p:animEffect transition="in" filter="wipe(up)">
                                      <p:cBhvr>
                                        <p:cTn id="15" dur="2000"/>
                                        <p:tgtEl>
                                          <p:spTgt spid="515075">
                                            <p:txEl>
                                              <p:pRg st="1" end="1"/>
                                            </p:txEl>
                                          </p:spTgt>
                                        </p:tgtEl>
                                      </p:cBhvr>
                                    </p:animEffect>
                                  </p:childTnLst>
                                </p:cTn>
                              </p:par>
                            </p:childTnLst>
                          </p:cTn>
                        </p:par>
                        <p:par>
                          <p:cTn id="16" fill="hold">
                            <p:stCondLst>
                              <p:cond delay="5000"/>
                            </p:stCondLst>
                            <p:childTnLst>
                              <p:par>
                                <p:cTn id="17" presetID="22" presetClass="entr" presetSubtype="1" fill="hold" nodeType="afterEffect">
                                  <p:stCondLst>
                                    <p:cond delay="0"/>
                                  </p:stCondLst>
                                  <p:childTnLst>
                                    <p:set>
                                      <p:cBhvr>
                                        <p:cTn id="18" dur="1" fill="hold">
                                          <p:stCondLst>
                                            <p:cond delay="0"/>
                                          </p:stCondLst>
                                        </p:cTn>
                                        <p:tgtEl>
                                          <p:spTgt spid="515075">
                                            <p:txEl>
                                              <p:pRg st="2" end="2"/>
                                            </p:txEl>
                                          </p:spTgt>
                                        </p:tgtEl>
                                        <p:attrNameLst>
                                          <p:attrName>style.visibility</p:attrName>
                                        </p:attrNameLst>
                                      </p:cBhvr>
                                      <p:to>
                                        <p:strVal val="visible"/>
                                      </p:to>
                                    </p:set>
                                    <p:animEffect transition="in" filter="wipe(up)">
                                      <p:cBhvr>
                                        <p:cTn id="19" dur="2000"/>
                                        <p:tgtEl>
                                          <p:spTgt spid="515075">
                                            <p:txEl>
                                              <p:pRg st="2" end="2"/>
                                            </p:txEl>
                                          </p:spTgt>
                                        </p:tgtEl>
                                      </p:cBhvr>
                                    </p:animEffect>
                                  </p:childTnLst>
                                </p:cTn>
                              </p:par>
                            </p:childTnLst>
                          </p:cTn>
                        </p:par>
                        <p:par>
                          <p:cTn id="20" fill="hold">
                            <p:stCondLst>
                              <p:cond delay="7000"/>
                            </p:stCondLst>
                            <p:childTnLst>
                              <p:par>
                                <p:cTn id="21" presetID="22" presetClass="entr" presetSubtype="1" fill="hold" nodeType="afterEffect">
                                  <p:stCondLst>
                                    <p:cond delay="0"/>
                                  </p:stCondLst>
                                  <p:childTnLst>
                                    <p:set>
                                      <p:cBhvr>
                                        <p:cTn id="22" dur="1" fill="hold">
                                          <p:stCondLst>
                                            <p:cond delay="0"/>
                                          </p:stCondLst>
                                        </p:cTn>
                                        <p:tgtEl>
                                          <p:spTgt spid="515075">
                                            <p:txEl>
                                              <p:pRg st="3" end="3"/>
                                            </p:txEl>
                                          </p:spTgt>
                                        </p:tgtEl>
                                        <p:attrNameLst>
                                          <p:attrName>style.visibility</p:attrName>
                                        </p:attrNameLst>
                                      </p:cBhvr>
                                      <p:to>
                                        <p:strVal val="visible"/>
                                      </p:to>
                                    </p:set>
                                    <p:animEffect transition="in" filter="wipe(up)">
                                      <p:cBhvr>
                                        <p:cTn id="23" dur="2000"/>
                                        <p:tgtEl>
                                          <p:spTgt spid="515075">
                                            <p:txEl>
                                              <p:pRg st="3" end="3"/>
                                            </p:txEl>
                                          </p:spTgt>
                                        </p:tgtEl>
                                      </p:cBhvr>
                                    </p:animEffect>
                                  </p:childTnLst>
                                </p:cTn>
                              </p:par>
                            </p:childTnLst>
                          </p:cTn>
                        </p:par>
                        <p:par>
                          <p:cTn id="24" fill="hold">
                            <p:stCondLst>
                              <p:cond delay="9000"/>
                            </p:stCondLst>
                            <p:childTnLst>
                              <p:par>
                                <p:cTn id="25" presetID="22" presetClass="entr" presetSubtype="1" fill="hold" nodeType="afterEffect">
                                  <p:stCondLst>
                                    <p:cond delay="0"/>
                                  </p:stCondLst>
                                  <p:childTnLst>
                                    <p:set>
                                      <p:cBhvr>
                                        <p:cTn id="26" dur="1" fill="hold">
                                          <p:stCondLst>
                                            <p:cond delay="0"/>
                                          </p:stCondLst>
                                        </p:cTn>
                                        <p:tgtEl>
                                          <p:spTgt spid="515075">
                                            <p:txEl>
                                              <p:pRg st="4" end="4"/>
                                            </p:txEl>
                                          </p:spTgt>
                                        </p:tgtEl>
                                        <p:attrNameLst>
                                          <p:attrName>style.visibility</p:attrName>
                                        </p:attrNameLst>
                                      </p:cBhvr>
                                      <p:to>
                                        <p:strVal val="visible"/>
                                      </p:to>
                                    </p:set>
                                    <p:animEffect transition="in" filter="wipe(up)">
                                      <p:cBhvr>
                                        <p:cTn id="27" dur="2000"/>
                                        <p:tgtEl>
                                          <p:spTgt spid="515075">
                                            <p:txEl>
                                              <p:pRg st="4" end="4"/>
                                            </p:txEl>
                                          </p:spTgt>
                                        </p:tgtEl>
                                      </p:cBhvr>
                                    </p:animEffect>
                                  </p:childTnLst>
                                </p:cTn>
                              </p:par>
                            </p:childTnLst>
                          </p:cTn>
                        </p:par>
                        <p:par>
                          <p:cTn id="28" fill="hold">
                            <p:stCondLst>
                              <p:cond delay="11000"/>
                            </p:stCondLst>
                            <p:childTnLst>
                              <p:par>
                                <p:cTn id="29" presetID="22" presetClass="entr" presetSubtype="1" fill="hold" nodeType="afterEffect">
                                  <p:stCondLst>
                                    <p:cond delay="0"/>
                                  </p:stCondLst>
                                  <p:childTnLst>
                                    <p:set>
                                      <p:cBhvr>
                                        <p:cTn id="30" dur="1" fill="hold">
                                          <p:stCondLst>
                                            <p:cond delay="0"/>
                                          </p:stCondLst>
                                        </p:cTn>
                                        <p:tgtEl>
                                          <p:spTgt spid="515075">
                                            <p:txEl>
                                              <p:pRg st="5" end="5"/>
                                            </p:txEl>
                                          </p:spTgt>
                                        </p:tgtEl>
                                        <p:attrNameLst>
                                          <p:attrName>style.visibility</p:attrName>
                                        </p:attrNameLst>
                                      </p:cBhvr>
                                      <p:to>
                                        <p:strVal val="visible"/>
                                      </p:to>
                                    </p:set>
                                    <p:animEffect transition="in" filter="wipe(up)">
                                      <p:cBhvr>
                                        <p:cTn id="31" dur="2000"/>
                                        <p:tgtEl>
                                          <p:spTgt spid="515075">
                                            <p:txEl>
                                              <p:pRg st="5" end="5"/>
                                            </p:txEl>
                                          </p:spTgt>
                                        </p:tgtEl>
                                      </p:cBhvr>
                                    </p:animEffect>
                                  </p:childTnLst>
                                </p:cTn>
                              </p:par>
                            </p:childTnLst>
                          </p:cTn>
                        </p:par>
                        <p:par>
                          <p:cTn id="32" fill="hold">
                            <p:stCondLst>
                              <p:cond delay="13000"/>
                            </p:stCondLst>
                            <p:childTnLst>
                              <p:par>
                                <p:cTn id="33" presetID="22" presetClass="entr" presetSubtype="1" fill="hold" nodeType="afterEffect">
                                  <p:stCondLst>
                                    <p:cond delay="0"/>
                                  </p:stCondLst>
                                  <p:childTnLst>
                                    <p:set>
                                      <p:cBhvr>
                                        <p:cTn id="34" dur="1" fill="hold">
                                          <p:stCondLst>
                                            <p:cond delay="0"/>
                                          </p:stCondLst>
                                        </p:cTn>
                                        <p:tgtEl>
                                          <p:spTgt spid="515075">
                                            <p:txEl>
                                              <p:pRg st="6" end="6"/>
                                            </p:txEl>
                                          </p:spTgt>
                                        </p:tgtEl>
                                        <p:attrNameLst>
                                          <p:attrName>style.visibility</p:attrName>
                                        </p:attrNameLst>
                                      </p:cBhvr>
                                      <p:to>
                                        <p:strVal val="visible"/>
                                      </p:to>
                                    </p:set>
                                    <p:animEffect transition="in" filter="wipe(up)">
                                      <p:cBhvr>
                                        <p:cTn id="35" dur="2000"/>
                                        <p:tgtEl>
                                          <p:spTgt spid="515075">
                                            <p:txEl>
                                              <p:pRg st="6" end="6"/>
                                            </p:txEl>
                                          </p:spTgt>
                                        </p:tgtEl>
                                      </p:cBhvr>
                                    </p:animEffect>
                                  </p:childTnLst>
                                </p:cTn>
                              </p:par>
                            </p:childTnLst>
                          </p:cTn>
                        </p:par>
                        <p:par>
                          <p:cTn id="36" fill="hold">
                            <p:stCondLst>
                              <p:cond delay="15000"/>
                            </p:stCondLst>
                            <p:childTnLst>
                              <p:par>
                                <p:cTn id="37" presetID="22" presetClass="entr" presetSubtype="1" fill="hold" nodeType="afterEffect">
                                  <p:stCondLst>
                                    <p:cond delay="0"/>
                                  </p:stCondLst>
                                  <p:childTnLst>
                                    <p:set>
                                      <p:cBhvr>
                                        <p:cTn id="38" dur="1" fill="hold">
                                          <p:stCondLst>
                                            <p:cond delay="0"/>
                                          </p:stCondLst>
                                        </p:cTn>
                                        <p:tgtEl>
                                          <p:spTgt spid="515075">
                                            <p:txEl>
                                              <p:pRg st="7" end="7"/>
                                            </p:txEl>
                                          </p:spTgt>
                                        </p:tgtEl>
                                        <p:attrNameLst>
                                          <p:attrName>style.visibility</p:attrName>
                                        </p:attrNameLst>
                                      </p:cBhvr>
                                      <p:to>
                                        <p:strVal val="visible"/>
                                      </p:to>
                                    </p:set>
                                    <p:animEffect transition="in" filter="wipe(up)">
                                      <p:cBhvr>
                                        <p:cTn id="39" dur="2000"/>
                                        <p:tgtEl>
                                          <p:spTgt spid="515075">
                                            <p:txEl>
                                              <p:pRg st="7" end="7"/>
                                            </p:txEl>
                                          </p:spTgt>
                                        </p:tgtEl>
                                      </p:cBhvr>
                                    </p:animEffect>
                                  </p:childTnLst>
                                </p:cTn>
                              </p:par>
                            </p:childTnLst>
                          </p:cTn>
                        </p:par>
                        <p:par>
                          <p:cTn id="40" fill="hold">
                            <p:stCondLst>
                              <p:cond delay="17000"/>
                            </p:stCondLst>
                            <p:childTnLst>
                              <p:par>
                                <p:cTn id="41" presetID="22" presetClass="entr" presetSubtype="1" fill="hold" nodeType="afterEffect">
                                  <p:stCondLst>
                                    <p:cond delay="0"/>
                                  </p:stCondLst>
                                  <p:childTnLst>
                                    <p:set>
                                      <p:cBhvr>
                                        <p:cTn id="42" dur="1" fill="hold">
                                          <p:stCondLst>
                                            <p:cond delay="0"/>
                                          </p:stCondLst>
                                        </p:cTn>
                                        <p:tgtEl>
                                          <p:spTgt spid="515075">
                                            <p:txEl>
                                              <p:pRg st="8" end="8"/>
                                            </p:txEl>
                                          </p:spTgt>
                                        </p:tgtEl>
                                        <p:attrNameLst>
                                          <p:attrName>style.visibility</p:attrName>
                                        </p:attrNameLst>
                                      </p:cBhvr>
                                      <p:to>
                                        <p:strVal val="visible"/>
                                      </p:to>
                                    </p:set>
                                    <p:animEffect transition="in" filter="wipe(up)">
                                      <p:cBhvr>
                                        <p:cTn id="43" dur="2000"/>
                                        <p:tgtEl>
                                          <p:spTgt spid="515075">
                                            <p:txEl>
                                              <p:pRg st="8" end="8"/>
                                            </p:txEl>
                                          </p:spTgt>
                                        </p:tgtEl>
                                      </p:cBhvr>
                                    </p:animEffect>
                                  </p:childTnLst>
                                </p:cTn>
                              </p:par>
                            </p:childTnLst>
                          </p:cTn>
                        </p:par>
                        <p:par>
                          <p:cTn id="44" fill="hold">
                            <p:stCondLst>
                              <p:cond delay="19000"/>
                            </p:stCondLst>
                            <p:childTnLst>
                              <p:par>
                                <p:cTn id="45" presetID="22" presetClass="entr" presetSubtype="1" fill="hold" nodeType="afterEffect">
                                  <p:stCondLst>
                                    <p:cond delay="0"/>
                                  </p:stCondLst>
                                  <p:childTnLst>
                                    <p:set>
                                      <p:cBhvr>
                                        <p:cTn id="46" dur="1" fill="hold">
                                          <p:stCondLst>
                                            <p:cond delay="0"/>
                                          </p:stCondLst>
                                        </p:cTn>
                                        <p:tgtEl>
                                          <p:spTgt spid="515075">
                                            <p:txEl>
                                              <p:pRg st="9" end="9"/>
                                            </p:txEl>
                                          </p:spTgt>
                                        </p:tgtEl>
                                        <p:attrNameLst>
                                          <p:attrName>style.visibility</p:attrName>
                                        </p:attrNameLst>
                                      </p:cBhvr>
                                      <p:to>
                                        <p:strVal val="visible"/>
                                      </p:to>
                                    </p:set>
                                    <p:animEffect transition="in" filter="wipe(up)">
                                      <p:cBhvr>
                                        <p:cTn id="47" dur="2000"/>
                                        <p:tgtEl>
                                          <p:spTgt spid="5150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 name="AutoShape 6"/>
          <p:cNvSpPr>
            <a:spLocks noChangeArrowheads="1"/>
          </p:cNvSpPr>
          <p:nvPr/>
        </p:nvSpPr>
        <p:spPr bwMode="gray">
          <a:xfrm>
            <a:off x="3907115" y="2719150"/>
            <a:ext cx="4033838"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317" name="Text Box 4"/>
          <p:cNvSpPr txBox="1">
            <a:spLocks noChangeArrowheads="1"/>
          </p:cNvSpPr>
          <p:nvPr/>
        </p:nvSpPr>
        <p:spPr bwMode="gray">
          <a:xfrm>
            <a:off x="3866634" y="2715175"/>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1.3  </a:t>
            </a:r>
            <a:r>
              <a:rPr lang="zh-CN" altLang="en-US" sz="2800" b="1" dirty="0"/>
              <a:t>人工智能的研究内容</a:t>
            </a: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1.5  </a:t>
            </a:r>
            <a:r>
              <a:rPr lang="zh-CN" altLang="en-US" sz="2800" b="1" dirty="0"/>
              <a:t>人工智能研究及应用领域</a:t>
            </a: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800" b="1" dirty="0"/>
              <a:t>1.4  </a:t>
            </a:r>
            <a:r>
              <a:rPr kumimoji="1" lang="zh-CN" altLang="en-US" sz="2800" b="1" dirty="0"/>
              <a:t>人工智能研究方法与途径</a:t>
            </a: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1.1  </a:t>
            </a:r>
            <a:r>
              <a:rPr lang="zh-CN" altLang="en-US" sz="2800" b="1" dirty="0"/>
              <a:t>人工智能的定义</a:t>
            </a:r>
          </a:p>
        </p:txBody>
      </p:sp>
      <p:sp>
        <p:nvSpPr>
          <p:cNvPr id="13321" name="Text Box 25"/>
          <p:cNvSpPr txBox="1">
            <a:spLocks noChangeArrowheads="1"/>
          </p:cNvSpPr>
          <p:nvPr/>
        </p:nvSpPr>
        <p:spPr bwMode="gray">
          <a:xfrm>
            <a:off x="3866634" y="2129328"/>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1.2  </a:t>
            </a:r>
            <a:r>
              <a:rPr lang="zh-CN" altLang="en-US" sz="2800" b="1" dirty="0"/>
              <a:t>人工智能的发展简史</a:t>
            </a: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1.6  </a:t>
            </a:r>
            <a:r>
              <a:rPr lang="zh-CN" altLang="en-US" sz="2800" b="1" dirty="0"/>
              <a:t>人工智能应用、现状及思考</a:t>
            </a: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1.7  </a:t>
            </a:r>
            <a:r>
              <a:rPr lang="zh-CN" altLang="en-US" sz="2800" b="1" dirty="0"/>
              <a:t>人工智能对人类的影响</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p:cNvSpPr>
          <p:nvPr>
            <p:ph type="title"/>
          </p:nvPr>
        </p:nvSpPr>
        <p:spPr>
          <a:xfrm>
            <a:off x="1919288" y="549275"/>
            <a:ext cx="8229600" cy="649288"/>
          </a:xfrm>
        </p:spPr>
        <p:txBody>
          <a:bodyPr/>
          <a:lstStyle/>
          <a:p>
            <a:pPr>
              <a:defRPr/>
            </a:pPr>
            <a:r>
              <a:rPr lang="en-US" altLang="zh-CN" sz="4000" b="1" dirty="0">
                <a:latin typeface="黑体" panose="02010609060101010101" pitchFamily="49" charset="-122"/>
              </a:rPr>
              <a:t>1.3 </a:t>
            </a:r>
            <a:r>
              <a:rPr lang="zh-CN" altLang="en-US" sz="4000" b="1" dirty="0">
                <a:latin typeface="黑体" panose="02010609060101010101" pitchFamily="49" charset="-122"/>
              </a:rPr>
              <a:t>人工智能研究内容</a:t>
            </a:r>
          </a:p>
        </p:txBody>
      </p:sp>
      <p:grpSp>
        <p:nvGrpSpPr>
          <p:cNvPr id="72709" name="Group 14"/>
          <p:cNvGrpSpPr/>
          <p:nvPr/>
        </p:nvGrpSpPr>
        <p:grpSpPr bwMode="auto">
          <a:xfrm>
            <a:off x="2935288" y="1639888"/>
            <a:ext cx="7335838" cy="3830638"/>
            <a:chOff x="889" y="1033"/>
            <a:chExt cx="4621" cy="2413"/>
          </a:xfrm>
        </p:grpSpPr>
        <p:sp>
          <p:nvSpPr>
            <p:cNvPr id="72710" name="Text Box 4"/>
            <p:cNvSpPr txBox="1">
              <a:spLocks noChangeArrowheads="1"/>
            </p:cNvSpPr>
            <p:nvPr/>
          </p:nvSpPr>
          <p:spPr bwMode="auto">
            <a:xfrm>
              <a:off x="889" y="3113"/>
              <a:ext cx="758" cy="333"/>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ea typeface="楷体_GB2312" pitchFamily="49" charset="-122"/>
                </a:rPr>
                <a:t>知   识</a:t>
              </a:r>
            </a:p>
          </p:txBody>
        </p:sp>
        <p:sp>
          <p:nvSpPr>
            <p:cNvPr id="72711" name="Text Box 5"/>
            <p:cNvSpPr txBox="1">
              <a:spLocks noChangeArrowheads="1"/>
            </p:cNvSpPr>
            <p:nvPr/>
          </p:nvSpPr>
          <p:spPr bwMode="auto">
            <a:xfrm>
              <a:off x="1882" y="1033"/>
              <a:ext cx="3628" cy="333"/>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dirty="0">
                  <a:latin typeface="楷体_GB2312" pitchFamily="49" charset="-122"/>
                  <a:ea typeface="楷体_GB2312" pitchFamily="49" charset="-122"/>
                </a:rPr>
                <a:t>如何获取知识</a:t>
              </a:r>
              <a:r>
                <a:rPr lang="en-US" altLang="zh-CN" sz="2800" b="1" dirty="0">
                  <a:latin typeface="楷体_GB2312" pitchFamily="49" charset="-122"/>
                  <a:ea typeface="楷体_GB2312" pitchFamily="49" charset="-122"/>
                </a:rPr>
                <a:t>?</a:t>
              </a:r>
            </a:p>
          </p:txBody>
        </p:sp>
        <p:sp>
          <p:nvSpPr>
            <p:cNvPr id="72712" name="Text Box 6"/>
            <p:cNvSpPr txBox="1">
              <a:spLocks noChangeArrowheads="1"/>
            </p:cNvSpPr>
            <p:nvPr/>
          </p:nvSpPr>
          <p:spPr bwMode="auto">
            <a:xfrm>
              <a:off x="1882" y="1576"/>
              <a:ext cx="3628"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dirty="0">
                  <a:latin typeface="楷体_GB2312" pitchFamily="49" charset="-122"/>
                  <a:ea typeface="楷体_GB2312" pitchFamily="49" charset="-122"/>
                </a:rPr>
                <a:t>如何将获取的知识以计算机内部代码形式加以合理表示</a:t>
              </a:r>
              <a:r>
                <a:rPr lang="en-US" altLang="zh-CN" sz="2800" b="1" dirty="0">
                  <a:latin typeface="楷体_GB2312" pitchFamily="49" charset="-122"/>
                  <a:ea typeface="楷体_GB2312" pitchFamily="49" charset="-122"/>
                </a:rPr>
                <a:t>?</a:t>
              </a:r>
            </a:p>
          </p:txBody>
        </p:sp>
        <p:sp>
          <p:nvSpPr>
            <p:cNvPr id="72713" name="Text Box 7"/>
            <p:cNvSpPr txBox="1">
              <a:spLocks noChangeArrowheads="1"/>
            </p:cNvSpPr>
            <p:nvPr/>
          </p:nvSpPr>
          <p:spPr bwMode="auto">
            <a:xfrm>
              <a:off x="1882" y="2387"/>
              <a:ext cx="3628"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dirty="0">
                  <a:latin typeface="楷体_GB2312" pitchFamily="49" charset="-122"/>
                  <a:ea typeface="楷体_GB2312" pitchFamily="49" charset="-122"/>
                </a:rPr>
                <a:t>如何运用知识进行推理，解决实际问题</a:t>
              </a:r>
              <a:r>
                <a:rPr lang="en-US" altLang="zh-CN" sz="2800" b="1" dirty="0">
                  <a:latin typeface="楷体_GB2312" pitchFamily="49" charset="-122"/>
                  <a:ea typeface="楷体_GB2312" pitchFamily="49" charset="-122"/>
                </a:rPr>
                <a:t>?</a:t>
              </a:r>
            </a:p>
          </p:txBody>
        </p:sp>
        <p:sp>
          <p:nvSpPr>
            <p:cNvPr id="72714" name="Line 9"/>
            <p:cNvSpPr>
              <a:spLocks noChangeShapeType="1"/>
            </p:cNvSpPr>
            <p:nvPr/>
          </p:nvSpPr>
          <p:spPr bwMode="auto">
            <a:xfrm flipH="1" flipV="1">
              <a:off x="1247" y="1146"/>
              <a:ext cx="21" cy="1973"/>
            </a:xfrm>
            <a:prstGeom prst="line">
              <a:avLst/>
            </a:prstGeom>
            <a:noFill/>
            <a:ln w="127000" cmpd="dbl">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5" name="Line 10"/>
            <p:cNvSpPr>
              <a:spLocks noChangeShapeType="1"/>
            </p:cNvSpPr>
            <p:nvPr/>
          </p:nvSpPr>
          <p:spPr bwMode="auto">
            <a:xfrm>
              <a:off x="1233" y="1189"/>
              <a:ext cx="635" cy="11"/>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6" name="Line 11"/>
            <p:cNvSpPr>
              <a:spLocks noChangeShapeType="1"/>
            </p:cNvSpPr>
            <p:nvPr/>
          </p:nvSpPr>
          <p:spPr bwMode="auto">
            <a:xfrm>
              <a:off x="1233" y="1870"/>
              <a:ext cx="635" cy="0"/>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17" name="Line 12"/>
            <p:cNvSpPr>
              <a:spLocks noChangeShapeType="1"/>
            </p:cNvSpPr>
            <p:nvPr/>
          </p:nvSpPr>
          <p:spPr bwMode="auto">
            <a:xfrm>
              <a:off x="1233" y="2687"/>
              <a:ext cx="635" cy="0"/>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C23117D-07C1-4E4F-904F-3D8A72B71835}" type="slidenum">
              <a:rPr lang="en-US" altLang="zh-CN">
                <a:solidFill>
                  <a:srgbClr val="898989"/>
                </a:solidFill>
                <a:latin typeface="Times New Roman" panose="02020603050405020304" pitchFamily="18" charset="0"/>
              </a:rPr>
              <a:t>7</a:t>
            </a:fld>
            <a:endParaRPr lang="en-US" altLang="zh-CN">
              <a:solidFill>
                <a:srgbClr val="898989"/>
              </a:solidFill>
              <a:latin typeface="Times New Roman" panose="02020603050405020304" pitchFamily="18" charset="0"/>
            </a:endParaRPr>
          </a:p>
        </p:txBody>
      </p:sp>
      <p:sp>
        <p:nvSpPr>
          <p:cNvPr id="4108" name="Text Box 12"/>
          <p:cNvSpPr txBox="1">
            <a:spLocks noChangeArrowheads="1"/>
          </p:cNvSpPr>
          <p:nvPr/>
        </p:nvSpPr>
        <p:spPr bwMode="auto">
          <a:xfrm>
            <a:off x="4347725" y="927599"/>
            <a:ext cx="5184775" cy="4801314"/>
          </a:xfrm>
          <a:prstGeom prst="rect">
            <a:avLst/>
          </a:prstGeom>
          <a:noFill/>
          <a:ln>
            <a:noFill/>
          </a:ln>
          <a:effectLst/>
          <a:extLst>
            <a:ext uri="{909E8E84-426E-40DD-AFC4-6F175D3DCCD1}">
              <a14:hiddenFill xmlns:a14="http://schemas.microsoft.com/office/drawing/2010/main">
                <a:solidFill>
                  <a:schemeClr val="accent1">
                    <a:alpha val="36862"/>
                  </a:schemeClr>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3600" b="1" dirty="0">
                <a:latin typeface="宋体" panose="02010600030101010101" pitchFamily="2" charset="-122"/>
              </a:rPr>
              <a:t>第</a:t>
            </a:r>
            <a:r>
              <a:rPr lang="en-US" altLang="zh-CN" sz="3600" b="1" dirty="0">
                <a:latin typeface="宋体" panose="02010600030101010101" pitchFamily="2" charset="-122"/>
              </a:rPr>
              <a:t>1</a:t>
            </a:r>
            <a:r>
              <a:rPr lang="zh-CN" altLang="en-US" sz="3600" b="1" dirty="0">
                <a:latin typeface="宋体" panose="02010600030101010101" pitchFamily="2" charset="-122"/>
              </a:rPr>
              <a:t>章  人工智能概述</a:t>
            </a:r>
          </a:p>
          <a:p>
            <a:pPr algn="l">
              <a:spcBef>
                <a:spcPct val="50000"/>
              </a:spcBef>
            </a:pPr>
            <a:r>
              <a:rPr lang="zh-CN" altLang="en-US" sz="3600" b="1" dirty="0">
                <a:latin typeface="宋体" panose="02010600030101010101" pitchFamily="2" charset="-122"/>
              </a:rPr>
              <a:t>第</a:t>
            </a:r>
            <a:r>
              <a:rPr lang="en-US" altLang="zh-CN" sz="3600" b="1" dirty="0">
                <a:latin typeface="宋体" panose="02010600030101010101" pitchFamily="2" charset="-122"/>
              </a:rPr>
              <a:t>2</a:t>
            </a:r>
            <a:r>
              <a:rPr lang="zh-CN" altLang="en-US" sz="3600" b="1" dirty="0">
                <a:latin typeface="宋体" panose="02010600030101010101" pitchFamily="2" charset="-122"/>
              </a:rPr>
              <a:t>章</a:t>
            </a:r>
            <a:r>
              <a:rPr lang="en-US" altLang="zh-CN" sz="3600" b="1" dirty="0">
                <a:latin typeface="宋体" panose="02010600030101010101" pitchFamily="2" charset="-122"/>
              </a:rPr>
              <a:t>  </a:t>
            </a:r>
            <a:r>
              <a:rPr lang="zh-CN" altLang="en-US" sz="3600" b="1" dirty="0">
                <a:latin typeface="宋体" panose="02010600030101010101" pitchFamily="2" charset="-122"/>
              </a:rPr>
              <a:t>知识表示</a:t>
            </a:r>
          </a:p>
          <a:p>
            <a:pPr algn="l" eaLnBrk="1" hangingPunct="1">
              <a:spcBef>
                <a:spcPct val="50000"/>
              </a:spcBef>
            </a:pPr>
            <a:r>
              <a:rPr lang="zh-CN" altLang="en-US" sz="3600" b="1" dirty="0">
                <a:latin typeface="宋体" panose="02010600030101010101" pitchFamily="2" charset="-122"/>
              </a:rPr>
              <a:t>第</a:t>
            </a:r>
            <a:r>
              <a:rPr lang="en-US" altLang="zh-CN" sz="3600" b="1" dirty="0">
                <a:latin typeface="宋体" panose="02010600030101010101" pitchFamily="2" charset="-122"/>
              </a:rPr>
              <a:t>3</a:t>
            </a:r>
            <a:r>
              <a:rPr lang="zh-CN" altLang="en-US" sz="3600" b="1" dirty="0">
                <a:latin typeface="宋体" panose="02010600030101010101" pitchFamily="2" charset="-122"/>
              </a:rPr>
              <a:t>章  确定性推理</a:t>
            </a:r>
          </a:p>
          <a:p>
            <a:pPr algn="l" eaLnBrk="1" hangingPunct="1">
              <a:spcBef>
                <a:spcPct val="50000"/>
              </a:spcBef>
            </a:pPr>
            <a:r>
              <a:rPr lang="zh-CN" altLang="en-US" sz="3600" b="1" dirty="0">
                <a:latin typeface="宋体" panose="02010600030101010101" pitchFamily="2" charset="-122"/>
              </a:rPr>
              <a:t>第</a:t>
            </a:r>
            <a:r>
              <a:rPr lang="en-US" altLang="zh-CN" sz="3600" b="1" dirty="0">
                <a:latin typeface="宋体" panose="02010600030101010101" pitchFamily="2" charset="-122"/>
              </a:rPr>
              <a:t>4</a:t>
            </a:r>
            <a:r>
              <a:rPr lang="zh-CN" altLang="en-US" sz="3600" b="1" dirty="0">
                <a:latin typeface="宋体" panose="02010600030101010101" pitchFamily="2" charset="-122"/>
              </a:rPr>
              <a:t>章  </a:t>
            </a:r>
            <a:r>
              <a:rPr lang="zh-CN" altLang="en-US" sz="3600" b="1" dirty="0" smtClean="0">
                <a:latin typeface="宋体" panose="02010600030101010101" pitchFamily="2" charset="-122"/>
              </a:rPr>
              <a:t>搜索策略</a:t>
            </a:r>
            <a:endParaRPr lang="en-US" altLang="zh-CN" sz="3600" b="1" dirty="0" smtClean="0">
              <a:latin typeface="宋体" panose="02010600030101010101" pitchFamily="2" charset="-122"/>
            </a:endParaRPr>
          </a:p>
          <a:p>
            <a:pPr algn="l" eaLnBrk="1" hangingPunct="1">
              <a:spcBef>
                <a:spcPct val="50000"/>
              </a:spcBef>
            </a:pPr>
            <a:r>
              <a:rPr lang="zh-CN" altLang="en-US" sz="3600" b="1" dirty="0" smtClean="0">
                <a:latin typeface="宋体" panose="02010600030101010101" pitchFamily="2" charset="-122"/>
              </a:rPr>
              <a:t>第</a:t>
            </a:r>
            <a:r>
              <a:rPr lang="en-US" altLang="zh-CN" sz="3600" b="1" dirty="0" smtClean="0">
                <a:latin typeface="宋体" panose="02010600030101010101" pitchFamily="2" charset="-122"/>
              </a:rPr>
              <a:t>5</a:t>
            </a:r>
            <a:r>
              <a:rPr lang="zh-CN" altLang="en-US" sz="3600" b="1" dirty="0" smtClean="0">
                <a:latin typeface="宋体" panose="02010600030101010101" pitchFamily="2" charset="-122"/>
              </a:rPr>
              <a:t>章  不确定性推理</a:t>
            </a:r>
            <a:endParaRPr lang="en-US" altLang="zh-CN" sz="3600" b="1" dirty="0" smtClean="0">
              <a:latin typeface="宋体" panose="02010600030101010101" pitchFamily="2" charset="-122"/>
            </a:endParaRPr>
          </a:p>
          <a:p>
            <a:pPr algn="l" eaLnBrk="1" hangingPunct="1">
              <a:spcBef>
                <a:spcPct val="50000"/>
              </a:spcBef>
            </a:pPr>
            <a:r>
              <a:rPr lang="zh-CN" altLang="en-US" sz="3600" b="1" dirty="0" smtClean="0">
                <a:solidFill>
                  <a:schemeClr val="bg1">
                    <a:lumMod val="50000"/>
                  </a:schemeClr>
                </a:solidFill>
                <a:latin typeface="宋体" panose="02010600030101010101" pitchFamily="2" charset="-122"/>
              </a:rPr>
              <a:t>第</a:t>
            </a:r>
            <a:r>
              <a:rPr lang="en-US" altLang="zh-CN" sz="3600" b="1" dirty="0" smtClean="0">
                <a:solidFill>
                  <a:schemeClr val="bg1">
                    <a:lumMod val="50000"/>
                  </a:schemeClr>
                </a:solidFill>
                <a:latin typeface="宋体" panose="02010600030101010101" pitchFamily="2" charset="-122"/>
              </a:rPr>
              <a:t>6</a:t>
            </a:r>
            <a:r>
              <a:rPr lang="zh-CN" altLang="en-US" sz="3600" b="1" dirty="0" smtClean="0">
                <a:solidFill>
                  <a:schemeClr val="bg1">
                    <a:lumMod val="50000"/>
                  </a:schemeClr>
                </a:solidFill>
                <a:latin typeface="宋体" panose="02010600030101010101" pitchFamily="2" charset="-122"/>
              </a:rPr>
              <a:t>章</a:t>
            </a:r>
            <a:r>
              <a:rPr lang="en-US" altLang="zh-CN" sz="3600" b="1" dirty="0">
                <a:solidFill>
                  <a:schemeClr val="bg1">
                    <a:lumMod val="50000"/>
                  </a:schemeClr>
                </a:solidFill>
                <a:latin typeface="宋体" panose="02010600030101010101" pitchFamily="2" charset="-122"/>
              </a:rPr>
              <a:t> </a:t>
            </a:r>
            <a:r>
              <a:rPr lang="en-US" altLang="zh-CN" sz="3600" b="1" dirty="0" smtClean="0">
                <a:solidFill>
                  <a:schemeClr val="bg1">
                    <a:lumMod val="50000"/>
                  </a:schemeClr>
                </a:solidFill>
                <a:latin typeface="宋体" panose="02010600030101010101" pitchFamily="2" charset="-122"/>
              </a:rPr>
              <a:t> </a:t>
            </a:r>
            <a:r>
              <a:rPr lang="zh-CN" altLang="en-US" sz="3600" b="1" dirty="0" smtClean="0">
                <a:solidFill>
                  <a:schemeClr val="bg1">
                    <a:lumMod val="50000"/>
                  </a:schemeClr>
                </a:solidFill>
                <a:latin typeface="宋体" panose="02010600030101010101" pitchFamily="2" charset="-122"/>
              </a:rPr>
              <a:t>前沿技术</a:t>
            </a:r>
            <a:endParaRPr lang="zh-CN" altLang="en-US" sz="3600" b="1" dirty="0">
              <a:solidFill>
                <a:schemeClr val="bg1">
                  <a:lumMod val="50000"/>
                </a:schemeClr>
              </a:solidFill>
              <a:latin typeface="宋体" panose="02010600030101010101" pitchFamily="2" charset="-122"/>
            </a:endParaRPr>
          </a:p>
        </p:txBody>
      </p:sp>
      <p:sp>
        <p:nvSpPr>
          <p:cNvPr id="4113" name="Line 17"/>
          <p:cNvSpPr>
            <a:spLocks noChangeShapeType="1"/>
          </p:cNvSpPr>
          <p:nvPr/>
        </p:nvSpPr>
        <p:spPr bwMode="auto">
          <a:xfrm>
            <a:off x="3991232" y="1433384"/>
            <a:ext cx="7016" cy="3740280"/>
          </a:xfrm>
          <a:prstGeom prst="line">
            <a:avLst/>
          </a:prstGeom>
          <a:noFill/>
          <a:ln w="76200" cmpd="tri">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 name="Rectangle 31"/>
          <p:cNvSpPr>
            <a:spLocks noGrp="1"/>
          </p:cNvSpPr>
          <p:nvPr>
            <p:ph type="title" orient="vert"/>
          </p:nvPr>
        </p:nvSpPr>
        <p:spPr>
          <a:xfrm>
            <a:off x="2835435" y="1500489"/>
            <a:ext cx="1008062" cy="3655534"/>
          </a:xfrm>
          <a:solidFill>
            <a:srgbClr val="0033CC"/>
          </a:solidFill>
        </p:spPr>
        <p:txBody>
          <a:bodyPr>
            <a:normAutofit/>
          </a:bodyPr>
          <a:lstStyle/>
          <a:p>
            <a:pPr algn="ctr"/>
            <a:r>
              <a:rPr lang="zh-CN" altLang="en-US" dirty="0">
                <a:solidFill>
                  <a:schemeClr val="bg1"/>
                </a:solidFill>
                <a:ea typeface="华文隶书" panose="02010800040101010101" pitchFamily="2" charset="-122"/>
              </a:rPr>
              <a:t>教  学  内  容</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 name="AutoShape 6"/>
          <p:cNvSpPr>
            <a:spLocks noChangeArrowheads="1"/>
          </p:cNvSpPr>
          <p:nvPr/>
        </p:nvSpPr>
        <p:spPr bwMode="gray">
          <a:xfrm>
            <a:off x="3899178" y="3260820"/>
            <a:ext cx="5145580"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317" name="Text Box 4"/>
          <p:cNvSpPr txBox="1">
            <a:spLocks noChangeArrowheads="1"/>
          </p:cNvSpPr>
          <p:nvPr/>
        </p:nvSpPr>
        <p:spPr bwMode="gray">
          <a:xfrm>
            <a:off x="3866634" y="2648999"/>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1.3  </a:t>
            </a:r>
            <a:r>
              <a:rPr lang="zh-CN" altLang="en-US" sz="2800" b="1" dirty="0"/>
              <a:t>人工智能的研究内容</a:t>
            </a: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1.5  </a:t>
            </a:r>
            <a:r>
              <a:rPr lang="zh-CN" altLang="en-US" sz="2800" b="1" dirty="0"/>
              <a:t>人工智能研究及应用领域</a:t>
            </a: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800" b="1" dirty="0"/>
              <a:t>1.4  </a:t>
            </a:r>
            <a:r>
              <a:rPr kumimoji="1" lang="zh-CN" altLang="en-US" sz="2800" b="1" dirty="0"/>
              <a:t>人工智能研究方法与途径</a:t>
            </a: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1.1  </a:t>
            </a:r>
            <a:r>
              <a:rPr lang="zh-CN" altLang="en-US" sz="2800" b="1" dirty="0"/>
              <a:t>人工智能的定义</a:t>
            </a:r>
          </a:p>
        </p:txBody>
      </p:sp>
      <p:sp>
        <p:nvSpPr>
          <p:cNvPr id="13321" name="Text Box 25"/>
          <p:cNvSpPr txBox="1">
            <a:spLocks noChangeArrowheads="1"/>
          </p:cNvSpPr>
          <p:nvPr/>
        </p:nvSpPr>
        <p:spPr bwMode="gray">
          <a:xfrm>
            <a:off x="3866634" y="2129328"/>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1.2  </a:t>
            </a:r>
            <a:r>
              <a:rPr lang="zh-CN" altLang="en-US" sz="2800" b="1" dirty="0"/>
              <a:t>人工智能的发展简史</a:t>
            </a: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b="1" dirty="0">
                <a:solidFill>
                  <a:srgbClr val="3333FF"/>
                </a:solidFill>
                <a:latin typeface="黑体" panose="02010609060101010101" pitchFamily="49" charset="-122"/>
              </a:rPr>
              <a:t>第一章 主 要 内 容</a:t>
            </a: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1.6  </a:t>
            </a:r>
            <a:r>
              <a:rPr lang="zh-CN" altLang="en-US" sz="2800" b="1" dirty="0"/>
              <a:t>人工智能应用、现状及思考</a:t>
            </a: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1.7  </a:t>
            </a:r>
            <a:r>
              <a:rPr lang="zh-CN" altLang="en-US" sz="2800" b="1" dirty="0"/>
              <a:t>人工智能对人类的影响</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p:cNvSpPr>
          <p:nvPr>
            <p:ph type="title"/>
          </p:nvPr>
        </p:nvSpPr>
        <p:spPr>
          <a:xfrm>
            <a:off x="708326" y="402433"/>
            <a:ext cx="9873950" cy="649288"/>
          </a:xfrm>
        </p:spPr>
        <p:txBody>
          <a:bodyPr>
            <a:normAutofit fontScale="90000"/>
          </a:bodyPr>
          <a:lstStyle/>
          <a:p>
            <a:pPr>
              <a:defRPr/>
            </a:pPr>
            <a:r>
              <a:rPr lang="en-US" altLang="zh-CN" sz="4000" dirty="0">
                <a:latin typeface="黑体" panose="02010609060101010101" pitchFamily="49" charset="-122"/>
              </a:rPr>
              <a:t>1.4  </a:t>
            </a:r>
            <a:r>
              <a:rPr lang="zh-CN" altLang="en-US" sz="4000" b="1" dirty="0">
                <a:latin typeface="黑体" panose="02010609060101010101" pitchFamily="49" charset="-122"/>
              </a:rPr>
              <a:t>人工智能研究的方法与</a:t>
            </a:r>
            <a:r>
              <a:rPr lang="zh-CN" altLang="en-US" sz="4000" b="1" dirty="0" smtClean="0">
                <a:latin typeface="黑体" panose="02010609060101010101" pitchFamily="49" charset="-122"/>
              </a:rPr>
              <a:t>途径（三大学派）</a:t>
            </a:r>
            <a:endParaRPr lang="zh-CN" altLang="en-US" sz="4000" b="1" dirty="0">
              <a:latin typeface="黑体" panose="02010609060101010101" pitchFamily="49" charset="-122"/>
            </a:endParaRPr>
          </a:p>
        </p:txBody>
      </p:sp>
      <p:grpSp>
        <p:nvGrpSpPr>
          <p:cNvPr id="74757" name="Group 16"/>
          <p:cNvGrpSpPr/>
          <p:nvPr/>
        </p:nvGrpSpPr>
        <p:grpSpPr bwMode="auto">
          <a:xfrm>
            <a:off x="1741489" y="1700214"/>
            <a:ext cx="8991601" cy="4130675"/>
            <a:chOff x="137" y="1071"/>
            <a:chExt cx="5664" cy="2602"/>
          </a:xfrm>
        </p:grpSpPr>
        <p:sp>
          <p:nvSpPr>
            <p:cNvPr id="74758" name="Text Box 4"/>
            <p:cNvSpPr txBox="1">
              <a:spLocks noChangeArrowheads="1"/>
            </p:cNvSpPr>
            <p:nvPr/>
          </p:nvSpPr>
          <p:spPr bwMode="auto">
            <a:xfrm>
              <a:off x="137" y="3340"/>
              <a:ext cx="1022" cy="333"/>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ea typeface="楷体_GB2312" pitchFamily="49" charset="-122"/>
                </a:rPr>
                <a:t>研究途径</a:t>
              </a:r>
            </a:p>
          </p:txBody>
        </p:sp>
        <p:sp>
          <p:nvSpPr>
            <p:cNvPr id="74759" name="Text Box 5"/>
            <p:cNvSpPr txBox="1">
              <a:spLocks noChangeArrowheads="1"/>
            </p:cNvSpPr>
            <p:nvPr/>
          </p:nvSpPr>
          <p:spPr bwMode="auto">
            <a:xfrm>
              <a:off x="1248" y="2659"/>
              <a:ext cx="2729"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dirty="0">
                  <a:latin typeface="楷体_GB2312" pitchFamily="49" charset="-122"/>
                  <a:ea typeface="楷体_GB2312" pitchFamily="49" charset="-122"/>
                </a:rPr>
                <a:t>运用进化论的思想</a:t>
              </a:r>
            </a:p>
            <a:p>
              <a:pPr algn="l" eaLnBrk="1" hangingPunct="1"/>
              <a:r>
                <a:rPr lang="zh-CN" altLang="en-US" sz="2800" b="1" dirty="0">
                  <a:latin typeface="楷体_GB2312" pitchFamily="49" charset="-122"/>
                  <a:ea typeface="楷体_GB2312" pitchFamily="49" charset="-122"/>
                </a:rPr>
                <a:t>（控制论和机器学习算法）</a:t>
              </a:r>
            </a:p>
          </p:txBody>
        </p:sp>
        <p:sp>
          <p:nvSpPr>
            <p:cNvPr id="74760" name="Text Box 6"/>
            <p:cNvSpPr txBox="1">
              <a:spLocks noChangeArrowheads="1"/>
            </p:cNvSpPr>
            <p:nvPr/>
          </p:nvSpPr>
          <p:spPr bwMode="auto">
            <a:xfrm>
              <a:off x="1248" y="1888"/>
              <a:ext cx="2729"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a:latin typeface="楷体_GB2312" pitchFamily="49" charset="-122"/>
                  <a:ea typeface="楷体_GB2312" pitchFamily="49" charset="-122"/>
                </a:rPr>
                <a:t>运用仿生学的方法</a:t>
              </a:r>
            </a:p>
            <a:p>
              <a:pPr algn="l" eaLnBrk="1" hangingPunct="1"/>
              <a:r>
                <a:rPr lang="zh-CN" altLang="en-US" sz="2800" b="1">
                  <a:latin typeface="楷体_GB2312" pitchFamily="49" charset="-122"/>
                  <a:ea typeface="楷体_GB2312" pitchFamily="49" charset="-122"/>
                </a:rPr>
                <a:t>（网络连接机制）</a:t>
              </a:r>
            </a:p>
          </p:txBody>
        </p:sp>
        <p:sp>
          <p:nvSpPr>
            <p:cNvPr id="74761" name="Text Box 7"/>
            <p:cNvSpPr txBox="1">
              <a:spLocks noChangeArrowheads="1"/>
            </p:cNvSpPr>
            <p:nvPr/>
          </p:nvSpPr>
          <p:spPr bwMode="auto">
            <a:xfrm>
              <a:off x="1247" y="1071"/>
              <a:ext cx="2730"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a:latin typeface="楷体_GB2312" pitchFamily="49" charset="-122"/>
                  <a:ea typeface="楷体_GB2312" pitchFamily="49" charset="-122"/>
                </a:rPr>
                <a:t>运用计算机科学的方法（逻辑演绎）</a:t>
              </a:r>
            </a:p>
          </p:txBody>
        </p:sp>
        <p:sp>
          <p:nvSpPr>
            <p:cNvPr id="74762" name="Line 8"/>
            <p:cNvSpPr>
              <a:spLocks noChangeShapeType="1"/>
            </p:cNvSpPr>
            <p:nvPr/>
          </p:nvSpPr>
          <p:spPr bwMode="auto">
            <a:xfrm flipV="1">
              <a:off x="648" y="1392"/>
              <a:ext cx="0" cy="1950"/>
            </a:xfrm>
            <a:prstGeom prst="line">
              <a:avLst/>
            </a:prstGeom>
            <a:noFill/>
            <a:ln w="127000" cmpd="dbl">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3" name="Line 9"/>
            <p:cNvSpPr>
              <a:spLocks noChangeShapeType="1"/>
            </p:cNvSpPr>
            <p:nvPr/>
          </p:nvSpPr>
          <p:spPr bwMode="auto">
            <a:xfrm>
              <a:off x="613" y="1434"/>
              <a:ext cx="635" cy="0"/>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4" name="Line 10"/>
            <p:cNvSpPr>
              <a:spLocks noChangeShapeType="1"/>
            </p:cNvSpPr>
            <p:nvPr/>
          </p:nvSpPr>
          <p:spPr bwMode="auto">
            <a:xfrm>
              <a:off x="613" y="2160"/>
              <a:ext cx="635" cy="0"/>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5" name="Line 11"/>
            <p:cNvSpPr>
              <a:spLocks noChangeShapeType="1"/>
            </p:cNvSpPr>
            <p:nvPr/>
          </p:nvSpPr>
          <p:spPr bwMode="auto">
            <a:xfrm>
              <a:off x="613" y="2977"/>
              <a:ext cx="635" cy="0"/>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6" name="Text Box 12"/>
            <p:cNvSpPr txBox="1">
              <a:spLocks noChangeArrowheads="1"/>
            </p:cNvSpPr>
            <p:nvPr/>
          </p:nvSpPr>
          <p:spPr bwMode="auto">
            <a:xfrm>
              <a:off x="4106" y="1072"/>
              <a:ext cx="1695"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ea typeface="楷体_GB2312" pitchFamily="49" charset="-122"/>
                </a:rPr>
                <a:t>符号主义</a:t>
              </a:r>
            </a:p>
            <a:p>
              <a:pPr eaLnBrk="1" hangingPunct="1"/>
              <a:r>
                <a:rPr lang="en-US" altLang="zh-CN" sz="2800" b="1">
                  <a:latin typeface="Times New Roman" panose="02020603050405020304" pitchFamily="18" charset="0"/>
                  <a:ea typeface="楷体_GB2312" pitchFamily="49" charset="-122"/>
                </a:rPr>
                <a:t>(Symbolicism)</a:t>
              </a:r>
            </a:p>
          </p:txBody>
        </p:sp>
        <p:sp>
          <p:nvSpPr>
            <p:cNvPr id="74767" name="Text Box 13"/>
            <p:cNvSpPr txBox="1">
              <a:spLocks noChangeArrowheads="1"/>
            </p:cNvSpPr>
            <p:nvPr/>
          </p:nvSpPr>
          <p:spPr bwMode="auto">
            <a:xfrm>
              <a:off x="4106" y="1888"/>
              <a:ext cx="1695" cy="601"/>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latin typeface="Times New Roman" panose="02020603050405020304" pitchFamily="18" charset="0"/>
                  <a:ea typeface="楷体_GB2312" pitchFamily="49" charset="-122"/>
                </a:rPr>
                <a:t>联结主义</a:t>
              </a:r>
            </a:p>
            <a:p>
              <a:pPr eaLnBrk="1" hangingPunct="1"/>
              <a:r>
                <a:rPr lang="en-US" altLang="zh-CN" sz="2800" b="1">
                  <a:latin typeface="Times New Roman" panose="02020603050405020304" pitchFamily="18" charset="0"/>
                  <a:ea typeface="楷体_GB2312" pitchFamily="49" charset="-122"/>
                </a:rPr>
                <a:t>(Connectionism)</a:t>
              </a:r>
            </a:p>
          </p:txBody>
        </p:sp>
        <p:sp>
          <p:nvSpPr>
            <p:cNvPr id="74768" name="Text Box 14"/>
            <p:cNvSpPr txBox="1">
              <a:spLocks noChangeArrowheads="1"/>
            </p:cNvSpPr>
            <p:nvPr/>
          </p:nvSpPr>
          <p:spPr bwMode="auto">
            <a:xfrm>
              <a:off x="4113" y="2659"/>
              <a:ext cx="1688"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Times New Roman" panose="02020603050405020304" pitchFamily="18" charset="0"/>
                  <a:ea typeface="楷体_GB2312" pitchFamily="49" charset="-122"/>
                </a:rPr>
                <a:t>行为主义</a:t>
              </a:r>
            </a:p>
            <a:p>
              <a:pPr eaLnBrk="1" hangingPunct="1"/>
              <a:r>
                <a:rPr lang="en-US" altLang="zh-CN" sz="2800" b="1" dirty="0">
                  <a:latin typeface="Times New Roman" panose="02020603050405020304" pitchFamily="18" charset="0"/>
                  <a:ea typeface="楷体_GB2312" pitchFamily="49" charset="-122"/>
                </a:rPr>
                <a:t>(</a:t>
              </a:r>
              <a:r>
                <a:rPr lang="zh-CN" altLang="zh-CN" sz="2800" b="1" dirty="0">
                  <a:latin typeface="Times New Roman" panose="02020603050405020304" pitchFamily="18" charset="0"/>
                  <a:ea typeface="楷体_GB2312" pitchFamily="49" charset="-122"/>
                </a:rPr>
                <a:t>Behaviorism</a:t>
              </a:r>
              <a:r>
                <a:rPr lang="en-US" altLang="zh-CN" sz="2800" b="1" dirty="0">
                  <a:latin typeface="Times New Roman" panose="02020603050405020304" pitchFamily="18" charset="0"/>
                  <a:ea typeface="楷体_GB2312" pitchFamily="49" charset="-122"/>
                </a:rPr>
                <a:t>)</a:t>
              </a:r>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9893712" y="2260583"/>
            <a:ext cx="1946349" cy="1053579"/>
          </a:xfrm>
          <a:prstGeom prst="rect">
            <a:avLst/>
          </a:prstGeom>
        </p:spPr>
      </p:pic>
      <p:sp>
        <p:nvSpPr>
          <p:cNvPr id="5" name="矩形 4"/>
          <p:cNvSpPr/>
          <p:nvPr/>
        </p:nvSpPr>
        <p:spPr>
          <a:xfrm>
            <a:off x="904568" y="608965"/>
            <a:ext cx="5319251" cy="5755422"/>
          </a:xfrm>
          <a:prstGeom prst="rect">
            <a:avLst/>
          </a:prstGeom>
        </p:spPr>
        <p:txBody>
          <a:bodyPr wrap="square">
            <a:spAutoFit/>
          </a:bodyPr>
          <a:lstStyle/>
          <a:p>
            <a:pPr marR="28575" algn="ctr"/>
            <a:r>
              <a:rPr lang="zh-CN" altLang="en-US" sz="2800" b="1" dirty="0">
                <a:solidFill>
                  <a:srgbClr val="FF0000"/>
                </a:solidFill>
                <a:latin typeface="KaiTi_GB2312" panose="02010609030101010101" pitchFamily="49" charset="-122"/>
                <a:ea typeface="KaiTi_GB2312" panose="02010609030101010101" pitchFamily="49" charset="-122"/>
              </a:rPr>
              <a:t>不同学派的理论之争</a:t>
            </a:r>
            <a:endParaRPr lang="en-US" altLang="zh-CN" sz="2800" b="1" dirty="0">
              <a:solidFill>
                <a:srgbClr val="FF0000"/>
              </a:solidFill>
              <a:latin typeface="KaiTi_GB2312" panose="02010609030101010101" pitchFamily="49" charset="-122"/>
              <a:ea typeface="KaiTi_GB2312" panose="02010609030101010101" pitchFamily="49" charset="-122"/>
            </a:endParaRPr>
          </a:p>
          <a:p>
            <a:pPr marR="28575" algn="ctr"/>
            <a:endParaRPr lang="zh-CN" altLang="en-US" sz="2800" b="1" dirty="0">
              <a:solidFill>
                <a:srgbClr val="FF0000"/>
              </a:solidFill>
              <a:latin typeface="KaiTi_GB2312" panose="02010609030101010101" pitchFamily="49" charset="-122"/>
              <a:ea typeface="KaiTi_GB2312" panose="02010609030101010101" pitchFamily="49" charset="-122"/>
            </a:endParaRPr>
          </a:p>
          <a:p>
            <a:r>
              <a:rPr lang="zh-CN" altLang="en-US" sz="2400" b="1" dirty="0">
                <a:solidFill>
                  <a:srgbClr val="A4001F"/>
                </a:solidFill>
                <a:latin typeface="KaiTi_GB2312" panose="02010609030101010101" pitchFamily="49" charset="-122"/>
                <a:ea typeface="KaiTi_GB2312" panose="02010609030101010101" pitchFamily="49" charset="-122"/>
              </a:rPr>
              <a:t>符号主义</a:t>
            </a:r>
          </a:p>
          <a:p>
            <a:pPr marR="7620"/>
            <a:r>
              <a:rPr lang="zh-CN" altLang="en-US" sz="2000" dirty="0">
                <a:solidFill>
                  <a:srgbClr val="0000CC"/>
                </a:solidFill>
                <a:latin typeface="KaiTi_GB2312" panose="02010609030101010101" pitchFamily="49" charset="-122"/>
                <a:ea typeface="KaiTi_GB2312" panose="02010609030101010101" pitchFamily="49" charset="-122"/>
              </a:rPr>
              <a:t>智能的基础是知识，其核心是知识表示和知识推理；知识可用符号表示，也可用符号进行推理，因而可以建立基于知识的人类智能和机器智能的统一的理论体系。</a:t>
            </a:r>
            <a:endParaRPr lang="en-US" altLang="zh-CN" sz="2000" dirty="0">
              <a:solidFill>
                <a:srgbClr val="0000CC"/>
              </a:solidFill>
              <a:latin typeface="KaiTi_GB2312" panose="02010609030101010101" pitchFamily="49" charset="-122"/>
              <a:ea typeface="KaiTi_GB2312" panose="02010609030101010101" pitchFamily="49" charset="-122"/>
            </a:endParaRPr>
          </a:p>
          <a:p>
            <a:pPr marR="7620"/>
            <a:endParaRPr lang="zh-CN" altLang="en-US" sz="2000" dirty="0">
              <a:solidFill>
                <a:srgbClr val="0000CC"/>
              </a:solidFill>
              <a:latin typeface="KaiTi_GB2312" panose="02010609030101010101" pitchFamily="49" charset="-122"/>
              <a:ea typeface="KaiTi_GB2312" panose="02010609030101010101" pitchFamily="49" charset="-122"/>
            </a:endParaRPr>
          </a:p>
          <a:p>
            <a:r>
              <a:rPr lang="zh-CN" altLang="en-US" sz="2400" b="1" dirty="0">
                <a:solidFill>
                  <a:srgbClr val="A4001F"/>
                </a:solidFill>
                <a:latin typeface="KaiTi_GB2312" panose="02010609030101010101" pitchFamily="49" charset="-122"/>
                <a:ea typeface="KaiTi_GB2312" panose="02010609030101010101" pitchFamily="49" charset="-122"/>
              </a:rPr>
              <a:t>联结主义</a:t>
            </a:r>
            <a:r>
              <a:rPr lang="zh-CN" altLang="en-US" sz="2000" dirty="0">
                <a:solidFill>
                  <a:srgbClr val="0000CC"/>
                </a:solidFill>
                <a:latin typeface="KaiTi_GB2312" panose="02010609030101010101" pitchFamily="49" charset="-122"/>
                <a:ea typeface="KaiTi_GB2312" panose="02010609030101010101" pitchFamily="49" charset="-122"/>
              </a:rPr>
              <a:t>提出了智能行为的基元是神经元，而不是符号；思维过程是神经元的联结活动过程，而不是符号运算过程；反对符号主义关于物理符号系统的假设。</a:t>
            </a:r>
            <a:endParaRPr lang="en-US" altLang="zh-CN" sz="2000" dirty="0">
              <a:solidFill>
                <a:srgbClr val="0000CC"/>
              </a:solidFill>
              <a:latin typeface="KaiTi_GB2312" panose="02010609030101010101" pitchFamily="49" charset="-122"/>
              <a:ea typeface="KaiTi_GB2312" panose="02010609030101010101" pitchFamily="49" charset="-122"/>
            </a:endParaRPr>
          </a:p>
          <a:p>
            <a:pPr marR="9525"/>
            <a:endParaRPr lang="zh-CN" altLang="en-US" sz="2000" dirty="0">
              <a:solidFill>
                <a:srgbClr val="0000CC"/>
              </a:solidFill>
              <a:latin typeface="KaiTi_GB2312" panose="02010609030101010101" pitchFamily="49" charset="-122"/>
              <a:ea typeface="KaiTi_GB2312" panose="02010609030101010101" pitchFamily="49" charset="-122"/>
            </a:endParaRPr>
          </a:p>
          <a:p>
            <a:r>
              <a:rPr lang="zh-CN" altLang="en-US" sz="2400" b="1" dirty="0">
                <a:solidFill>
                  <a:srgbClr val="A4001F"/>
                </a:solidFill>
                <a:latin typeface="KaiTi_GB2312" panose="02010609030101010101" pitchFamily="49" charset="-122"/>
                <a:ea typeface="KaiTi_GB2312" panose="02010609030101010101" pitchFamily="49" charset="-122"/>
              </a:rPr>
              <a:t>行为主义</a:t>
            </a:r>
          </a:p>
          <a:p>
            <a:r>
              <a:rPr lang="zh-CN" altLang="en-US" sz="2000" dirty="0">
                <a:solidFill>
                  <a:srgbClr val="0000CC"/>
                </a:solidFill>
                <a:latin typeface="KaiTi_GB2312" panose="02010609030101010101" pitchFamily="49" charset="-122"/>
                <a:ea typeface="KaiTi_GB2312" panose="02010609030101010101" pitchFamily="49" charset="-122"/>
              </a:rPr>
              <a:t>智能取决于感知和行动，</a:t>
            </a:r>
            <a:r>
              <a:rPr lang="zh-CN" altLang="en-US" sz="2000" b="1" dirty="0">
                <a:solidFill>
                  <a:srgbClr val="0000CC"/>
                </a:solidFill>
                <a:latin typeface="Times New Roman" panose="02020603050405020304" pitchFamily="18" charset="0"/>
                <a:ea typeface="KaiTi_GB2312" panose="02010609030101010101" pitchFamily="49" charset="-122"/>
              </a:rPr>
              <a:t> “</a:t>
            </a:r>
            <a:r>
              <a:rPr lang="zh-CN" altLang="en-US" sz="2000" dirty="0">
                <a:solidFill>
                  <a:srgbClr val="0000CC"/>
                </a:solidFill>
                <a:latin typeface="KaiTi_GB2312" panose="02010609030101010101" pitchFamily="49" charset="-122"/>
                <a:ea typeface="KaiTi_GB2312" panose="02010609030101010101" pitchFamily="49" charset="-122"/>
              </a:rPr>
              <a:t>感知</a:t>
            </a:r>
            <a:r>
              <a:rPr lang="en-US" altLang="zh-CN" sz="2000" b="1" dirty="0">
                <a:solidFill>
                  <a:srgbClr val="0000CC"/>
                </a:solidFill>
                <a:latin typeface="Times New Roman" panose="02020603050405020304" pitchFamily="18" charset="0"/>
                <a:ea typeface="KaiTi_GB2312" panose="02010609030101010101" pitchFamily="49" charset="-122"/>
              </a:rPr>
              <a:t>—</a:t>
            </a:r>
            <a:r>
              <a:rPr lang="zh-CN" altLang="en-US" sz="2000" dirty="0">
                <a:solidFill>
                  <a:srgbClr val="0000CC"/>
                </a:solidFill>
                <a:latin typeface="KaiTi_GB2312" panose="02010609030101010101" pitchFamily="49" charset="-122"/>
                <a:ea typeface="KaiTi_GB2312" panose="02010609030101010101" pitchFamily="49" charset="-122"/>
              </a:rPr>
              <a:t>动作</a:t>
            </a:r>
            <a:r>
              <a:rPr lang="zh-CN" altLang="en-US" sz="2000" b="1" dirty="0">
                <a:solidFill>
                  <a:srgbClr val="0000CC"/>
                </a:solidFill>
                <a:latin typeface="Times New Roman" panose="02020603050405020304" pitchFamily="18" charset="0"/>
                <a:ea typeface="KaiTi_GB2312" panose="02010609030101010101" pitchFamily="49" charset="-122"/>
              </a:rPr>
              <a:t>”</a:t>
            </a:r>
            <a:endParaRPr lang="zh-CN" altLang="en-US" sz="2400" b="1" dirty="0">
              <a:solidFill>
                <a:srgbClr val="A4001F"/>
              </a:solidFill>
              <a:latin typeface="KaiTi_GB2312" panose="02010609030101010101" pitchFamily="49" charset="-122"/>
              <a:ea typeface="KaiTi_GB2312" panose="02010609030101010101" pitchFamily="49" charset="-122"/>
            </a:endParaRPr>
          </a:p>
          <a:p>
            <a:pPr marR="9525"/>
            <a:r>
              <a:rPr lang="zh-CN" altLang="en-US" sz="2000">
                <a:solidFill>
                  <a:srgbClr val="0000CC"/>
                </a:solidFill>
                <a:latin typeface="KaiTi_GB2312" panose="02010609030101010101" pitchFamily="49" charset="-122"/>
                <a:ea typeface="KaiTi_GB2312" panose="02010609030101010101" pitchFamily="49" charset="-122"/>
              </a:rPr>
              <a:t>模型</a:t>
            </a:r>
            <a:r>
              <a:rPr lang="zh-CN" altLang="en-US" sz="2000" dirty="0">
                <a:solidFill>
                  <a:srgbClr val="0000CC"/>
                </a:solidFill>
                <a:latin typeface="KaiTi_GB2312" panose="02010609030101010101" pitchFamily="49" charset="-122"/>
                <a:ea typeface="KaiTi_GB2312" panose="02010609030101010101" pitchFamily="49" charset="-122"/>
              </a:rPr>
              <a:t>；智能不需要知识、不需要表示、不需要推理；人工智能可以像人类智能那样逐步进化 </a:t>
            </a:r>
            <a:endParaRPr lang="zh-CN" altLang="en-US" dirty="0"/>
          </a:p>
        </p:txBody>
      </p:sp>
      <p:sp>
        <p:nvSpPr>
          <p:cNvPr id="6" name="矩形 5"/>
          <p:cNvSpPr/>
          <p:nvPr/>
        </p:nvSpPr>
        <p:spPr>
          <a:xfrm>
            <a:off x="6307016" y="676925"/>
            <a:ext cx="6096000" cy="1569660"/>
          </a:xfrm>
          <a:prstGeom prst="rect">
            <a:avLst/>
          </a:prstGeom>
        </p:spPr>
        <p:txBody>
          <a:bodyPr>
            <a:spAutoFit/>
          </a:bodyPr>
          <a:lstStyle/>
          <a:p>
            <a:pPr marR="28575" algn="ctr"/>
            <a:r>
              <a:rPr lang="zh-CN" altLang="en-US" sz="2800" b="1" dirty="0">
                <a:solidFill>
                  <a:srgbClr val="FF0000"/>
                </a:solidFill>
                <a:latin typeface="KaiTi_GB2312" panose="02010609030101010101" pitchFamily="49" charset="-122"/>
                <a:ea typeface="KaiTi_GB2312" panose="02010609030101010101" pitchFamily="49" charset="-122"/>
              </a:rPr>
              <a:t>不同学派的方法之争</a:t>
            </a:r>
            <a:endParaRPr lang="en-US" altLang="zh-CN" sz="2800" b="1" dirty="0">
              <a:solidFill>
                <a:srgbClr val="FF0000"/>
              </a:solidFill>
              <a:latin typeface="KaiTi_GB2312" panose="02010609030101010101" pitchFamily="49" charset="-122"/>
              <a:ea typeface="KaiTi_GB2312" panose="02010609030101010101" pitchFamily="49" charset="-122"/>
            </a:endParaRPr>
          </a:p>
          <a:p>
            <a:pPr marR="28575" algn="ctr"/>
            <a:endParaRPr lang="zh-CN" altLang="en-US" sz="2800" b="1" dirty="0">
              <a:solidFill>
                <a:srgbClr val="FF0000"/>
              </a:solidFill>
              <a:latin typeface="KaiTi_GB2312" panose="02010609030101010101" pitchFamily="49" charset="-122"/>
              <a:ea typeface="KaiTi_GB2312" panose="02010609030101010101" pitchFamily="49" charset="-122"/>
            </a:endParaRPr>
          </a:p>
          <a:p>
            <a:endParaRPr lang="en-US" altLang="zh-CN" sz="2000" b="1" dirty="0">
              <a:solidFill>
                <a:srgbClr val="006300"/>
              </a:solidFill>
              <a:latin typeface="Times New Roman" panose="02020603050405020304" pitchFamily="18" charset="0"/>
              <a:ea typeface="KaiTi_GB2312" panose="02010609030101010101" pitchFamily="49" charset="-122"/>
            </a:endParaRPr>
          </a:p>
          <a:p>
            <a:endParaRPr lang="zh-CN" altLang="en-US" sz="2000" dirty="0">
              <a:solidFill>
                <a:srgbClr val="006300"/>
              </a:solidFill>
              <a:latin typeface="Times New Roman" panose="02020603050405020304" pitchFamily="18" charset="0"/>
              <a:ea typeface="KaiTi_GB2312" panose="02010609030101010101" pitchFamily="49" charset="-122"/>
            </a:endParaRPr>
          </a:p>
        </p:txBody>
      </p:sp>
      <p:sp>
        <p:nvSpPr>
          <p:cNvPr id="7" name="矩形 6"/>
          <p:cNvSpPr/>
          <p:nvPr/>
        </p:nvSpPr>
        <p:spPr>
          <a:xfrm>
            <a:off x="7000566" y="1566446"/>
            <a:ext cx="1859230" cy="1692771"/>
          </a:xfrm>
          <a:prstGeom prst="rect">
            <a:avLst/>
          </a:prstGeom>
        </p:spPr>
        <p:txBody>
          <a:bodyPr wrap="square">
            <a:spAutoFit/>
          </a:bodyPr>
          <a:lstStyle/>
          <a:p>
            <a:r>
              <a:rPr lang="zh-CN" altLang="en-US" sz="2400" b="1" dirty="0">
                <a:solidFill>
                  <a:srgbClr val="A4001F"/>
                </a:solidFill>
                <a:latin typeface="KaiTi_GB2312" panose="02010609030101010101" pitchFamily="49" charset="-122"/>
                <a:ea typeface="KaiTi_GB2312" panose="02010609030101010101" pitchFamily="49" charset="-122"/>
              </a:rPr>
              <a:t>符号主义</a:t>
            </a:r>
          </a:p>
          <a:p>
            <a:r>
              <a:rPr lang="zh-CN" altLang="en-US" sz="2000" dirty="0">
                <a:solidFill>
                  <a:srgbClr val="0000CC"/>
                </a:solidFill>
                <a:latin typeface="KaiTi_GB2312" panose="02010609030101010101" pitchFamily="49" charset="-122"/>
                <a:ea typeface="KaiTi_GB2312" panose="02010609030101010101" pitchFamily="49" charset="-122"/>
              </a:rPr>
              <a:t>功能模拟</a:t>
            </a:r>
          </a:p>
          <a:p>
            <a:r>
              <a:rPr lang="zh-CN" altLang="en-US" sz="2000" dirty="0">
                <a:solidFill>
                  <a:srgbClr val="0000CC"/>
                </a:solidFill>
                <a:latin typeface="KaiTi_GB2312" panose="02010609030101010101" pitchFamily="49" charset="-122"/>
                <a:ea typeface="KaiTi_GB2312" panose="02010609030101010101" pitchFamily="49" charset="-122"/>
              </a:rPr>
              <a:t>构造能够模拟大脑功能的智能系统。</a:t>
            </a:r>
          </a:p>
        </p:txBody>
      </p:sp>
      <p:sp>
        <p:nvSpPr>
          <p:cNvPr id="8" name="矩形 7"/>
          <p:cNvSpPr/>
          <p:nvPr/>
        </p:nvSpPr>
        <p:spPr>
          <a:xfrm>
            <a:off x="7000566" y="3396724"/>
            <a:ext cx="1760375" cy="1692771"/>
          </a:xfrm>
          <a:prstGeom prst="rect">
            <a:avLst/>
          </a:prstGeom>
        </p:spPr>
        <p:txBody>
          <a:bodyPr wrap="square">
            <a:spAutoFit/>
          </a:bodyPr>
          <a:lstStyle/>
          <a:p>
            <a:r>
              <a:rPr lang="zh-CN" altLang="en-US" sz="2400" b="1" dirty="0">
                <a:solidFill>
                  <a:srgbClr val="A4001F"/>
                </a:solidFill>
                <a:latin typeface="KaiTi_GB2312" panose="02010609030101010101" pitchFamily="49" charset="-122"/>
                <a:ea typeface="KaiTi_GB2312" panose="02010609030101010101" pitchFamily="49" charset="-122"/>
              </a:rPr>
              <a:t>联结主义</a:t>
            </a:r>
          </a:p>
          <a:p>
            <a:r>
              <a:rPr lang="zh-CN" altLang="en-US" sz="2000" dirty="0">
                <a:solidFill>
                  <a:srgbClr val="0000CC"/>
                </a:solidFill>
                <a:latin typeface="KaiTi_GB2312" panose="02010609030101010101" pitchFamily="49" charset="-122"/>
                <a:ea typeface="KaiTi_GB2312" panose="02010609030101010101" pitchFamily="49" charset="-122"/>
              </a:rPr>
              <a:t>结构模拟</a:t>
            </a:r>
          </a:p>
          <a:p>
            <a:r>
              <a:rPr lang="zh-CN" altLang="en-US" sz="2000" dirty="0">
                <a:solidFill>
                  <a:srgbClr val="0000CC"/>
                </a:solidFill>
                <a:latin typeface="KaiTi_GB2312" panose="02010609030101010101" pitchFamily="49" charset="-122"/>
                <a:ea typeface="KaiTi_GB2312" panose="02010609030101010101" pitchFamily="49" charset="-122"/>
              </a:rPr>
              <a:t>构造模拟大脑结构的神经网络系统。</a:t>
            </a:r>
          </a:p>
        </p:txBody>
      </p:sp>
      <p:sp>
        <p:nvSpPr>
          <p:cNvPr id="9" name="矩形 8"/>
          <p:cNvSpPr/>
          <p:nvPr/>
        </p:nvSpPr>
        <p:spPr>
          <a:xfrm>
            <a:off x="7000565" y="5111776"/>
            <a:ext cx="1760376" cy="1692771"/>
          </a:xfrm>
          <a:prstGeom prst="rect">
            <a:avLst/>
          </a:prstGeom>
        </p:spPr>
        <p:txBody>
          <a:bodyPr wrap="square">
            <a:spAutoFit/>
          </a:bodyPr>
          <a:lstStyle/>
          <a:p>
            <a:r>
              <a:rPr lang="zh-CN" altLang="en-US" sz="2400" b="1" dirty="0">
                <a:solidFill>
                  <a:srgbClr val="A4001F"/>
                </a:solidFill>
                <a:latin typeface="KaiTi_GB2312" panose="02010609030101010101" pitchFamily="49" charset="-122"/>
                <a:ea typeface="KaiTi_GB2312" panose="02010609030101010101" pitchFamily="49" charset="-122"/>
              </a:rPr>
              <a:t>行为主义</a:t>
            </a:r>
          </a:p>
          <a:p>
            <a:r>
              <a:rPr lang="zh-CN" altLang="en-US" sz="2000" dirty="0">
                <a:solidFill>
                  <a:srgbClr val="0000CC"/>
                </a:solidFill>
                <a:latin typeface="KaiTi_GB2312" panose="02010609030101010101" pitchFamily="49" charset="-122"/>
                <a:ea typeface="KaiTi_GB2312" panose="02010609030101010101" pitchFamily="49" charset="-122"/>
              </a:rPr>
              <a:t>行为模拟</a:t>
            </a:r>
          </a:p>
          <a:p>
            <a:r>
              <a:rPr lang="zh-CN" altLang="en-US" sz="2000" dirty="0">
                <a:solidFill>
                  <a:srgbClr val="0000CC"/>
                </a:solidFill>
                <a:latin typeface="KaiTi_GB2312" panose="02010609030101010101" pitchFamily="49" charset="-122"/>
                <a:ea typeface="KaiTi_GB2312" panose="02010609030101010101" pitchFamily="49" charset="-122"/>
              </a:rPr>
              <a:t>构造具有进化能力的智能系统。</a:t>
            </a:r>
          </a:p>
        </p:txBody>
      </p:sp>
      <p:pic>
        <p:nvPicPr>
          <p:cNvPr id="4" name="图片 3"/>
          <p:cNvPicPr>
            <a:picLocks noChangeAspect="1"/>
          </p:cNvPicPr>
          <p:nvPr/>
        </p:nvPicPr>
        <p:blipFill>
          <a:blip r:embed="rId3"/>
          <a:stretch>
            <a:fillRect/>
          </a:stretch>
        </p:blipFill>
        <p:spPr>
          <a:xfrm>
            <a:off x="8938094" y="1498351"/>
            <a:ext cx="1845596" cy="1066818"/>
          </a:xfrm>
          <a:prstGeom prst="rect">
            <a:avLst/>
          </a:prstGeom>
        </p:spPr>
      </p:pic>
      <p:pic>
        <p:nvPicPr>
          <p:cNvPr id="11" name="图片 10"/>
          <p:cNvPicPr>
            <a:picLocks noChangeAspect="1"/>
          </p:cNvPicPr>
          <p:nvPr/>
        </p:nvPicPr>
        <p:blipFill>
          <a:blip r:embed="rId4"/>
          <a:stretch>
            <a:fillRect/>
          </a:stretch>
        </p:blipFill>
        <p:spPr>
          <a:xfrm>
            <a:off x="8681593" y="3715308"/>
            <a:ext cx="1479819" cy="1165611"/>
          </a:xfrm>
          <a:prstGeom prst="rect">
            <a:avLst/>
          </a:prstGeom>
        </p:spPr>
      </p:pic>
      <p:pic>
        <p:nvPicPr>
          <p:cNvPr id="12" name="图片 11"/>
          <p:cNvPicPr>
            <a:picLocks noChangeAspect="1"/>
          </p:cNvPicPr>
          <p:nvPr/>
        </p:nvPicPr>
        <p:blipFill>
          <a:blip r:embed="rId5"/>
          <a:stretch>
            <a:fillRect/>
          </a:stretch>
        </p:blipFill>
        <p:spPr>
          <a:xfrm>
            <a:off x="10441968" y="3701915"/>
            <a:ext cx="1597360" cy="1179004"/>
          </a:xfrm>
          <a:prstGeom prst="rect">
            <a:avLst/>
          </a:prstGeom>
        </p:spPr>
      </p:pic>
      <p:pic>
        <p:nvPicPr>
          <p:cNvPr id="15" name="图片 14"/>
          <p:cNvPicPr>
            <a:picLocks noChangeAspect="1"/>
          </p:cNvPicPr>
          <p:nvPr/>
        </p:nvPicPr>
        <p:blipFill>
          <a:blip r:embed="rId6"/>
          <a:stretch>
            <a:fillRect/>
          </a:stretch>
        </p:blipFill>
        <p:spPr>
          <a:xfrm>
            <a:off x="9187269" y="5257276"/>
            <a:ext cx="974143" cy="1367074"/>
          </a:xfrm>
          <a:prstGeom prst="rect">
            <a:avLst/>
          </a:prstGeom>
        </p:spPr>
      </p:pic>
      <p:pic>
        <p:nvPicPr>
          <p:cNvPr id="16" name="图片 15"/>
          <p:cNvPicPr>
            <a:picLocks noChangeAspect="1"/>
          </p:cNvPicPr>
          <p:nvPr/>
        </p:nvPicPr>
        <p:blipFill>
          <a:blip r:embed="rId7"/>
          <a:stretch>
            <a:fillRect/>
          </a:stretch>
        </p:blipFill>
        <p:spPr>
          <a:xfrm>
            <a:off x="10741357" y="5257276"/>
            <a:ext cx="948910" cy="1367074"/>
          </a:xfrm>
          <a:prstGeom prst="rect">
            <a:avLst/>
          </a:prstGeom>
        </p:spPr>
      </p:pic>
      <p:cxnSp>
        <p:nvCxnSpPr>
          <p:cNvPr id="18" name="直接箭头连接符 17"/>
          <p:cNvCxnSpPr>
            <a:stCxn id="15" idx="3"/>
            <a:endCxn id="16" idx="1"/>
          </p:cNvCxnSpPr>
          <p:nvPr/>
        </p:nvCxnSpPr>
        <p:spPr>
          <a:xfrm>
            <a:off x="10161412" y="5940813"/>
            <a:ext cx="579945" cy="0"/>
          </a:xfrm>
          <a:prstGeom prst="straightConnector1">
            <a:avLst/>
          </a:prstGeom>
          <a:ln w="50800">
            <a:solidFill>
              <a:srgbClr val="FF0000"/>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 name="AutoShape 6"/>
          <p:cNvSpPr>
            <a:spLocks noChangeArrowheads="1"/>
          </p:cNvSpPr>
          <p:nvPr/>
        </p:nvSpPr>
        <p:spPr bwMode="gray">
          <a:xfrm>
            <a:off x="3858697" y="3852419"/>
            <a:ext cx="5145580"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317" name="Text Box 4"/>
          <p:cNvSpPr txBox="1">
            <a:spLocks noChangeArrowheads="1"/>
          </p:cNvSpPr>
          <p:nvPr/>
        </p:nvSpPr>
        <p:spPr bwMode="gray">
          <a:xfrm>
            <a:off x="3866634" y="2648999"/>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1.3  </a:t>
            </a:r>
            <a:r>
              <a:rPr lang="zh-CN" altLang="en-US" sz="2800" b="1" dirty="0"/>
              <a:t>人工智能的研究内容</a:t>
            </a: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1.5  </a:t>
            </a:r>
            <a:r>
              <a:rPr lang="zh-CN" altLang="en-US" sz="2800" b="1" dirty="0"/>
              <a:t>人工智能研究领域</a:t>
            </a: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800" b="1" dirty="0"/>
              <a:t>1.4  </a:t>
            </a:r>
            <a:r>
              <a:rPr kumimoji="1" lang="zh-CN" altLang="en-US" sz="2800" b="1" dirty="0"/>
              <a:t>人工智能研究方法与途径</a:t>
            </a: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1.1  </a:t>
            </a:r>
            <a:r>
              <a:rPr lang="zh-CN" altLang="en-US" sz="2800" b="1" dirty="0"/>
              <a:t>人工智能的定义</a:t>
            </a:r>
          </a:p>
        </p:txBody>
      </p:sp>
      <p:sp>
        <p:nvSpPr>
          <p:cNvPr id="13321" name="Text Box 25"/>
          <p:cNvSpPr txBox="1">
            <a:spLocks noChangeArrowheads="1"/>
          </p:cNvSpPr>
          <p:nvPr/>
        </p:nvSpPr>
        <p:spPr bwMode="gray">
          <a:xfrm>
            <a:off x="3866634" y="2129328"/>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1.2  </a:t>
            </a:r>
            <a:r>
              <a:rPr lang="zh-CN" altLang="en-US" sz="2800" b="1" dirty="0"/>
              <a:t>人工智能的发展简史</a:t>
            </a: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1.6  </a:t>
            </a:r>
            <a:r>
              <a:rPr lang="zh-CN" altLang="en-US" sz="2800" b="1" dirty="0"/>
              <a:t>人工智能应用、现状及思考</a:t>
            </a: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1.7  </a:t>
            </a:r>
            <a:r>
              <a:rPr lang="zh-CN" altLang="en-US" sz="2800" b="1" dirty="0"/>
              <a:t>人工智能对人类的影响</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586" y="0"/>
            <a:ext cx="10515600" cy="1325563"/>
          </a:xfrm>
        </p:spPr>
        <p:txBody>
          <a:bodyPr>
            <a:normAutofit/>
          </a:bodyPr>
          <a:lstStyle/>
          <a:p>
            <a:r>
              <a:rPr lang="zh-CN" altLang="en-US" sz="3200" b="1" dirty="0">
                <a:latin typeface="黑体" panose="02010609060101010101" pitchFamily="49" charset="-122"/>
              </a:rPr>
              <a:t>目前，人工智能能够完成的任务（</a:t>
            </a:r>
            <a:r>
              <a:rPr lang="en-US" altLang="zh-CN" sz="3200" b="1" dirty="0">
                <a:latin typeface="黑体" panose="02010609060101010101" pitchFamily="49" charset="-122"/>
              </a:rPr>
              <a:t>Yes or No!</a:t>
            </a:r>
            <a:r>
              <a:rPr lang="zh-CN" altLang="en-US" sz="3200" b="1" dirty="0">
                <a:latin typeface="黑体" panose="02010609060101010101" pitchFamily="49" charset="-122"/>
              </a:rPr>
              <a:t>）</a:t>
            </a:r>
            <a:r>
              <a:rPr lang="zh-CN" altLang="en-US" sz="2400" b="1" dirty="0"/>
              <a:t/>
            </a:r>
            <a:br>
              <a:rPr lang="zh-CN" altLang="en-US" sz="2400" b="1" dirty="0"/>
            </a:br>
            <a:endParaRPr lang="zh-CN" altLang="en-US" sz="3200" b="1" dirty="0"/>
          </a:p>
        </p:txBody>
      </p:sp>
      <p:sp>
        <p:nvSpPr>
          <p:cNvPr id="7" name="矩形 6"/>
          <p:cNvSpPr/>
          <p:nvPr/>
        </p:nvSpPr>
        <p:spPr>
          <a:xfrm>
            <a:off x="1387778" y="807560"/>
            <a:ext cx="7659329" cy="6186309"/>
          </a:xfrm>
          <a:prstGeom prst="rect">
            <a:avLst/>
          </a:prstGeom>
        </p:spPr>
        <p:txBody>
          <a:bodyPr wrap="square">
            <a:spAutoFit/>
          </a:bodyPr>
          <a:lstStyle/>
          <a:p>
            <a:pPr>
              <a:lnSpc>
                <a:spcPct val="150000"/>
              </a:lnSpc>
              <a:spcBef>
                <a:spcPct val="0"/>
              </a:spcBef>
              <a:buFont typeface="Wingdings" panose="05000000000000000000" pitchFamily="2" charset="2"/>
              <a:buChar char="Ü"/>
            </a:pPr>
            <a:r>
              <a:rPr kumimoji="1" lang="zh-CN" altLang="en-US" sz="2400" dirty="0">
                <a:solidFill>
                  <a:prstClr val="black"/>
                </a:solidFill>
                <a:latin typeface="Arial" panose="020B0604020202020204" pitchFamily="34" charset="0"/>
                <a:ea typeface="宋体" panose="02010600030101010101" pitchFamily="2" charset="-122"/>
              </a:rPr>
              <a:t>打乒乓球；</a:t>
            </a:r>
          </a:p>
          <a:p>
            <a:pPr lvl="0">
              <a:lnSpc>
                <a:spcPct val="150000"/>
              </a:lnSpc>
              <a:spcBef>
                <a:spcPct val="0"/>
              </a:spcBef>
              <a:buFont typeface="Wingdings" panose="05000000000000000000" pitchFamily="2" charset="2"/>
              <a:buChar char="Ü"/>
            </a:pPr>
            <a:r>
              <a:rPr kumimoji="1" lang="zh-CN" altLang="en-US" sz="2400" dirty="0">
                <a:solidFill>
                  <a:prstClr val="black"/>
                </a:solidFill>
                <a:latin typeface="Arial" panose="020B0604020202020204" pitchFamily="34" charset="0"/>
                <a:ea typeface="宋体" panose="02010600030101010101" pitchFamily="2" charset="-122"/>
              </a:rPr>
              <a:t>在崎岖的山路上安全驾驶；</a:t>
            </a:r>
          </a:p>
          <a:p>
            <a:pPr lvl="0">
              <a:lnSpc>
                <a:spcPct val="150000"/>
              </a:lnSpc>
              <a:spcBef>
                <a:spcPct val="0"/>
              </a:spcBef>
              <a:buFont typeface="Wingdings" panose="05000000000000000000" pitchFamily="2" charset="2"/>
              <a:buChar char="Ü"/>
            </a:pPr>
            <a:r>
              <a:rPr kumimoji="1" lang="zh-CN" altLang="en-US" sz="2400" dirty="0" smtClean="0">
                <a:solidFill>
                  <a:prstClr val="black"/>
                </a:solidFill>
                <a:latin typeface="Arial" panose="020B0604020202020204" pitchFamily="34" charset="0"/>
                <a:ea typeface="宋体" panose="02010600030101010101" pitchFamily="2" charset="-122"/>
              </a:rPr>
              <a:t>在深圳安全</a:t>
            </a:r>
            <a:r>
              <a:rPr kumimoji="1" lang="zh-CN" altLang="en-US" sz="2400" dirty="0">
                <a:solidFill>
                  <a:prstClr val="black"/>
                </a:solidFill>
                <a:latin typeface="Arial" panose="020B0604020202020204" pitchFamily="34" charset="0"/>
                <a:ea typeface="宋体" panose="02010600030101010101" pitchFamily="2" charset="-122"/>
              </a:rPr>
              <a:t>驾驶；</a:t>
            </a:r>
          </a:p>
          <a:p>
            <a:pPr lvl="0">
              <a:lnSpc>
                <a:spcPct val="150000"/>
              </a:lnSpc>
              <a:spcBef>
                <a:spcPct val="0"/>
              </a:spcBef>
              <a:buFont typeface="Wingdings" panose="05000000000000000000" pitchFamily="2" charset="2"/>
              <a:buChar char="Ü"/>
            </a:pPr>
            <a:r>
              <a:rPr kumimoji="1" lang="zh-CN" altLang="en-US" sz="2400" dirty="0">
                <a:solidFill>
                  <a:prstClr val="black"/>
                </a:solidFill>
                <a:latin typeface="Arial" panose="020B0604020202020204" pitchFamily="34" charset="0"/>
                <a:ea typeface="宋体" panose="02010600030101010101" pitchFamily="2" charset="-122"/>
              </a:rPr>
              <a:t>从网上买一周的货物；</a:t>
            </a:r>
            <a:endParaRPr kumimoji="1" lang="en-US" altLang="zh-CN" sz="2400" dirty="0">
              <a:solidFill>
                <a:prstClr val="black"/>
              </a:solidFill>
              <a:latin typeface="Arial" panose="020B0604020202020204" pitchFamily="34" charset="0"/>
              <a:ea typeface="宋体" panose="02010600030101010101" pitchFamily="2" charset="-122"/>
            </a:endParaRPr>
          </a:p>
          <a:p>
            <a:pPr lvl="0">
              <a:lnSpc>
                <a:spcPct val="150000"/>
              </a:lnSpc>
              <a:spcBef>
                <a:spcPct val="0"/>
              </a:spcBef>
              <a:buFont typeface="Wingdings" panose="05000000000000000000" pitchFamily="2" charset="2"/>
              <a:buChar char="Ü"/>
            </a:pPr>
            <a:r>
              <a:rPr kumimoji="1" lang="zh-CN" altLang="en-US" sz="2400" dirty="0" smtClean="0">
                <a:solidFill>
                  <a:prstClr val="black"/>
                </a:solidFill>
                <a:latin typeface="Arial" panose="020B0604020202020204" pitchFamily="34" charset="0"/>
                <a:ea typeface="宋体" panose="02010600030101010101" pitchFamily="2" charset="-122"/>
              </a:rPr>
              <a:t>从美康百货超市</a:t>
            </a:r>
            <a:r>
              <a:rPr kumimoji="1" lang="zh-CN" altLang="en-US" sz="2400" dirty="0">
                <a:solidFill>
                  <a:prstClr val="black"/>
                </a:solidFill>
                <a:latin typeface="Arial" panose="020B0604020202020204" pitchFamily="34" charset="0"/>
                <a:ea typeface="宋体" panose="02010600030101010101" pitchFamily="2" charset="-122"/>
              </a:rPr>
              <a:t>买一周的货物；</a:t>
            </a:r>
            <a:endParaRPr kumimoji="1" lang="en-US" altLang="zh-CN" sz="2400" dirty="0">
              <a:solidFill>
                <a:prstClr val="black"/>
              </a:solidFill>
              <a:latin typeface="Arial" panose="020B0604020202020204" pitchFamily="34" charset="0"/>
              <a:ea typeface="宋体" panose="02010600030101010101" pitchFamily="2" charset="-122"/>
            </a:endParaRPr>
          </a:p>
          <a:p>
            <a:pPr lvl="0">
              <a:lnSpc>
                <a:spcPct val="150000"/>
              </a:lnSpc>
              <a:spcBef>
                <a:spcPct val="0"/>
              </a:spcBef>
              <a:buFont typeface="Wingdings" panose="05000000000000000000" pitchFamily="2" charset="2"/>
              <a:buChar char="Ü"/>
            </a:pPr>
            <a:r>
              <a:rPr kumimoji="1" lang="zh-CN" altLang="en-US" sz="2400" dirty="0">
                <a:solidFill>
                  <a:prstClr val="black"/>
                </a:solidFill>
                <a:latin typeface="Arial" panose="020B0604020202020204" pitchFamily="34" charset="0"/>
                <a:ea typeface="宋体" panose="02010600030101010101" pitchFamily="2" charset="-122"/>
              </a:rPr>
              <a:t>发现并证明一个新的数学定理；</a:t>
            </a:r>
            <a:endParaRPr kumimoji="1" lang="en-US" altLang="zh-CN" sz="2400" dirty="0">
              <a:solidFill>
                <a:prstClr val="black"/>
              </a:solidFill>
              <a:latin typeface="Arial" panose="020B0604020202020204" pitchFamily="34" charset="0"/>
              <a:ea typeface="宋体" panose="02010600030101010101" pitchFamily="2" charset="-122"/>
            </a:endParaRPr>
          </a:p>
          <a:p>
            <a:pPr lvl="0">
              <a:lnSpc>
                <a:spcPct val="150000"/>
              </a:lnSpc>
              <a:spcBef>
                <a:spcPct val="0"/>
              </a:spcBef>
              <a:buFont typeface="Wingdings" panose="05000000000000000000" pitchFamily="2" charset="2"/>
              <a:buChar char="Ü"/>
            </a:pPr>
            <a:r>
              <a:rPr kumimoji="1" lang="zh-CN" altLang="en-US" sz="2400" dirty="0">
                <a:solidFill>
                  <a:prstClr val="black"/>
                </a:solidFill>
                <a:latin typeface="Arial" panose="020B0604020202020204" pitchFamily="34" charset="0"/>
                <a:ea typeface="宋体" panose="02010600030101010101" pitchFamily="2" charset="-122"/>
              </a:rPr>
              <a:t>成功的同一个人聊天一小时；</a:t>
            </a:r>
            <a:endParaRPr kumimoji="1" lang="en-US" altLang="zh-CN" sz="2400" dirty="0">
              <a:solidFill>
                <a:prstClr val="black"/>
              </a:solidFill>
              <a:latin typeface="Arial" panose="020B0604020202020204" pitchFamily="34" charset="0"/>
              <a:ea typeface="宋体" panose="02010600030101010101" pitchFamily="2" charset="-122"/>
            </a:endParaRPr>
          </a:p>
          <a:p>
            <a:pPr lvl="0">
              <a:lnSpc>
                <a:spcPct val="150000"/>
              </a:lnSpc>
              <a:spcBef>
                <a:spcPct val="0"/>
              </a:spcBef>
              <a:buFont typeface="Wingdings" panose="05000000000000000000" pitchFamily="2" charset="2"/>
              <a:buChar char="Ü"/>
            </a:pPr>
            <a:r>
              <a:rPr kumimoji="1" lang="zh-CN" altLang="en-US" sz="2400" dirty="0">
                <a:solidFill>
                  <a:prstClr val="black"/>
                </a:solidFill>
                <a:latin typeface="Arial" panose="020B0604020202020204" pitchFamily="34" charset="0"/>
                <a:ea typeface="宋体" panose="02010600030101010101" pitchFamily="2" charset="-122"/>
              </a:rPr>
              <a:t>实施医学手术；</a:t>
            </a:r>
            <a:endParaRPr kumimoji="1" lang="en-US" altLang="zh-CN" sz="2400" dirty="0">
              <a:solidFill>
                <a:prstClr val="black"/>
              </a:solidFill>
              <a:latin typeface="Arial" panose="020B0604020202020204" pitchFamily="34" charset="0"/>
              <a:ea typeface="宋体" panose="02010600030101010101" pitchFamily="2" charset="-122"/>
            </a:endParaRPr>
          </a:p>
          <a:p>
            <a:pPr lvl="0">
              <a:lnSpc>
                <a:spcPct val="150000"/>
              </a:lnSpc>
              <a:spcBef>
                <a:spcPct val="0"/>
              </a:spcBef>
              <a:buFont typeface="Wingdings" panose="05000000000000000000" pitchFamily="2" charset="2"/>
              <a:buChar char="Ü"/>
            </a:pPr>
            <a:r>
              <a:rPr kumimoji="1" lang="zh-CN" altLang="en-US" sz="2400" dirty="0">
                <a:solidFill>
                  <a:prstClr val="black"/>
                </a:solidFill>
                <a:latin typeface="Arial" panose="020B0604020202020204" pitchFamily="34" charset="0"/>
                <a:ea typeface="宋体" panose="02010600030101010101" pitchFamily="2" charset="-122"/>
              </a:rPr>
              <a:t>实时的将汉语翻译为英语；</a:t>
            </a:r>
            <a:endParaRPr kumimoji="1" lang="en-US" altLang="zh-CN" sz="2400" dirty="0">
              <a:solidFill>
                <a:prstClr val="black"/>
              </a:solidFill>
              <a:latin typeface="Arial" panose="020B0604020202020204" pitchFamily="34" charset="0"/>
              <a:ea typeface="宋体" panose="02010600030101010101" pitchFamily="2" charset="-122"/>
            </a:endParaRPr>
          </a:p>
          <a:p>
            <a:pPr lvl="0">
              <a:lnSpc>
                <a:spcPct val="150000"/>
              </a:lnSpc>
              <a:spcBef>
                <a:spcPct val="0"/>
              </a:spcBef>
              <a:buFont typeface="Wingdings" panose="05000000000000000000" pitchFamily="2" charset="2"/>
              <a:buChar char="Ü"/>
            </a:pPr>
            <a:r>
              <a:rPr kumimoji="1" lang="zh-CN" altLang="en-US" sz="2400" dirty="0">
                <a:solidFill>
                  <a:prstClr val="black"/>
                </a:solidFill>
                <a:latin typeface="Arial" panose="020B0604020202020204" pitchFamily="34" charset="0"/>
                <a:ea typeface="宋体" panose="02010600030101010101" pitchFamily="2" charset="-122"/>
              </a:rPr>
              <a:t>有意识写一个的有趣的故事；</a:t>
            </a:r>
            <a:endParaRPr kumimoji="1" lang="en-US" altLang="zh-CN" sz="2400" dirty="0">
              <a:solidFill>
                <a:prstClr val="black"/>
              </a:solidFill>
              <a:latin typeface="Arial" panose="020B0604020202020204" pitchFamily="34" charset="0"/>
              <a:ea typeface="宋体" panose="02010600030101010101" pitchFamily="2" charset="-122"/>
            </a:endParaRPr>
          </a:p>
          <a:p>
            <a:pPr lvl="0">
              <a:lnSpc>
                <a:spcPct val="150000"/>
              </a:lnSpc>
              <a:spcBef>
                <a:spcPct val="0"/>
              </a:spcBef>
              <a:buFont typeface="Wingdings" panose="05000000000000000000" pitchFamily="2" charset="2"/>
              <a:buChar char="Ü"/>
            </a:pPr>
            <a:r>
              <a:rPr kumimoji="1" lang="zh-CN" altLang="en-US" sz="2400" dirty="0">
                <a:solidFill>
                  <a:prstClr val="black"/>
                </a:solidFill>
                <a:latin typeface="Arial" panose="020B0604020202020204" pitchFamily="34" charset="0"/>
                <a:ea typeface="宋体" panose="02010600030101010101" pitchFamily="2" charset="-122"/>
              </a:rPr>
              <a:t>收拾碗筷和叠衣服；</a:t>
            </a:r>
          </a:p>
        </p:txBody>
      </p:sp>
      <p:sp>
        <p:nvSpPr>
          <p:cNvPr id="9" name="矩形 8"/>
          <p:cNvSpPr/>
          <p:nvPr/>
        </p:nvSpPr>
        <p:spPr>
          <a:xfrm>
            <a:off x="3198439" y="915753"/>
            <a:ext cx="1107996" cy="461665"/>
          </a:xfrm>
          <a:prstGeom prst="rect">
            <a:avLst/>
          </a:prstGeom>
        </p:spPr>
        <p:txBody>
          <a:bodyPr wrap="none">
            <a:spAutoFit/>
          </a:bodyPr>
          <a:lstStyle/>
          <a:p>
            <a:r>
              <a:rPr kumimoji="1" lang="zh-CN" altLang="en-US" sz="2400" dirty="0">
                <a:solidFill>
                  <a:prstClr val="black"/>
                </a:solidFill>
                <a:latin typeface="Arial" panose="020B0604020202020204" pitchFamily="34" charset="0"/>
                <a:ea typeface="宋体" panose="02010600030101010101" pitchFamily="2" charset="-122"/>
              </a:rPr>
              <a:t>（</a:t>
            </a:r>
            <a:r>
              <a:rPr lang="zh-CN" altLang="en-US" sz="2400" b="1" dirty="0">
                <a:solidFill>
                  <a:srgbClr val="FF0000"/>
                </a:solidFill>
              </a:rPr>
              <a:t>√</a:t>
            </a:r>
            <a:r>
              <a:rPr kumimoji="1" lang="zh-CN" altLang="en-US" sz="2400" dirty="0">
                <a:solidFill>
                  <a:prstClr val="black"/>
                </a:solidFill>
                <a:latin typeface="Arial" panose="020B0604020202020204" pitchFamily="34" charset="0"/>
                <a:ea typeface="宋体" panose="02010600030101010101" pitchFamily="2" charset="-122"/>
              </a:rPr>
              <a:t>）</a:t>
            </a:r>
            <a:endParaRPr lang="zh-CN" altLang="en-US" dirty="0"/>
          </a:p>
        </p:txBody>
      </p:sp>
      <p:sp>
        <p:nvSpPr>
          <p:cNvPr id="11" name="矩形 10"/>
          <p:cNvSpPr/>
          <p:nvPr/>
        </p:nvSpPr>
        <p:spPr>
          <a:xfrm>
            <a:off x="5159974" y="1500772"/>
            <a:ext cx="1107996" cy="461665"/>
          </a:xfrm>
          <a:prstGeom prst="rect">
            <a:avLst/>
          </a:prstGeom>
        </p:spPr>
        <p:txBody>
          <a:bodyPr wrap="none">
            <a:spAutoFit/>
          </a:bodyPr>
          <a:lstStyle/>
          <a:p>
            <a:r>
              <a:rPr kumimoji="1" lang="zh-CN" altLang="en-US" sz="2400" dirty="0">
                <a:solidFill>
                  <a:prstClr val="black"/>
                </a:solidFill>
                <a:latin typeface="Arial" panose="020B0604020202020204" pitchFamily="34" charset="0"/>
                <a:ea typeface="宋体" panose="02010600030101010101" pitchFamily="2" charset="-122"/>
              </a:rPr>
              <a:t>（</a:t>
            </a:r>
            <a:r>
              <a:rPr lang="zh-CN" altLang="en-US" sz="2400" b="1" dirty="0">
                <a:solidFill>
                  <a:srgbClr val="FF0000"/>
                </a:solidFill>
              </a:rPr>
              <a:t>√</a:t>
            </a:r>
            <a:r>
              <a:rPr kumimoji="1" lang="zh-CN" altLang="en-US" sz="2400" dirty="0">
                <a:solidFill>
                  <a:prstClr val="black"/>
                </a:solidFill>
                <a:latin typeface="Arial" panose="020B0604020202020204" pitchFamily="34" charset="0"/>
                <a:ea typeface="宋体" panose="02010600030101010101" pitchFamily="2" charset="-122"/>
              </a:rPr>
              <a:t>）</a:t>
            </a:r>
            <a:endParaRPr lang="zh-CN" altLang="en-US" dirty="0"/>
          </a:p>
        </p:txBody>
      </p:sp>
      <p:sp>
        <p:nvSpPr>
          <p:cNvPr id="12" name="矩形 11"/>
          <p:cNvSpPr/>
          <p:nvPr/>
        </p:nvSpPr>
        <p:spPr>
          <a:xfrm>
            <a:off x="4771600" y="2587236"/>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400" dirty="0">
                <a:solidFill>
                  <a:prstClr val="black"/>
                </a:solidFill>
                <a:latin typeface="Arial" panose="020B0604020202020204" pitchFamily="34" charset="0"/>
                <a:ea typeface="宋体" panose="02010600030101010101" pitchFamily="2" charset="-122"/>
              </a:rPr>
              <a:t>（</a:t>
            </a:r>
            <a:r>
              <a:rPr lang="zh-CN" altLang="en-US" sz="2400" b="1" dirty="0">
                <a:solidFill>
                  <a:srgbClr val="FF0000"/>
                </a:solidFill>
              </a:rPr>
              <a:t>√</a:t>
            </a:r>
            <a:r>
              <a:rPr kumimoji="1" lang="zh-CN" altLang="en-US" sz="2400" dirty="0">
                <a:solidFill>
                  <a:prstClr val="black"/>
                </a:solidFill>
                <a:latin typeface="Arial" panose="020B0604020202020204" pitchFamily="34" charset="0"/>
                <a:ea typeface="宋体" panose="02010600030101010101" pitchFamily="2" charset="-122"/>
              </a:rPr>
              <a:t>）</a:t>
            </a:r>
            <a:endParaRPr lang="zh-CN" altLang="en-US" dirty="0"/>
          </a:p>
        </p:txBody>
      </p:sp>
      <p:sp>
        <p:nvSpPr>
          <p:cNvPr id="13" name="矩形 12"/>
          <p:cNvSpPr/>
          <p:nvPr/>
        </p:nvSpPr>
        <p:spPr>
          <a:xfrm>
            <a:off x="4395404" y="2003999"/>
            <a:ext cx="1107996" cy="461665"/>
          </a:xfrm>
          <a:prstGeom prst="rect">
            <a:avLst/>
          </a:prstGeom>
        </p:spPr>
        <p:txBody>
          <a:bodyPr wrap="none">
            <a:spAutoFit/>
          </a:bodyPr>
          <a:lstStyle/>
          <a:p>
            <a:r>
              <a:rPr kumimoji="1" lang="zh-CN" altLang="en-US" sz="2400" dirty="0">
                <a:solidFill>
                  <a:prstClr val="black"/>
                </a:solidFill>
                <a:latin typeface="Arial" panose="020B0604020202020204" pitchFamily="34" charset="0"/>
                <a:ea typeface="宋体" panose="02010600030101010101" pitchFamily="2" charset="-122"/>
              </a:rPr>
              <a:t>（</a:t>
            </a:r>
            <a:r>
              <a:rPr lang="zh-CN" altLang="en-US" sz="2400" b="1" dirty="0">
                <a:solidFill>
                  <a:srgbClr val="000099"/>
                </a:solidFill>
              </a:rPr>
              <a:t>？</a:t>
            </a:r>
            <a:r>
              <a:rPr kumimoji="1" lang="zh-CN" altLang="en-US" sz="2400" dirty="0">
                <a:solidFill>
                  <a:prstClr val="black"/>
                </a:solidFill>
                <a:latin typeface="Arial" panose="020B0604020202020204" pitchFamily="34" charset="0"/>
                <a:ea typeface="宋体" panose="02010600030101010101" pitchFamily="2" charset="-122"/>
              </a:rPr>
              <a:t>）</a:t>
            </a:r>
            <a:endParaRPr lang="zh-CN" altLang="en-US" sz="2400" dirty="0"/>
          </a:p>
        </p:txBody>
      </p:sp>
      <p:sp>
        <p:nvSpPr>
          <p:cNvPr id="18" name="矩形 17"/>
          <p:cNvSpPr/>
          <p:nvPr/>
        </p:nvSpPr>
        <p:spPr>
          <a:xfrm>
            <a:off x="6959788" y="3148781"/>
            <a:ext cx="1013419" cy="461665"/>
          </a:xfrm>
          <a:prstGeom prst="rect">
            <a:avLst/>
          </a:prstGeom>
        </p:spPr>
        <p:txBody>
          <a:bodyPr wrap="none">
            <a:spAutoFit/>
          </a:bodyPr>
          <a:lstStyle/>
          <a:p>
            <a:r>
              <a:rPr kumimoji="1" lang="zh-CN" altLang="en-US" sz="2400" dirty="0">
                <a:solidFill>
                  <a:prstClr val="black"/>
                </a:solidFill>
                <a:latin typeface="Arial" panose="020B0604020202020204" pitchFamily="34" charset="0"/>
                <a:ea typeface="宋体" panose="02010600030101010101" pitchFamily="2" charset="-122"/>
              </a:rPr>
              <a:t>（</a:t>
            </a:r>
            <a:r>
              <a:rPr lang="en-US" altLang="zh-CN" sz="2400" b="1" dirty="0">
                <a:solidFill>
                  <a:srgbClr val="FF0000"/>
                </a:solidFill>
              </a:rPr>
              <a:t>×</a:t>
            </a:r>
            <a:r>
              <a:rPr kumimoji="1" lang="zh-CN" altLang="en-US" sz="2400" dirty="0">
                <a:solidFill>
                  <a:prstClr val="black"/>
                </a:solidFill>
                <a:latin typeface="Arial" panose="020B0604020202020204" pitchFamily="34" charset="0"/>
                <a:ea typeface="宋体" panose="02010600030101010101" pitchFamily="2" charset="-122"/>
              </a:rPr>
              <a:t>）</a:t>
            </a:r>
            <a:endParaRPr lang="zh-CN" altLang="en-US" dirty="0"/>
          </a:p>
        </p:txBody>
      </p:sp>
      <p:sp>
        <p:nvSpPr>
          <p:cNvPr id="19" name="矩形 18"/>
          <p:cNvSpPr/>
          <p:nvPr/>
        </p:nvSpPr>
        <p:spPr>
          <a:xfrm>
            <a:off x="5879596" y="3710326"/>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2400" dirty="0">
                <a:solidFill>
                  <a:prstClr val="black"/>
                </a:solidFill>
                <a:latin typeface="Arial" panose="020B0604020202020204" pitchFamily="34" charset="0"/>
                <a:ea typeface="宋体" panose="02010600030101010101" pitchFamily="2" charset="-122"/>
              </a:rPr>
              <a:t>（</a:t>
            </a:r>
            <a:r>
              <a:rPr lang="zh-CN" altLang="en-US" sz="2400" b="1" dirty="0">
                <a:solidFill>
                  <a:srgbClr val="000099"/>
                </a:solidFill>
              </a:rPr>
              <a:t>？</a:t>
            </a:r>
            <a:r>
              <a:rPr kumimoji="1" lang="zh-CN" altLang="en-US" sz="2400" dirty="0">
                <a:solidFill>
                  <a:prstClr val="black"/>
                </a:solidFill>
                <a:latin typeface="Arial" panose="020B0604020202020204" pitchFamily="34" charset="0"/>
                <a:ea typeface="宋体" panose="02010600030101010101" pitchFamily="2" charset="-122"/>
              </a:rPr>
              <a:t>）</a:t>
            </a:r>
            <a:endParaRPr lang="zh-CN" altLang="en-US" sz="2400" dirty="0"/>
          </a:p>
        </p:txBody>
      </p:sp>
      <p:sp>
        <p:nvSpPr>
          <p:cNvPr id="20" name="矩形 19"/>
          <p:cNvSpPr/>
          <p:nvPr/>
        </p:nvSpPr>
        <p:spPr>
          <a:xfrm>
            <a:off x="5503400" y="4235245"/>
            <a:ext cx="1013419" cy="461665"/>
          </a:xfrm>
          <a:prstGeom prst="rect">
            <a:avLst/>
          </a:prstGeom>
        </p:spPr>
        <p:txBody>
          <a:bodyPr wrap="none">
            <a:spAutoFit/>
          </a:bodyPr>
          <a:lstStyle/>
          <a:p>
            <a:r>
              <a:rPr kumimoji="1" lang="zh-CN" altLang="en-US" sz="2400" dirty="0">
                <a:solidFill>
                  <a:prstClr val="black"/>
                </a:solidFill>
                <a:latin typeface="Arial" panose="020B0604020202020204" pitchFamily="34" charset="0"/>
                <a:ea typeface="宋体" panose="02010600030101010101" pitchFamily="2" charset="-122"/>
              </a:rPr>
              <a:t>（</a:t>
            </a:r>
            <a:r>
              <a:rPr lang="en-US" altLang="zh-CN" sz="2400" b="1" dirty="0">
                <a:solidFill>
                  <a:srgbClr val="FF0000"/>
                </a:solidFill>
              </a:rPr>
              <a:t>×</a:t>
            </a:r>
            <a:r>
              <a:rPr kumimoji="1" lang="zh-CN" altLang="en-US" sz="2400" dirty="0">
                <a:solidFill>
                  <a:prstClr val="black"/>
                </a:solidFill>
                <a:latin typeface="Arial" panose="020B0604020202020204" pitchFamily="34" charset="0"/>
                <a:ea typeface="宋体" panose="02010600030101010101" pitchFamily="2" charset="-122"/>
              </a:rPr>
              <a:t>）</a:t>
            </a:r>
            <a:endParaRPr lang="zh-CN" altLang="en-US" dirty="0"/>
          </a:p>
        </p:txBody>
      </p:sp>
      <p:sp>
        <p:nvSpPr>
          <p:cNvPr id="21" name="矩形 20"/>
          <p:cNvSpPr/>
          <p:nvPr/>
        </p:nvSpPr>
        <p:spPr>
          <a:xfrm>
            <a:off x="3841406" y="4771780"/>
            <a:ext cx="1107996" cy="461665"/>
          </a:xfrm>
          <a:prstGeom prst="rect">
            <a:avLst/>
          </a:prstGeom>
        </p:spPr>
        <p:txBody>
          <a:bodyPr wrap="none">
            <a:spAutoFit/>
          </a:bodyPr>
          <a:lstStyle/>
          <a:p>
            <a:r>
              <a:rPr kumimoji="1" lang="zh-CN" altLang="en-US" sz="2400" dirty="0">
                <a:solidFill>
                  <a:prstClr val="black"/>
                </a:solidFill>
                <a:latin typeface="Arial" panose="020B0604020202020204" pitchFamily="34" charset="0"/>
                <a:ea typeface="宋体" panose="02010600030101010101" pitchFamily="2" charset="-122"/>
              </a:rPr>
              <a:t>（</a:t>
            </a:r>
            <a:r>
              <a:rPr lang="zh-CN" altLang="en-US" sz="2400" b="1" dirty="0">
                <a:solidFill>
                  <a:srgbClr val="000099"/>
                </a:solidFill>
              </a:rPr>
              <a:t>？</a:t>
            </a:r>
            <a:r>
              <a:rPr kumimoji="1" lang="zh-CN" altLang="en-US" sz="2400" dirty="0">
                <a:solidFill>
                  <a:prstClr val="black"/>
                </a:solidFill>
                <a:latin typeface="Arial" panose="020B0604020202020204" pitchFamily="34" charset="0"/>
                <a:ea typeface="宋体" panose="02010600030101010101" pitchFamily="2" charset="-122"/>
              </a:rPr>
              <a:t>）</a:t>
            </a:r>
            <a:endParaRPr lang="zh-CN" altLang="en-US" sz="2400" dirty="0"/>
          </a:p>
        </p:txBody>
      </p:sp>
      <p:sp>
        <p:nvSpPr>
          <p:cNvPr id="22" name="矩形 21"/>
          <p:cNvSpPr/>
          <p:nvPr/>
        </p:nvSpPr>
        <p:spPr>
          <a:xfrm>
            <a:off x="5217442" y="5321709"/>
            <a:ext cx="1107996" cy="461665"/>
          </a:xfrm>
          <a:prstGeom prst="rect">
            <a:avLst/>
          </a:prstGeom>
        </p:spPr>
        <p:txBody>
          <a:bodyPr wrap="none">
            <a:spAutoFit/>
          </a:bodyPr>
          <a:lstStyle/>
          <a:p>
            <a:r>
              <a:rPr kumimoji="1" lang="zh-CN" altLang="en-US" sz="2400" dirty="0">
                <a:solidFill>
                  <a:prstClr val="black"/>
                </a:solidFill>
                <a:latin typeface="Arial" panose="020B0604020202020204" pitchFamily="34" charset="0"/>
                <a:ea typeface="宋体" panose="02010600030101010101" pitchFamily="2" charset="-122"/>
              </a:rPr>
              <a:t>（</a:t>
            </a:r>
            <a:r>
              <a:rPr lang="zh-CN" altLang="en-US" sz="2400" b="1" dirty="0">
                <a:solidFill>
                  <a:srgbClr val="FF0000"/>
                </a:solidFill>
              </a:rPr>
              <a:t>√</a:t>
            </a:r>
            <a:r>
              <a:rPr kumimoji="1" lang="zh-CN" altLang="en-US" sz="2400" dirty="0">
                <a:solidFill>
                  <a:prstClr val="black"/>
                </a:solidFill>
                <a:latin typeface="Arial" panose="020B0604020202020204" pitchFamily="34" charset="0"/>
                <a:ea typeface="宋体" panose="02010600030101010101" pitchFamily="2" charset="-122"/>
              </a:rPr>
              <a:t>）</a:t>
            </a:r>
            <a:endParaRPr lang="zh-CN" altLang="en-US" dirty="0"/>
          </a:p>
        </p:txBody>
      </p:sp>
      <p:sp>
        <p:nvSpPr>
          <p:cNvPr id="23" name="矩形 22"/>
          <p:cNvSpPr/>
          <p:nvPr/>
        </p:nvSpPr>
        <p:spPr>
          <a:xfrm>
            <a:off x="5503399" y="5871410"/>
            <a:ext cx="1013419" cy="461665"/>
          </a:xfrm>
          <a:prstGeom prst="rect">
            <a:avLst/>
          </a:prstGeom>
        </p:spPr>
        <p:txBody>
          <a:bodyPr wrap="none">
            <a:spAutoFit/>
          </a:bodyPr>
          <a:lstStyle/>
          <a:p>
            <a:r>
              <a:rPr kumimoji="1" lang="zh-CN" altLang="en-US" sz="2400" dirty="0">
                <a:solidFill>
                  <a:prstClr val="black"/>
                </a:solidFill>
                <a:latin typeface="Arial" panose="020B0604020202020204" pitchFamily="34" charset="0"/>
                <a:ea typeface="宋体" panose="02010600030101010101" pitchFamily="2" charset="-122"/>
              </a:rPr>
              <a:t>（</a:t>
            </a:r>
            <a:r>
              <a:rPr lang="en-US" altLang="zh-CN" sz="2400" b="1" dirty="0">
                <a:solidFill>
                  <a:srgbClr val="FF0000"/>
                </a:solidFill>
              </a:rPr>
              <a:t>×</a:t>
            </a:r>
            <a:r>
              <a:rPr kumimoji="1" lang="zh-CN" altLang="en-US" sz="2400" dirty="0">
                <a:solidFill>
                  <a:prstClr val="black"/>
                </a:solidFill>
                <a:latin typeface="Arial" panose="020B0604020202020204" pitchFamily="34" charset="0"/>
                <a:ea typeface="宋体" panose="02010600030101010101" pitchFamily="2" charset="-122"/>
              </a:rPr>
              <a:t>）</a:t>
            </a:r>
            <a:endParaRPr lang="zh-CN" altLang="en-US" dirty="0"/>
          </a:p>
        </p:txBody>
      </p:sp>
      <p:sp>
        <p:nvSpPr>
          <p:cNvPr id="16" name="矩形 15"/>
          <p:cNvSpPr/>
          <p:nvPr/>
        </p:nvSpPr>
        <p:spPr>
          <a:xfrm>
            <a:off x="4395404" y="6419789"/>
            <a:ext cx="1107996" cy="461665"/>
          </a:xfrm>
          <a:prstGeom prst="rect">
            <a:avLst/>
          </a:prstGeom>
        </p:spPr>
        <p:txBody>
          <a:bodyPr wrap="none">
            <a:spAutoFit/>
          </a:bodyPr>
          <a:lstStyle/>
          <a:p>
            <a:r>
              <a:rPr kumimoji="1" lang="zh-CN" altLang="en-US" sz="2400" dirty="0">
                <a:solidFill>
                  <a:prstClr val="black"/>
                </a:solidFill>
                <a:latin typeface="Arial" panose="020B0604020202020204" pitchFamily="34" charset="0"/>
                <a:ea typeface="宋体" panose="02010600030101010101" pitchFamily="2" charset="-122"/>
              </a:rPr>
              <a:t>（</a:t>
            </a:r>
            <a:r>
              <a:rPr lang="zh-CN" altLang="en-US" sz="2400" b="1" dirty="0">
                <a:solidFill>
                  <a:srgbClr val="FF0000"/>
                </a:solidFill>
              </a:rPr>
              <a:t>√</a:t>
            </a:r>
            <a:r>
              <a:rPr kumimoji="1" lang="zh-CN" altLang="en-US" sz="2400" dirty="0">
                <a:solidFill>
                  <a:prstClr val="black"/>
                </a:solidFill>
                <a:latin typeface="Arial" panose="020B0604020202020204" pitchFamily="34" charset="0"/>
                <a:ea typeface="宋体" panose="02010600030101010101" pitchFamily="2" charset="-122"/>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8" grpId="0"/>
      <p:bldP spid="19" grpId="0"/>
      <p:bldP spid="20" grpId="0"/>
      <p:bldP spid="21" grpId="0"/>
      <p:bldP spid="22" grpId="0"/>
      <p:bldP spid="23" grpId="0"/>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p:nvPr/>
        </p:nvSpPr>
        <p:spPr>
          <a:xfrm>
            <a:off x="1525524" y="12026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4000" b="1" dirty="0">
                <a:latin typeface="黑体" panose="02010609060101010101" pitchFamily="49" charset="-122"/>
              </a:rPr>
              <a:t>1.5  </a:t>
            </a:r>
            <a:r>
              <a:rPr lang="zh-CN" altLang="en-US" sz="4000" b="1" dirty="0">
                <a:latin typeface="黑体" panose="02010609060101010101" pitchFamily="49" charset="-122"/>
              </a:rPr>
              <a:t>人工智能研究领域</a:t>
            </a:r>
          </a:p>
        </p:txBody>
      </p:sp>
      <p:sp>
        <p:nvSpPr>
          <p:cNvPr id="5" name="矩形 4"/>
          <p:cNvSpPr/>
          <p:nvPr/>
        </p:nvSpPr>
        <p:spPr>
          <a:xfrm>
            <a:off x="1525524" y="2433400"/>
            <a:ext cx="9350477" cy="1754326"/>
          </a:xfrm>
          <a:prstGeom prst="rect">
            <a:avLst/>
          </a:prstGeom>
        </p:spPr>
        <p:txBody>
          <a:bodyPr wrap="square">
            <a:spAutoFit/>
          </a:bodyPr>
          <a:lstStyle/>
          <a:p>
            <a:pPr marR="43180"/>
            <a:r>
              <a:rPr lang="zh-CN" altLang="en-US" sz="3600" dirty="0">
                <a:solidFill>
                  <a:srgbClr val="A4001F"/>
                </a:solidFill>
                <a:latin typeface="KaiTi_GB2312" panose="02010609030101010101" pitchFamily="49" charset="-122"/>
                <a:ea typeface="KaiTi_GB2312" panose="02010609030101010101" pitchFamily="49" charset="-122"/>
              </a:rPr>
              <a:t>机器思维、机器感知、机器行为、机器学习</a:t>
            </a:r>
            <a:endParaRPr lang="en-US" altLang="zh-CN" sz="3600" dirty="0">
              <a:solidFill>
                <a:srgbClr val="A4001F"/>
              </a:solidFill>
              <a:latin typeface="KaiTi_GB2312" panose="02010609030101010101" pitchFamily="49" charset="-122"/>
              <a:ea typeface="KaiTi_GB2312" panose="02010609030101010101" pitchFamily="49" charset="-122"/>
            </a:endParaRPr>
          </a:p>
          <a:p>
            <a:pPr marR="43180"/>
            <a:endParaRPr lang="zh-CN" altLang="en-US" sz="3600" dirty="0">
              <a:solidFill>
                <a:srgbClr val="A4001F"/>
              </a:solidFill>
              <a:latin typeface="KaiTi_GB2312" panose="02010609030101010101" pitchFamily="49" charset="-122"/>
              <a:ea typeface="KaiTi_GB2312" panose="02010609030101010101" pitchFamily="49" charset="-122"/>
            </a:endParaRPr>
          </a:p>
          <a:p>
            <a:pPr marR="19050"/>
            <a:r>
              <a:rPr lang="zh-CN" altLang="en-US" sz="3600" dirty="0">
                <a:solidFill>
                  <a:srgbClr val="A4001F"/>
                </a:solidFill>
                <a:latin typeface="KaiTi_GB2312" panose="02010609030101010101" pitchFamily="49" charset="-122"/>
                <a:ea typeface="KaiTi_GB2312" panose="02010609030101010101" pitchFamily="49" charset="-122"/>
              </a:rPr>
              <a:t>计算智能、分布智能、智能系统</a:t>
            </a:r>
            <a:endParaRPr lang="zh-CN" altLang="en-US" sz="28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A1777648-01BF-4EE1-A758-8EF16912F7AA}" type="slidenum">
              <a:rPr lang="en-US" altLang="zh-CN">
                <a:solidFill>
                  <a:srgbClr val="003399"/>
                </a:solidFill>
                <a:latin typeface="Times New Roman" panose="02020603050405020304" pitchFamily="18" charset="0"/>
              </a:rPr>
              <a:t>76</a:t>
            </a:fld>
            <a:endParaRPr lang="en-US" altLang="zh-CN">
              <a:solidFill>
                <a:srgbClr val="003399"/>
              </a:solidFill>
              <a:latin typeface="Times New Roman" panose="02020603050405020304" pitchFamily="18" charset="0"/>
            </a:endParaRPr>
          </a:p>
        </p:txBody>
      </p:sp>
      <p:sp>
        <p:nvSpPr>
          <p:cNvPr id="8192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7956328E-276B-4D2A-B720-4BD419F9EE78}" type="datetime1">
              <a:rPr lang="zh-CN" altLang="en-US">
                <a:solidFill>
                  <a:srgbClr val="003399"/>
                </a:solidFill>
                <a:latin typeface="Times New Roman" panose="02020603050405020304" pitchFamily="18" charset="0"/>
              </a:rPr>
              <a:t>2020/9/3</a:t>
            </a:fld>
            <a:endParaRPr lang="en-US" altLang="zh-CN">
              <a:solidFill>
                <a:srgbClr val="003399"/>
              </a:solidFill>
              <a:latin typeface="Times New Roman" panose="02020603050405020304" pitchFamily="18" charset="0"/>
            </a:endParaRPr>
          </a:p>
        </p:txBody>
      </p:sp>
      <p:sp>
        <p:nvSpPr>
          <p:cNvPr id="5" name="矩形 4"/>
          <p:cNvSpPr/>
          <p:nvPr/>
        </p:nvSpPr>
        <p:spPr>
          <a:xfrm>
            <a:off x="710380" y="283065"/>
            <a:ext cx="11024420" cy="6155531"/>
          </a:xfrm>
          <a:prstGeom prst="rect">
            <a:avLst/>
          </a:prstGeom>
        </p:spPr>
        <p:txBody>
          <a:bodyPr wrap="square">
            <a:spAutoFit/>
          </a:bodyPr>
          <a:lstStyle/>
          <a:p>
            <a:pPr marR="0" algn="ctr"/>
            <a:r>
              <a:rPr lang="en-US" altLang="zh-CN" sz="3600" b="1" dirty="0">
                <a:solidFill>
                  <a:srgbClr val="FF0000"/>
                </a:solidFill>
                <a:latin typeface="Times New Roman" panose="02020603050405020304" pitchFamily="18" charset="0"/>
              </a:rPr>
              <a:t>1.5.1 </a:t>
            </a:r>
            <a:r>
              <a:rPr lang="zh-CN" altLang="en-US" sz="3600" b="1" dirty="0">
                <a:solidFill>
                  <a:srgbClr val="FF0000"/>
                </a:solidFill>
                <a:latin typeface="KaiTi_GB2312" panose="02010609030101010101" pitchFamily="49" charset="-122"/>
                <a:ea typeface="KaiTi_GB2312" panose="02010609030101010101" pitchFamily="49" charset="-122"/>
              </a:rPr>
              <a:t>机器思维</a:t>
            </a:r>
            <a:endParaRPr lang="en-US" altLang="zh-CN" sz="3600" b="1" dirty="0">
              <a:solidFill>
                <a:srgbClr val="FF0000"/>
              </a:solidFill>
              <a:latin typeface="KaiTi_GB2312" panose="02010609030101010101" pitchFamily="49" charset="-122"/>
              <a:ea typeface="KaiTi_GB2312" panose="02010609030101010101" pitchFamily="49" charset="-122"/>
            </a:endParaRPr>
          </a:p>
          <a:p>
            <a:pPr marR="0" algn="ctr"/>
            <a:r>
              <a:rPr lang="en-US" altLang="zh-CN" sz="2800" b="1" dirty="0">
                <a:solidFill>
                  <a:srgbClr val="FF0000"/>
                </a:solidFill>
                <a:latin typeface="Times New Roman" panose="02020603050405020304" pitchFamily="18" charset="0"/>
                <a:ea typeface="KaiTi_GB2312" panose="02010609030101010101" pitchFamily="49" charset="-122"/>
              </a:rPr>
              <a:t>1. </a:t>
            </a:r>
            <a:r>
              <a:rPr lang="zh-CN" altLang="en-US" sz="2800" b="1" dirty="0">
                <a:solidFill>
                  <a:srgbClr val="FF0000"/>
                </a:solidFill>
                <a:latin typeface="KaiTi_GB2312" panose="02010609030101010101" pitchFamily="49" charset="-122"/>
                <a:ea typeface="KaiTi_GB2312" panose="02010609030101010101" pitchFamily="49" charset="-122"/>
              </a:rPr>
              <a:t>推理</a:t>
            </a:r>
            <a:endParaRPr lang="en-US" altLang="zh-CN" sz="2800" b="1" dirty="0">
              <a:solidFill>
                <a:srgbClr val="FF0000"/>
              </a:solidFill>
              <a:latin typeface="KaiTi_GB2312" panose="02010609030101010101" pitchFamily="49" charset="-122"/>
              <a:ea typeface="KaiTi_GB2312" panose="02010609030101010101" pitchFamily="49" charset="-122"/>
            </a:endParaRPr>
          </a:p>
          <a:p>
            <a:pPr marR="0" algn="ctr"/>
            <a:endParaRPr lang="zh-CN" altLang="en-US" dirty="0">
              <a:solidFill>
                <a:srgbClr val="FF0000"/>
              </a:solidFill>
              <a:latin typeface="KaiTi_GB2312" panose="02010609030101010101" pitchFamily="49" charset="-122"/>
              <a:ea typeface="KaiTi_GB2312" panose="02010609030101010101" pitchFamily="49" charset="-122"/>
            </a:endParaRPr>
          </a:p>
          <a:p>
            <a:pPr marR="6350"/>
            <a:r>
              <a:rPr lang="zh-CN" altLang="en-US" sz="2400" b="1" dirty="0">
                <a:solidFill>
                  <a:srgbClr val="A4001F"/>
                </a:solidFill>
                <a:latin typeface="KaiTi_GB2312" panose="02010609030101010101" pitchFamily="49" charset="-122"/>
                <a:ea typeface="KaiTi_GB2312" panose="02010609030101010101" pitchFamily="49" charset="-122"/>
              </a:rPr>
              <a:t>推理的概念：</a:t>
            </a:r>
            <a:r>
              <a:rPr lang="zh-CN" altLang="en-US" sz="2400" dirty="0">
                <a:solidFill>
                  <a:srgbClr val="0000CC"/>
                </a:solidFill>
                <a:latin typeface="KaiTi_GB2312" panose="02010609030101010101" pitchFamily="49" charset="-122"/>
                <a:ea typeface="KaiTi_GB2312" panose="02010609030101010101" pitchFamily="49" charset="-122"/>
              </a:rPr>
              <a:t>推理是指按照某种策略从已知事实出发利用知识推出所需结论的过程。</a:t>
            </a:r>
            <a:endParaRPr lang="en-US" altLang="zh-CN" sz="2400" dirty="0">
              <a:solidFill>
                <a:srgbClr val="0000CC"/>
              </a:solidFill>
              <a:latin typeface="KaiTi_GB2312" panose="02010609030101010101" pitchFamily="49" charset="-122"/>
              <a:ea typeface="KaiTi_GB2312" panose="02010609030101010101" pitchFamily="49" charset="-122"/>
            </a:endParaRPr>
          </a:p>
          <a:p>
            <a:pPr marR="6350"/>
            <a:endParaRPr lang="zh-CN" altLang="en-US" sz="2400" dirty="0">
              <a:solidFill>
                <a:srgbClr val="0000CC"/>
              </a:solidFill>
              <a:latin typeface="KaiTi_GB2312" panose="02010609030101010101" pitchFamily="49" charset="-122"/>
              <a:ea typeface="KaiTi_GB2312" panose="02010609030101010101" pitchFamily="49" charset="-122"/>
            </a:endParaRPr>
          </a:p>
          <a:p>
            <a:pPr marR="46355"/>
            <a:r>
              <a:rPr lang="zh-CN" altLang="en-US" sz="2400" b="1" dirty="0">
                <a:solidFill>
                  <a:srgbClr val="A4001F"/>
                </a:solidFill>
                <a:latin typeface="KaiTi_GB2312" panose="02010609030101010101" pitchFamily="49" charset="-122"/>
                <a:ea typeface="KaiTi_GB2312" panose="02010609030101010101" pitchFamily="49" charset="-122"/>
              </a:rPr>
              <a:t>推理的类型：</a:t>
            </a:r>
            <a:r>
              <a:rPr lang="zh-CN" altLang="en-US" sz="2400" dirty="0">
                <a:solidFill>
                  <a:srgbClr val="0000CC"/>
                </a:solidFill>
                <a:latin typeface="KaiTi_GB2312" panose="02010609030101010101" pitchFamily="49" charset="-122"/>
                <a:ea typeface="KaiTi_GB2312" panose="02010609030101010101" pitchFamily="49" charset="-122"/>
              </a:rPr>
              <a:t>可根据所用知识的确定性，将其分为：</a:t>
            </a:r>
          </a:p>
          <a:p>
            <a:pPr marR="6350"/>
            <a:r>
              <a:rPr lang="zh-CN" altLang="en-US" sz="2400" dirty="0">
                <a:solidFill>
                  <a:srgbClr val="006300"/>
                </a:solidFill>
                <a:latin typeface="KaiTi_GB2312" panose="02010609030101010101" pitchFamily="49" charset="-122"/>
                <a:ea typeface="KaiTi_GB2312" panose="02010609030101010101" pitchFamily="49" charset="-122"/>
              </a:rPr>
              <a:t>确定性推理</a:t>
            </a:r>
            <a:r>
              <a:rPr lang="zh-CN" altLang="en-US" sz="2400" dirty="0">
                <a:solidFill>
                  <a:srgbClr val="0000CC"/>
                </a:solidFill>
                <a:latin typeface="KaiTi_GB2312" panose="02010609030101010101" pitchFamily="49" charset="-122"/>
                <a:ea typeface="KaiTi_GB2312" panose="02010609030101010101" pitchFamily="49" charset="-122"/>
              </a:rPr>
              <a:t>，指推理所使用的知识和推出的结论都是可以精确表示的，其真值要么为真、要么为假。</a:t>
            </a:r>
          </a:p>
          <a:p>
            <a:pPr marR="6350"/>
            <a:r>
              <a:rPr lang="zh-CN" altLang="en-US" sz="2400" dirty="0">
                <a:solidFill>
                  <a:srgbClr val="006300"/>
                </a:solidFill>
                <a:latin typeface="KaiTi_GB2312" panose="02010609030101010101" pitchFamily="49" charset="-122"/>
                <a:ea typeface="KaiTi_GB2312" panose="02010609030101010101" pitchFamily="49" charset="-122"/>
              </a:rPr>
              <a:t>不确定性推理</a:t>
            </a:r>
            <a:r>
              <a:rPr lang="zh-CN" altLang="en-US" sz="2400" dirty="0">
                <a:solidFill>
                  <a:srgbClr val="0000CC"/>
                </a:solidFill>
                <a:latin typeface="KaiTi_GB2312" panose="02010609030101010101" pitchFamily="49" charset="-122"/>
                <a:ea typeface="KaiTi_GB2312" panose="02010609030101010101" pitchFamily="49" charset="-122"/>
              </a:rPr>
              <a:t>，指推理所使用的知识和推出的结论可以是不确定的。所谓不确定性是对非精确性、模糊型和非完备性的统称。</a:t>
            </a:r>
            <a:endParaRPr lang="en-US" altLang="zh-CN" sz="2400" dirty="0">
              <a:solidFill>
                <a:srgbClr val="0000CC"/>
              </a:solidFill>
              <a:latin typeface="KaiTi_GB2312" panose="02010609030101010101" pitchFamily="49" charset="-122"/>
              <a:ea typeface="KaiTi_GB2312" panose="02010609030101010101" pitchFamily="49" charset="-122"/>
            </a:endParaRPr>
          </a:p>
          <a:p>
            <a:pPr marR="6350"/>
            <a:endParaRPr lang="zh-CN" altLang="en-US" sz="2400" dirty="0">
              <a:solidFill>
                <a:srgbClr val="0000CC"/>
              </a:solidFill>
              <a:latin typeface="KaiTi_GB2312" panose="02010609030101010101" pitchFamily="49" charset="-122"/>
              <a:ea typeface="KaiTi_GB2312" panose="02010609030101010101" pitchFamily="49" charset="-122"/>
            </a:endParaRPr>
          </a:p>
          <a:p>
            <a:pPr marR="6350"/>
            <a:r>
              <a:rPr lang="zh-CN" altLang="en-US" sz="2400" b="1" dirty="0">
                <a:solidFill>
                  <a:srgbClr val="A4001F"/>
                </a:solidFill>
                <a:latin typeface="KaiTi_GB2312" panose="02010609030101010101" pitchFamily="49" charset="-122"/>
                <a:ea typeface="KaiTi_GB2312" panose="02010609030101010101" pitchFamily="49" charset="-122"/>
              </a:rPr>
              <a:t>推理的理论基础</a:t>
            </a:r>
            <a:r>
              <a:rPr lang="zh-CN" altLang="en-US" sz="2400" b="1" dirty="0">
                <a:solidFill>
                  <a:srgbClr val="0000CC"/>
                </a:solidFill>
                <a:latin typeface="KaiTi_GB2312" panose="02010609030101010101" pitchFamily="49" charset="-122"/>
                <a:ea typeface="KaiTi_GB2312" panose="02010609030101010101" pitchFamily="49" charset="-122"/>
              </a:rPr>
              <a:t>：</a:t>
            </a:r>
            <a:r>
              <a:rPr lang="zh-CN" altLang="en-US" sz="2400" dirty="0">
                <a:solidFill>
                  <a:srgbClr val="0000CC"/>
                </a:solidFill>
                <a:latin typeface="KaiTi_GB2312" panose="02010609030101010101" pitchFamily="49" charset="-122"/>
                <a:ea typeface="KaiTi_GB2312" panose="02010609030101010101" pitchFamily="49" charset="-122"/>
              </a:rPr>
              <a:t>逻辑是一门研究人们思维规律的学科，数理逻辑则是用数学的方法去研究逻辑问题。</a:t>
            </a:r>
          </a:p>
          <a:p>
            <a:pPr marR="22225"/>
            <a:r>
              <a:rPr lang="zh-CN" altLang="en-US" sz="2400" dirty="0">
                <a:solidFill>
                  <a:srgbClr val="006300"/>
                </a:solidFill>
                <a:latin typeface="KaiTi_GB2312" panose="02010609030101010101" pitchFamily="49" charset="-122"/>
                <a:ea typeface="KaiTi_GB2312" panose="02010609030101010101" pitchFamily="49" charset="-122"/>
              </a:rPr>
              <a:t>确定性推理</a:t>
            </a:r>
            <a:r>
              <a:rPr lang="zh-CN" altLang="en-US" sz="2400" dirty="0">
                <a:solidFill>
                  <a:srgbClr val="0000CC"/>
                </a:solidFill>
                <a:latin typeface="KaiTi_GB2312" panose="02010609030101010101" pitchFamily="49" charset="-122"/>
                <a:ea typeface="KaiTi_GB2312" panose="02010609030101010101" pitchFamily="49" charset="-122"/>
              </a:rPr>
              <a:t>主要是基于一阶经典逻辑。它能解决的问题很有限。</a:t>
            </a:r>
          </a:p>
          <a:p>
            <a:pPr marR="6350"/>
            <a:r>
              <a:rPr lang="zh-CN" altLang="en-US" sz="2400" dirty="0">
                <a:solidFill>
                  <a:srgbClr val="006300"/>
                </a:solidFill>
                <a:latin typeface="KaiTi_GB2312" panose="02010609030101010101" pitchFamily="49" charset="-122"/>
                <a:ea typeface="KaiTi_GB2312" panose="02010609030101010101" pitchFamily="49" charset="-122"/>
              </a:rPr>
              <a:t>不确定性推理</a:t>
            </a:r>
            <a:r>
              <a:rPr lang="zh-CN" altLang="en-US" sz="2400" dirty="0">
                <a:solidFill>
                  <a:srgbClr val="0000CC"/>
                </a:solidFill>
                <a:latin typeface="KaiTi_GB2312" panose="02010609030101010101" pitchFamily="49" charset="-122"/>
                <a:ea typeface="KaiTi_GB2312" panose="02010609030101010101" pitchFamily="49" charset="-122"/>
              </a:rPr>
              <a:t>主要基于非经典逻辑和概率等。</a:t>
            </a:r>
            <a:endParaRPr lang="zh-CN" altLang="en-US" sz="2000" dirty="0"/>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A1777648-01BF-4EE1-A758-8EF16912F7AA}" type="slidenum">
              <a:rPr lang="en-US" altLang="zh-CN">
                <a:solidFill>
                  <a:srgbClr val="003399"/>
                </a:solidFill>
                <a:latin typeface="Times New Roman" panose="02020603050405020304" pitchFamily="18" charset="0"/>
              </a:rPr>
              <a:t>77</a:t>
            </a:fld>
            <a:endParaRPr lang="en-US" altLang="zh-CN">
              <a:solidFill>
                <a:srgbClr val="003399"/>
              </a:solidFill>
              <a:latin typeface="Times New Roman" panose="02020603050405020304" pitchFamily="18" charset="0"/>
            </a:endParaRPr>
          </a:p>
        </p:txBody>
      </p:sp>
      <p:sp>
        <p:nvSpPr>
          <p:cNvPr id="8192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7956328E-276B-4D2A-B720-4BD419F9EE78}" type="datetime1">
              <a:rPr lang="zh-CN" altLang="en-US">
                <a:solidFill>
                  <a:srgbClr val="003399"/>
                </a:solidFill>
                <a:latin typeface="Times New Roman" panose="02020603050405020304" pitchFamily="18" charset="0"/>
              </a:rPr>
              <a:t>2020/9/3</a:t>
            </a:fld>
            <a:endParaRPr lang="en-US" altLang="zh-CN">
              <a:solidFill>
                <a:srgbClr val="003399"/>
              </a:solidFill>
              <a:latin typeface="Times New Roman" panose="02020603050405020304" pitchFamily="18" charset="0"/>
            </a:endParaRPr>
          </a:p>
        </p:txBody>
      </p:sp>
      <p:sp>
        <p:nvSpPr>
          <p:cNvPr id="5" name="矩形 4"/>
          <p:cNvSpPr/>
          <p:nvPr/>
        </p:nvSpPr>
        <p:spPr>
          <a:xfrm>
            <a:off x="1081549" y="313318"/>
            <a:ext cx="10510684" cy="4278094"/>
          </a:xfrm>
          <a:prstGeom prst="rect">
            <a:avLst/>
          </a:prstGeom>
        </p:spPr>
        <p:txBody>
          <a:bodyPr wrap="square">
            <a:spAutoFit/>
          </a:bodyPr>
          <a:lstStyle/>
          <a:p>
            <a:pPr marR="0" algn="ctr"/>
            <a:r>
              <a:rPr lang="en-US" altLang="zh-CN" sz="3200" b="1" dirty="0">
                <a:solidFill>
                  <a:srgbClr val="FF0000"/>
                </a:solidFill>
                <a:latin typeface="Times New Roman" panose="02020603050405020304" pitchFamily="18" charset="0"/>
              </a:rPr>
              <a:t>1.5.1 </a:t>
            </a:r>
            <a:r>
              <a:rPr lang="zh-CN" altLang="en-US" sz="3200" b="1" dirty="0">
                <a:solidFill>
                  <a:srgbClr val="FF0000"/>
                </a:solidFill>
                <a:latin typeface="KaiTi_GB2312" panose="02010609030101010101" pitchFamily="49" charset="-122"/>
                <a:ea typeface="KaiTi_GB2312" panose="02010609030101010101" pitchFamily="49" charset="-122"/>
              </a:rPr>
              <a:t>机器思维</a:t>
            </a:r>
            <a:endParaRPr lang="en-US" altLang="zh-CN" sz="3200" b="1" dirty="0">
              <a:solidFill>
                <a:srgbClr val="FF0000"/>
              </a:solidFill>
              <a:latin typeface="KaiTi_GB2312" panose="02010609030101010101" pitchFamily="49" charset="-122"/>
              <a:ea typeface="KaiTi_GB2312" panose="02010609030101010101" pitchFamily="49" charset="-122"/>
            </a:endParaRPr>
          </a:p>
          <a:p>
            <a:pPr marR="0" algn="ctr"/>
            <a:r>
              <a:rPr lang="en-US" altLang="zh-CN" sz="2400" b="1" dirty="0">
                <a:solidFill>
                  <a:srgbClr val="FF0000"/>
                </a:solidFill>
                <a:latin typeface="Times New Roman" panose="02020603050405020304" pitchFamily="18" charset="0"/>
                <a:ea typeface="KaiTi_GB2312" panose="02010609030101010101" pitchFamily="49" charset="-122"/>
              </a:rPr>
              <a:t>2. </a:t>
            </a:r>
            <a:r>
              <a:rPr lang="zh-CN" altLang="en-US" sz="2400" b="1" dirty="0">
                <a:solidFill>
                  <a:srgbClr val="FF0000"/>
                </a:solidFill>
                <a:latin typeface="KaiTi_GB2312" panose="02010609030101010101" pitchFamily="49" charset="-122"/>
                <a:ea typeface="KaiTi_GB2312" panose="02010609030101010101" pitchFamily="49" charset="-122"/>
              </a:rPr>
              <a:t>搜索</a:t>
            </a:r>
            <a:endParaRPr lang="en-US" altLang="zh-CN" sz="2400" b="1" dirty="0">
              <a:solidFill>
                <a:srgbClr val="FF0000"/>
              </a:solidFill>
              <a:latin typeface="KaiTi_GB2312" panose="02010609030101010101" pitchFamily="49" charset="-122"/>
              <a:ea typeface="KaiTi_GB2312" panose="02010609030101010101" pitchFamily="49" charset="-122"/>
            </a:endParaRPr>
          </a:p>
          <a:p>
            <a:pPr marR="0" algn="ctr"/>
            <a:endParaRPr lang="zh-CN" altLang="en-US" sz="1600" dirty="0">
              <a:solidFill>
                <a:srgbClr val="FF0000"/>
              </a:solidFill>
              <a:latin typeface="KaiTi_GB2312" panose="02010609030101010101" pitchFamily="49" charset="-122"/>
              <a:ea typeface="KaiTi_GB2312" panose="02010609030101010101" pitchFamily="49" charset="-122"/>
            </a:endParaRPr>
          </a:p>
          <a:p>
            <a:pPr marR="5080"/>
            <a:r>
              <a:rPr lang="zh-CN" altLang="en-US" sz="2000" b="1" dirty="0">
                <a:solidFill>
                  <a:srgbClr val="A4001F"/>
                </a:solidFill>
                <a:latin typeface="KaiTi_GB2312" panose="02010609030101010101" pitchFamily="49" charset="-122"/>
                <a:ea typeface="KaiTi_GB2312" panose="02010609030101010101" pitchFamily="49" charset="-122"/>
              </a:rPr>
              <a:t>搜索的概念：</a:t>
            </a:r>
            <a:r>
              <a:rPr lang="zh-CN" altLang="en-US" sz="2000" dirty="0">
                <a:solidFill>
                  <a:srgbClr val="0000CC"/>
                </a:solidFill>
                <a:latin typeface="KaiTi_GB2312" panose="02010609030101010101" pitchFamily="49" charset="-122"/>
                <a:ea typeface="KaiTi_GB2312" panose="02010609030101010101" pitchFamily="49" charset="-122"/>
              </a:rPr>
              <a:t>是指为了达到某一目标，不断寻找推理线路，以引导和控制推理，使问题得以解决的过程。</a:t>
            </a:r>
            <a:endParaRPr lang="en-US" altLang="zh-CN" sz="2000" dirty="0">
              <a:solidFill>
                <a:srgbClr val="0000CC"/>
              </a:solidFill>
              <a:latin typeface="KaiTi_GB2312" panose="02010609030101010101" pitchFamily="49" charset="-122"/>
              <a:ea typeface="KaiTi_GB2312" panose="02010609030101010101" pitchFamily="49" charset="-122"/>
            </a:endParaRPr>
          </a:p>
          <a:p>
            <a:pPr marR="5080"/>
            <a:endParaRPr lang="zh-CN" altLang="en-US" sz="2000" dirty="0">
              <a:solidFill>
                <a:srgbClr val="0000CC"/>
              </a:solidFill>
              <a:latin typeface="KaiTi_GB2312" panose="02010609030101010101" pitchFamily="49" charset="-122"/>
              <a:ea typeface="KaiTi_GB2312" panose="02010609030101010101" pitchFamily="49" charset="-122"/>
            </a:endParaRPr>
          </a:p>
          <a:p>
            <a:pPr marR="38735"/>
            <a:r>
              <a:rPr lang="zh-CN" altLang="en-US" sz="2000" b="1" dirty="0">
                <a:solidFill>
                  <a:srgbClr val="A4001F"/>
                </a:solidFill>
                <a:latin typeface="KaiTi_GB2312" panose="02010609030101010101" pitchFamily="49" charset="-122"/>
                <a:ea typeface="KaiTi_GB2312" panose="02010609030101010101" pitchFamily="49" charset="-122"/>
              </a:rPr>
              <a:t>搜索的类型：</a:t>
            </a:r>
            <a:r>
              <a:rPr lang="zh-CN" altLang="en-US" sz="2000" dirty="0">
                <a:solidFill>
                  <a:srgbClr val="0000CC"/>
                </a:solidFill>
                <a:latin typeface="KaiTi_GB2312" panose="02010609030101010101" pitchFamily="49" charset="-122"/>
                <a:ea typeface="KaiTi_GB2312" panose="02010609030101010101" pitchFamily="49" charset="-122"/>
              </a:rPr>
              <a:t>可根据问题的表示方式将其分为两大类型</a:t>
            </a:r>
          </a:p>
          <a:p>
            <a:pPr marR="30480"/>
            <a:r>
              <a:rPr lang="zh-CN" altLang="en-US" sz="2000" dirty="0">
                <a:solidFill>
                  <a:srgbClr val="006300"/>
                </a:solidFill>
                <a:latin typeface="KaiTi_GB2312" panose="02010609030101010101" pitchFamily="49" charset="-122"/>
                <a:ea typeface="KaiTi_GB2312" panose="02010609030101010101" pitchFamily="49" charset="-122"/>
              </a:rPr>
              <a:t>状态空间搜索</a:t>
            </a:r>
            <a:r>
              <a:rPr lang="zh-CN" altLang="en-US" sz="2000" dirty="0">
                <a:solidFill>
                  <a:srgbClr val="0000CC"/>
                </a:solidFill>
                <a:latin typeface="KaiTi_GB2312" panose="02010609030101010101" pitchFamily="49" charset="-122"/>
                <a:ea typeface="KaiTi_GB2312" panose="02010609030101010101" pitchFamily="49" charset="-122"/>
              </a:rPr>
              <a:t>是一种用状态空间法求解问题时的搜索方法；</a:t>
            </a:r>
          </a:p>
          <a:p>
            <a:pPr marR="33655"/>
            <a:r>
              <a:rPr lang="zh-CN" altLang="en-US" sz="2000" dirty="0">
                <a:solidFill>
                  <a:srgbClr val="006300"/>
                </a:solidFill>
                <a:latin typeface="KaiTi_GB2312" panose="02010609030101010101" pitchFamily="49" charset="-122"/>
                <a:ea typeface="KaiTi_GB2312" panose="02010609030101010101" pitchFamily="49" charset="-122"/>
              </a:rPr>
              <a:t>与</a:t>
            </a:r>
            <a:r>
              <a:rPr lang="en-US" altLang="zh-CN" sz="2000" b="1" dirty="0">
                <a:solidFill>
                  <a:srgbClr val="006300"/>
                </a:solidFill>
                <a:latin typeface="Times New Roman" panose="02020603050405020304" pitchFamily="18" charset="0"/>
                <a:ea typeface="KaiTi_GB2312" panose="02010609030101010101" pitchFamily="49" charset="-122"/>
              </a:rPr>
              <a:t>/</a:t>
            </a:r>
            <a:r>
              <a:rPr lang="zh-CN" altLang="en-US" sz="2000" dirty="0">
                <a:solidFill>
                  <a:srgbClr val="006300"/>
                </a:solidFill>
                <a:latin typeface="KaiTi_GB2312" panose="02010609030101010101" pitchFamily="49" charset="-122"/>
                <a:ea typeface="KaiTi_GB2312" panose="02010609030101010101" pitchFamily="49" charset="-122"/>
              </a:rPr>
              <a:t>或树搜索</a:t>
            </a:r>
            <a:r>
              <a:rPr lang="zh-CN" altLang="en-US" sz="2000" dirty="0">
                <a:solidFill>
                  <a:srgbClr val="0000CC"/>
                </a:solidFill>
                <a:latin typeface="KaiTi_GB2312" panose="02010609030101010101" pitchFamily="49" charset="-122"/>
                <a:ea typeface="KaiTi_GB2312" panose="02010609030101010101" pitchFamily="49" charset="-122"/>
              </a:rPr>
              <a:t>是一种用问题规约法求解问题时的搜索方法。</a:t>
            </a:r>
            <a:endParaRPr lang="en-US" altLang="zh-CN" sz="2000" dirty="0">
              <a:solidFill>
                <a:srgbClr val="0000CC"/>
              </a:solidFill>
              <a:latin typeface="KaiTi_GB2312" panose="02010609030101010101" pitchFamily="49" charset="-122"/>
              <a:ea typeface="KaiTi_GB2312" panose="02010609030101010101" pitchFamily="49" charset="-122"/>
            </a:endParaRPr>
          </a:p>
          <a:p>
            <a:endParaRPr lang="zh-CN" altLang="en-US" sz="2000" dirty="0">
              <a:solidFill>
                <a:srgbClr val="0000CC"/>
              </a:solidFill>
              <a:latin typeface="KaiTi_GB2312" panose="02010609030101010101" pitchFamily="49" charset="-122"/>
              <a:ea typeface="KaiTi_GB2312" panose="02010609030101010101" pitchFamily="49" charset="-122"/>
            </a:endParaRPr>
          </a:p>
          <a:p>
            <a:pPr marR="4445"/>
            <a:r>
              <a:rPr lang="zh-CN" altLang="en-US" sz="2000" b="1" dirty="0">
                <a:solidFill>
                  <a:srgbClr val="A4001F"/>
                </a:solidFill>
                <a:latin typeface="KaiTi_GB2312" panose="02010609030101010101" pitchFamily="49" charset="-122"/>
                <a:ea typeface="KaiTi_GB2312" panose="02010609030101010101" pitchFamily="49" charset="-122"/>
              </a:rPr>
              <a:t>博弈树搜索：</a:t>
            </a:r>
            <a:r>
              <a:rPr lang="zh-CN" altLang="en-US" sz="2000" dirty="0">
                <a:solidFill>
                  <a:srgbClr val="0000CC"/>
                </a:solidFill>
                <a:latin typeface="KaiTi_GB2312" panose="02010609030101010101" pitchFamily="49" charset="-122"/>
                <a:ea typeface="KaiTi_GB2312" panose="02010609030101010101" pitchFamily="49" charset="-122"/>
              </a:rPr>
              <a:t>博弈是一个典型的搜索问题。到目前为止，人们对博弈的研究还主要是以下棋为对象。</a:t>
            </a:r>
            <a:endParaRPr lang="en-US" altLang="zh-CN" sz="2000" dirty="0">
              <a:solidFill>
                <a:srgbClr val="0000CC"/>
              </a:solidFill>
              <a:latin typeface="KaiTi_GB2312" panose="02010609030101010101" pitchFamily="49" charset="-122"/>
              <a:ea typeface="KaiTi_GB2312" panose="02010609030101010101" pitchFamily="49" charset="-122"/>
            </a:endParaRPr>
          </a:p>
          <a:p>
            <a:pPr marR="4445"/>
            <a:endParaRPr lang="en-US" altLang="zh-CN" sz="2000" dirty="0">
              <a:solidFill>
                <a:srgbClr val="0000CC"/>
              </a:solidFill>
              <a:latin typeface="KaiTi_GB2312" panose="02010609030101010101" pitchFamily="49" charset="-122"/>
              <a:ea typeface="KaiTi_GB2312" panose="02010609030101010101" pitchFamily="49" charset="-122"/>
            </a:endParaRPr>
          </a:p>
        </p:txBody>
      </p:sp>
      <p:pic>
        <p:nvPicPr>
          <p:cNvPr id="6" name="Picture 1"/>
          <p:cNvPicPr>
            <a:picLocks noChangeAspect="1" noChangeArrowheads="1"/>
          </p:cNvPicPr>
          <p:nvPr/>
        </p:nvPicPr>
        <p:blipFill>
          <a:blip r:embed="rId3" cstate="print"/>
          <a:srcRect/>
          <a:stretch>
            <a:fillRect/>
          </a:stretch>
        </p:blipFill>
        <p:spPr bwMode="auto">
          <a:xfrm>
            <a:off x="1692357" y="4527822"/>
            <a:ext cx="4644534" cy="2057400"/>
          </a:xfrm>
          <a:prstGeom prst="rect">
            <a:avLst/>
          </a:prstGeom>
          <a:noFill/>
          <a:ln w="12700">
            <a:noFill/>
            <a:miter lim="800000"/>
            <a:headEnd/>
            <a:tailEnd/>
          </a:ln>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6843" y="4527822"/>
            <a:ext cx="2914650" cy="2095500"/>
          </a:xfrm>
          <a:prstGeom prst="rect">
            <a:avLst/>
          </a:prstGeom>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A1777648-01BF-4EE1-A758-8EF16912F7AA}" type="slidenum">
              <a:rPr lang="en-US" altLang="zh-CN">
                <a:solidFill>
                  <a:srgbClr val="003399"/>
                </a:solidFill>
                <a:latin typeface="Times New Roman" panose="02020603050405020304" pitchFamily="18" charset="0"/>
              </a:rPr>
              <a:t>78</a:t>
            </a:fld>
            <a:endParaRPr lang="en-US" altLang="zh-CN">
              <a:solidFill>
                <a:srgbClr val="003399"/>
              </a:solidFill>
              <a:latin typeface="Times New Roman" panose="02020603050405020304" pitchFamily="18" charset="0"/>
            </a:endParaRPr>
          </a:p>
        </p:txBody>
      </p:sp>
      <p:sp>
        <p:nvSpPr>
          <p:cNvPr id="8192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7956328E-276B-4D2A-B720-4BD419F9EE78}" type="datetime1">
              <a:rPr lang="zh-CN" altLang="en-US">
                <a:solidFill>
                  <a:srgbClr val="003399"/>
                </a:solidFill>
                <a:latin typeface="Times New Roman" panose="02020603050405020304" pitchFamily="18" charset="0"/>
              </a:rPr>
              <a:t>2020/9/3</a:t>
            </a:fld>
            <a:endParaRPr lang="en-US" altLang="zh-CN">
              <a:solidFill>
                <a:srgbClr val="003399"/>
              </a:solidFill>
              <a:latin typeface="Times New Roman" panose="02020603050405020304" pitchFamily="18" charset="0"/>
            </a:endParaRPr>
          </a:p>
        </p:txBody>
      </p:sp>
      <p:sp>
        <p:nvSpPr>
          <p:cNvPr id="5" name="矩形 4"/>
          <p:cNvSpPr/>
          <p:nvPr/>
        </p:nvSpPr>
        <p:spPr>
          <a:xfrm>
            <a:off x="843116" y="70073"/>
            <a:ext cx="10510684" cy="3416320"/>
          </a:xfrm>
          <a:prstGeom prst="rect">
            <a:avLst/>
          </a:prstGeom>
        </p:spPr>
        <p:txBody>
          <a:bodyPr wrap="square">
            <a:spAutoFit/>
          </a:bodyPr>
          <a:lstStyle/>
          <a:p>
            <a:pPr marR="0" algn="ctr"/>
            <a:r>
              <a:rPr lang="en-US" altLang="zh-CN" sz="3200" b="1" dirty="0">
                <a:solidFill>
                  <a:srgbClr val="FF0000"/>
                </a:solidFill>
                <a:latin typeface="Times New Roman" panose="02020603050405020304" pitchFamily="18" charset="0"/>
              </a:rPr>
              <a:t>1.5.2 </a:t>
            </a:r>
            <a:r>
              <a:rPr lang="zh-CN" altLang="en-US" sz="3200" b="1" dirty="0">
                <a:solidFill>
                  <a:srgbClr val="FF0000"/>
                </a:solidFill>
                <a:latin typeface="Times New Roman" panose="02020603050405020304" pitchFamily="18" charset="0"/>
              </a:rPr>
              <a:t>机器感知</a:t>
            </a:r>
            <a:endParaRPr lang="en-US" altLang="zh-CN" sz="3200" b="1" dirty="0">
              <a:solidFill>
                <a:srgbClr val="FF0000"/>
              </a:solidFill>
              <a:latin typeface="Times New Roman" panose="02020603050405020304" pitchFamily="18" charset="0"/>
            </a:endParaRPr>
          </a:p>
          <a:p>
            <a:pPr marR="0" algn="ctr"/>
            <a:r>
              <a:rPr lang="en-US" altLang="zh-CN" sz="2400" b="1" dirty="0">
                <a:solidFill>
                  <a:srgbClr val="FF0000"/>
                </a:solidFill>
                <a:latin typeface="Times New Roman" panose="02020603050405020304" pitchFamily="18" charset="0"/>
              </a:rPr>
              <a:t>1. </a:t>
            </a:r>
            <a:r>
              <a:rPr lang="zh-CN" altLang="en-US" sz="2400" b="1" dirty="0">
                <a:solidFill>
                  <a:srgbClr val="FF0000"/>
                </a:solidFill>
                <a:latin typeface="Times New Roman" panose="02020603050405020304" pitchFamily="18" charset="0"/>
              </a:rPr>
              <a:t>计算机视觉</a:t>
            </a:r>
            <a:endParaRPr lang="zh-CN" altLang="en-US" sz="2400" b="1" dirty="0">
              <a:solidFill>
                <a:srgbClr val="FF0000"/>
              </a:solidFill>
              <a:latin typeface="KaiTi_GB2312" panose="02010609030101010101" pitchFamily="49" charset="-122"/>
              <a:ea typeface="KaiTi_GB2312" panose="02010609030101010101" pitchFamily="49" charset="-122"/>
            </a:endParaRPr>
          </a:p>
          <a:p>
            <a:endParaRPr lang="en-US" altLang="zh-CN" sz="2000" dirty="0">
              <a:solidFill>
                <a:srgbClr val="A4001F"/>
              </a:solidFill>
              <a:latin typeface="KaiTi_GB2312" panose="02010609030101010101" pitchFamily="49" charset="-122"/>
              <a:ea typeface="KaiTi_GB2312" panose="02010609030101010101" pitchFamily="49" charset="-122"/>
            </a:endParaRPr>
          </a:p>
          <a:p>
            <a:r>
              <a:rPr lang="zh-CN" altLang="en-US" sz="2000" b="1" dirty="0">
                <a:solidFill>
                  <a:srgbClr val="A4001F"/>
                </a:solidFill>
                <a:latin typeface="KaiTi_GB2312" panose="02010609030101010101" pitchFamily="49" charset="-122"/>
                <a:ea typeface="KaiTi_GB2312" panose="02010609030101010101" pitchFamily="49" charset="-122"/>
              </a:rPr>
              <a:t>概念：</a:t>
            </a:r>
            <a:r>
              <a:rPr lang="zh-CN" altLang="en-US" sz="2000" dirty="0">
                <a:solidFill>
                  <a:srgbClr val="0000CC"/>
                </a:solidFill>
                <a:latin typeface="KaiTi_GB2312" panose="02010609030101010101" pitchFamily="49" charset="-122"/>
                <a:ea typeface="KaiTi_GB2312" panose="02010609030101010101" pitchFamily="49" charset="-122"/>
              </a:rPr>
              <a:t>用计算机来实现或模拟人类的视觉功能，其主要研究目标是使计算机具有通过二维图像认知三维环境信息的能力。</a:t>
            </a:r>
            <a:endParaRPr lang="en-US" altLang="zh-CN" sz="2000" dirty="0">
              <a:solidFill>
                <a:srgbClr val="0000CC"/>
              </a:solidFill>
              <a:latin typeface="KaiTi_GB2312" panose="02010609030101010101" pitchFamily="49" charset="-122"/>
              <a:ea typeface="KaiTi_GB2312" panose="02010609030101010101" pitchFamily="49" charset="-122"/>
            </a:endParaRPr>
          </a:p>
          <a:p>
            <a:pPr marR="6985"/>
            <a:endParaRPr lang="zh-CN" altLang="en-US" sz="2000" dirty="0">
              <a:solidFill>
                <a:srgbClr val="0000CC"/>
              </a:solidFill>
              <a:latin typeface="KaiTi_GB2312" panose="02010609030101010101" pitchFamily="49" charset="-122"/>
              <a:ea typeface="KaiTi_GB2312" panose="02010609030101010101" pitchFamily="49" charset="-122"/>
            </a:endParaRPr>
          </a:p>
          <a:p>
            <a:r>
              <a:rPr lang="zh-CN" altLang="en-US" sz="2000" b="1" dirty="0">
                <a:solidFill>
                  <a:srgbClr val="A4001F"/>
                </a:solidFill>
                <a:latin typeface="KaiTi_GB2312" panose="02010609030101010101" pitchFamily="49" charset="-122"/>
                <a:ea typeface="KaiTi_GB2312" panose="02010609030101010101" pitchFamily="49" charset="-122"/>
              </a:rPr>
              <a:t>重要性：</a:t>
            </a:r>
            <a:r>
              <a:rPr lang="zh-CN" altLang="en-US" sz="2000" dirty="0">
                <a:solidFill>
                  <a:srgbClr val="0000CC"/>
                </a:solidFill>
                <a:latin typeface="KaiTi_GB2312" panose="02010609030101010101" pitchFamily="49" charset="-122"/>
                <a:ea typeface="KaiTi_GB2312" panose="02010609030101010101" pitchFamily="49" charset="-122"/>
              </a:rPr>
              <a:t>在人类感知到的外界信息中，有</a:t>
            </a:r>
            <a:r>
              <a:rPr lang="en-US" altLang="zh-CN" sz="2000" b="1" dirty="0">
                <a:solidFill>
                  <a:srgbClr val="0000CC"/>
                </a:solidFill>
                <a:latin typeface="Times New Roman" panose="02020603050405020304" pitchFamily="18" charset="0"/>
                <a:ea typeface="KaiTi_GB2312" panose="02010609030101010101" pitchFamily="49" charset="-122"/>
              </a:rPr>
              <a:t>80%</a:t>
            </a:r>
            <a:r>
              <a:rPr lang="zh-CN" altLang="en-US" sz="2000" dirty="0">
                <a:solidFill>
                  <a:srgbClr val="0000CC"/>
                </a:solidFill>
                <a:latin typeface="KaiTi_GB2312" panose="02010609030101010101" pitchFamily="49" charset="-122"/>
                <a:ea typeface="KaiTi_GB2312" panose="02010609030101010101" pitchFamily="49" charset="-122"/>
              </a:rPr>
              <a:t>以上是通过视觉得到的。</a:t>
            </a:r>
            <a:endParaRPr lang="en-US" altLang="zh-CN" sz="2000" dirty="0">
              <a:solidFill>
                <a:srgbClr val="0000CC"/>
              </a:solidFill>
              <a:latin typeface="KaiTi_GB2312" panose="02010609030101010101" pitchFamily="49" charset="-122"/>
              <a:ea typeface="KaiTi_GB2312" panose="02010609030101010101" pitchFamily="49" charset="-122"/>
            </a:endParaRPr>
          </a:p>
          <a:p>
            <a:pPr marR="6985"/>
            <a:endParaRPr lang="zh-CN" altLang="en-US" sz="2000" dirty="0">
              <a:solidFill>
                <a:srgbClr val="0000CC"/>
              </a:solidFill>
              <a:latin typeface="KaiTi_GB2312" panose="02010609030101010101" pitchFamily="49" charset="-122"/>
              <a:ea typeface="KaiTi_GB2312" panose="02010609030101010101" pitchFamily="49" charset="-122"/>
            </a:endParaRPr>
          </a:p>
          <a:p>
            <a:pPr marR="0" algn="just"/>
            <a:r>
              <a:rPr lang="zh-CN" altLang="en-US" sz="2000" b="1" dirty="0">
                <a:solidFill>
                  <a:srgbClr val="A4001F"/>
                </a:solidFill>
                <a:latin typeface="KaiTi_GB2312" panose="02010609030101010101" pitchFamily="49" charset="-122"/>
                <a:ea typeface="KaiTi_GB2312" panose="02010609030101010101" pitchFamily="49" charset="-122"/>
              </a:rPr>
              <a:t>计算机视觉：</a:t>
            </a:r>
            <a:r>
              <a:rPr lang="zh-CN" altLang="en-US" sz="2000" dirty="0">
                <a:solidFill>
                  <a:srgbClr val="0000CC"/>
                </a:solidFill>
                <a:latin typeface="KaiTi_GB2312" panose="02010609030101010101" pitchFamily="49" charset="-122"/>
                <a:ea typeface="KaiTi_GB2312" panose="02010609030101010101" pitchFamily="49" charset="-122"/>
              </a:rPr>
              <a:t>不仅仅指对光信号的感受，它包括了对视觉信息的获取、传输、处理、存储与理解的全过程。 </a:t>
            </a:r>
            <a:endParaRPr lang="en-US" altLang="zh-CN" dirty="0">
              <a:solidFill>
                <a:srgbClr val="0000CC"/>
              </a:solidFill>
              <a:latin typeface="KaiTi_GB2312" panose="02010609030101010101" pitchFamily="49" charset="-122"/>
              <a:ea typeface="KaiTi_GB2312" panose="02010609030101010101" pitchFamily="49" charset="-122"/>
            </a:endParaRPr>
          </a:p>
        </p:txBody>
      </p:sp>
      <p:pic>
        <p:nvPicPr>
          <p:cNvPr id="6" name="Picture 1"/>
          <p:cNvPicPr>
            <a:picLocks noChangeAspect="1" noChangeArrowheads="1"/>
          </p:cNvPicPr>
          <p:nvPr/>
        </p:nvPicPr>
        <p:blipFill>
          <a:blip r:embed="rId3" cstate="print"/>
          <a:srcRect/>
          <a:stretch>
            <a:fillRect/>
          </a:stretch>
        </p:blipFill>
        <p:spPr bwMode="auto">
          <a:xfrm>
            <a:off x="1106745" y="4327128"/>
            <a:ext cx="5524500" cy="2394347"/>
          </a:xfrm>
          <a:prstGeom prst="rect">
            <a:avLst/>
          </a:prstGeom>
          <a:noFill/>
          <a:ln w="12700">
            <a:noFill/>
            <a:miter lim="800000"/>
            <a:headEnd/>
            <a:tailEnd/>
          </a:ln>
        </p:spPr>
      </p:pic>
      <p:pic>
        <p:nvPicPr>
          <p:cNvPr id="7" name="Picture 6" descr="File:Xbox-360-Kinect-Standalone.png">
            <a:hlinkClick r:id="rId4"/>
          </p:cNvPr>
          <p:cNvPicPr>
            <a:picLocks noChangeAspect="1" noChangeArrowheads="1"/>
          </p:cNvPicPr>
          <p:nvPr/>
        </p:nvPicPr>
        <p:blipFill>
          <a:blip r:embed="rId5" cstate="print"/>
          <a:srcRect/>
          <a:stretch>
            <a:fillRect/>
          </a:stretch>
        </p:blipFill>
        <p:spPr bwMode="auto">
          <a:xfrm>
            <a:off x="2647337" y="3537471"/>
            <a:ext cx="2286000" cy="789657"/>
          </a:xfrm>
          <a:prstGeom prst="rect">
            <a:avLst/>
          </a:prstGeom>
          <a:noFill/>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6667" y="3807388"/>
            <a:ext cx="3743116" cy="2829847"/>
          </a:xfrm>
          <a:prstGeom prst="rect">
            <a:avLst/>
          </a:prstGeom>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A1777648-01BF-4EE1-A758-8EF16912F7AA}" type="slidenum">
              <a:rPr lang="en-US" altLang="zh-CN">
                <a:solidFill>
                  <a:srgbClr val="003399"/>
                </a:solidFill>
                <a:latin typeface="Times New Roman" panose="02020603050405020304" pitchFamily="18" charset="0"/>
              </a:rPr>
              <a:t>79</a:t>
            </a:fld>
            <a:endParaRPr lang="en-US" altLang="zh-CN">
              <a:solidFill>
                <a:srgbClr val="003399"/>
              </a:solidFill>
              <a:latin typeface="Times New Roman" panose="02020603050405020304" pitchFamily="18" charset="0"/>
            </a:endParaRPr>
          </a:p>
        </p:txBody>
      </p:sp>
      <p:sp>
        <p:nvSpPr>
          <p:cNvPr id="8192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7956328E-276B-4D2A-B720-4BD419F9EE78}" type="datetime1">
              <a:rPr lang="zh-CN" altLang="en-US">
                <a:solidFill>
                  <a:srgbClr val="003399"/>
                </a:solidFill>
                <a:latin typeface="Times New Roman" panose="02020603050405020304" pitchFamily="18" charset="0"/>
              </a:rPr>
              <a:t>2020/9/3</a:t>
            </a:fld>
            <a:endParaRPr lang="en-US" altLang="zh-CN">
              <a:solidFill>
                <a:srgbClr val="003399"/>
              </a:solidFill>
              <a:latin typeface="Times New Roman" panose="02020603050405020304" pitchFamily="18" charset="0"/>
            </a:endParaRPr>
          </a:p>
        </p:txBody>
      </p:sp>
      <p:sp>
        <p:nvSpPr>
          <p:cNvPr id="5" name="矩形 4"/>
          <p:cNvSpPr/>
          <p:nvPr/>
        </p:nvSpPr>
        <p:spPr>
          <a:xfrm>
            <a:off x="550606" y="286383"/>
            <a:ext cx="10992465" cy="2800767"/>
          </a:xfrm>
          <a:prstGeom prst="rect">
            <a:avLst/>
          </a:prstGeom>
        </p:spPr>
        <p:txBody>
          <a:bodyPr wrap="square">
            <a:spAutoFit/>
          </a:bodyPr>
          <a:lstStyle/>
          <a:p>
            <a:pPr marR="0" algn="ctr"/>
            <a:r>
              <a:rPr lang="en-US" altLang="zh-CN" sz="3200" b="1" dirty="0">
                <a:solidFill>
                  <a:srgbClr val="FF0000"/>
                </a:solidFill>
                <a:latin typeface="Times New Roman" panose="02020603050405020304" pitchFamily="18" charset="0"/>
              </a:rPr>
              <a:t>1.5.2 </a:t>
            </a:r>
            <a:r>
              <a:rPr lang="zh-CN" altLang="en-US" sz="3200" b="1" dirty="0">
                <a:solidFill>
                  <a:srgbClr val="FF0000"/>
                </a:solidFill>
                <a:latin typeface="Times New Roman" panose="02020603050405020304" pitchFamily="18" charset="0"/>
              </a:rPr>
              <a:t>机器感知</a:t>
            </a:r>
            <a:endParaRPr lang="en-US" altLang="zh-CN" sz="3200" b="1" dirty="0">
              <a:solidFill>
                <a:srgbClr val="FF0000"/>
              </a:solidFill>
              <a:latin typeface="Times New Roman" panose="02020603050405020304" pitchFamily="18" charset="0"/>
            </a:endParaRPr>
          </a:p>
          <a:p>
            <a:pPr marR="0" algn="ctr"/>
            <a:r>
              <a:rPr lang="en-US" altLang="zh-CN" sz="2400" b="1" dirty="0">
                <a:solidFill>
                  <a:srgbClr val="FF0000"/>
                </a:solidFill>
                <a:latin typeface="Times New Roman" panose="02020603050405020304" pitchFamily="18" charset="0"/>
              </a:rPr>
              <a:t>2. </a:t>
            </a:r>
            <a:r>
              <a:rPr lang="zh-CN" altLang="en-US" sz="2400" b="1" dirty="0">
                <a:solidFill>
                  <a:srgbClr val="FF0000"/>
                </a:solidFill>
                <a:latin typeface="KaiTi_GB2312" panose="02010609030101010101" pitchFamily="49" charset="-122"/>
                <a:ea typeface="KaiTi_GB2312" panose="02010609030101010101" pitchFamily="49" charset="-122"/>
              </a:rPr>
              <a:t>模式识别</a:t>
            </a:r>
          </a:p>
          <a:p>
            <a:endParaRPr lang="en-US" altLang="zh-CN" sz="2400" dirty="0">
              <a:solidFill>
                <a:srgbClr val="A4001F"/>
              </a:solidFill>
              <a:latin typeface="KaiTi_GB2312" panose="02010609030101010101" pitchFamily="49" charset="-122"/>
              <a:ea typeface="KaiTi_GB2312" panose="02010609030101010101" pitchFamily="49" charset="-122"/>
            </a:endParaRPr>
          </a:p>
          <a:p>
            <a:r>
              <a:rPr lang="zh-CN" altLang="en-US" sz="2400" b="1" dirty="0">
                <a:solidFill>
                  <a:srgbClr val="A4001F"/>
                </a:solidFill>
                <a:latin typeface="KaiTi_GB2312" panose="02010609030101010101" pitchFamily="49" charset="-122"/>
                <a:ea typeface="KaiTi_GB2312" panose="02010609030101010101" pitchFamily="49" charset="-122"/>
              </a:rPr>
              <a:t>模式识别的概念</a:t>
            </a:r>
          </a:p>
          <a:p>
            <a:pPr marR="6350"/>
            <a:r>
              <a:rPr lang="zh-CN" altLang="en-US" sz="2400" dirty="0">
                <a:solidFill>
                  <a:srgbClr val="0000CC"/>
                </a:solidFill>
                <a:latin typeface="KaiTi_GB2312" panose="02010609030101010101" pitchFamily="49" charset="-122"/>
                <a:ea typeface="KaiTi_GB2312" panose="02010609030101010101" pitchFamily="49" charset="-122"/>
              </a:rPr>
              <a:t>是指让计算机能够对给定的事物进行鉴别，并把它归入与其相同或相似的模式中。</a:t>
            </a:r>
          </a:p>
          <a:p>
            <a:pPr marR="6350"/>
            <a:r>
              <a:rPr lang="zh-CN" altLang="en-US" sz="2400" dirty="0">
                <a:solidFill>
                  <a:srgbClr val="630031"/>
                </a:solidFill>
                <a:latin typeface="KaiTi_GB2312" panose="02010609030101010101" pitchFamily="49" charset="-122"/>
                <a:ea typeface="KaiTi_GB2312" panose="02010609030101010101" pitchFamily="49" charset="-122"/>
              </a:rPr>
              <a:t>被鉴别的事物</a:t>
            </a:r>
            <a:r>
              <a:rPr lang="zh-CN" altLang="en-US" sz="2400" dirty="0">
                <a:solidFill>
                  <a:srgbClr val="0000CC"/>
                </a:solidFill>
                <a:latin typeface="KaiTi_GB2312" panose="02010609030101010101" pitchFamily="49" charset="-122"/>
                <a:ea typeface="KaiTi_GB2312" panose="02010609030101010101" pitchFamily="49" charset="-122"/>
              </a:rPr>
              <a:t>可以是物理的、化学的、生理的，也可以是文字、图像、声音等。</a:t>
            </a:r>
          </a:p>
          <a:p>
            <a:endParaRPr lang="en-US" altLang="zh-CN" sz="2400" dirty="0">
              <a:solidFill>
                <a:srgbClr val="A4001F"/>
              </a:solidFill>
              <a:latin typeface="KaiTi_GB2312" panose="02010609030101010101" pitchFamily="49" charset="-122"/>
              <a:ea typeface="KaiTi_GB2312" panose="02010609030101010101" pitchFamily="49" charset="-122"/>
            </a:endParaRPr>
          </a:p>
        </p:txBody>
      </p:sp>
      <p:grpSp>
        <p:nvGrpSpPr>
          <p:cNvPr id="10" name="组合 11"/>
          <p:cNvGrpSpPr/>
          <p:nvPr/>
        </p:nvGrpSpPr>
        <p:grpSpPr bwMode="auto">
          <a:xfrm>
            <a:off x="1247474" y="2904588"/>
            <a:ext cx="4848526" cy="3634324"/>
            <a:chOff x="468313" y="4458430"/>
            <a:chExt cx="4634155" cy="3366347"/>
          </a:xfrm>
        </p:grpSpPr>
        <p:sp>
          <p:nvSpPr>
            <p:cNvPr id="11" name="Rectangle 11"/>
            <p:cNvSpPr>
              <a:spLocks noChangeArrowheads="1"/>
            </p:cNvSpPr>
            <p:nvPr/>
          </p:nvSpPr>
          <p:spPr bwMode="auto">
            <a:xfrm>
              <a:off x="468313" y="4458430"/>
              <a:ext cx="4634155" cy="3366347"/>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a:ea typeface="宋体" panose="02010600030101010101" pitchFamily="2" charset="-122"/>
              </a:endParaRPr>
            </a:p>
          </p:txBody>
        </p:sp>
        <p:graphicFrame>
          <p:nvGraphicFramePr>
            <p:cNvPr id="12" name="Object 23"/>
            <p:cNvGraphicFramePr>
              <a:graphicFrameLocks noChangeAspect="1"/>
            </p:cNvGraphicFramePr>
            <p:nvPr/>
          </p:nvGraphicFramePr>
          <p:xfrm>
            <a:off x="2521746" y="4794273"/>
            <a:ext cx="1247775" cy="1209675"/>
          </p:xfrm>
          <a:graphic>
            <a:graphicData uri="http://schemas.openxmlformats.org/presentationml/2006/ole">
              <mc:AlternateContent xmlns:mc="http://schemas.openxmlformats.org/markup-compatibility/2006">
                <mc:Choice xmlns:v="urn:schemas-microsoft-com:vml" Requires="v">
                  <p:oleObj spid="_x0000_s90368" name="Image" r:id="rId4" imgW="3238500" imgH="3594100" progId="">
                    <p:embed/>
                  </p:oleObj>
                </mc:Choice>
                <mc:Fallback>
                  <p:oleObj name="Image" r:id="rId4" imgW="3238500" imgH="3594100" progId="">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1746" y="4794273"/>
                          <a:ext cx="1247775"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AutoShape 24"/>
            <p:cNvSpPr>
              <a:spLocks noChangeArrowheads="1"/>
            </p:cNvSpPr>
            <p:nvPr/>
          </p:nvSpPr>
          <p:spPr bwMode="auto">
            <a:xfrm>
              <a:off x="2688433" y="6784188"/>
              <a:ext cx="673100" cy="344487"/>
            </a:xfrm>
            <a:prstGeom prst="rightArrow">
              <a:avLst>
                <a:gd name="adj1" fmla="val 50000"/>
                <a:gd name="adj2" fmla="val 48848"/>
              </a:avLst>
            </a:prstGeom>
            <a:solidFill>
              <a:schemeClr val="accent1"/>
            </a:solidFill>
            <a:ln w="9525" algn="ctr">
              <a:solidFill>
                <a:schemeClr val="tx1"/>
              </a:solidFill>
              <a:miter lim="800000"/>
            </a:ln>
          </p:spPr>
          <p:txBody>
            <a:bodyPr wrap="none" anchor="ctr"/>
            <a:lstStyle/>
            <a:p>
              <a:endParaRPr lang="zh-CN" altLang="en-US" sz="2400" b="1">
                <a:latin typeface="Times New Roman" panose="02020603050405020304" pitchFamily="18" charset="0"/>
              </a:endParaRPr>
            </a:p>
          </p:txBody>
        </p:sp>
        <p:pic>
          <p:nvPicPr>
            <p:cNvPr id="14" name="Picture 2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40958" y="4568850"/>
              <a:ext cx="1020763"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8" descr="key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28220" y="6307938"/>
              <a:ext cx="625475"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31"/>
            <p:cNvGraphicFramePr>
              <a:graphicFrameLocks noChangeAspect="1"/>
            </p:cNvGraphicFramePr>
            <p:nvPr/>
          </p:nvGraphicFramePr>
          <p:xfrm>
            <a:off x="851696" y="4568576"/>
            <a:ext cx="1338262" cy="1511573"/>
          </p:xfrm>
          <a:graphic>
            <a:graphicData uri="http://schemas.openxmlformats.org/presentationml/2006/ole">
              <mc:AlternateContent xmlns:mc="http://schemas.openxmlformats.org/markup-compatibility/2006">
                <mc:Choice xmlns:v="urn:schemas-microsoft-com:vml" Requires="v">
                  <p:oleObj spid="_x0000_s90369" name="CorelPhotoPaint.Image.6" r:id="rId8" imgW="1685925" imgH="2000250" progId="">
                    <p:embed/>
                  </p:oleObj>
                </mc:Choice>
                <mc:Fallback>
                  <p:oleObj name="CorelPhotoPaint.Image.6" r:id="rId8" imgW="1685925" imgH="2000250" progId="">
                    <p:embed/>
                    <p:pic>
                      <p:nvPicPr>
                        <p:cNvPr id="0" name="Object 31"/>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51696" y="4568576"/>
                          <a:ext cx="1338262" cy="1511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21" name="Picture 7" descr="iriscollage"/>
          <p:cNvPicPr>
            <a:picLocks noChangeAspect="1" noChangeArrowheads="1"/>
          </p:cNvPicPr>
          <p:nvPr/>
        </p:nvPicPr>
        <p:blipFill>
          <a:blip r:embed="rId10" cstate="print">
            <a:lum contrast="20000"/>
          </a:blip>
          <a:srcRect l="2361" t="3270" r="2374" b="3342"/>
          <a:stretch>
            <a:fillRect/>
          </a:stretch>
        </p:blipFill>
        <p:spPr bwMode="auto">
          <a:xfrm>
            <a:off x="1454426" y="4828601"/>
            <a:ext cx="1874205" cy="1527749"/>
          </a:xfrm>
          <a:prstGeom prst="rect">
            <a:avLst/>
          </a:prstGeom>
          <a:noFill/>
          <a:ln w="9525">
            <a:noFill/>
            <a:miter lim="800000"/>
            <a:headEnd/>
            <a:tailEnd/>
          </a:ln>
          <a:effectLst>
            <a:outerShdw dist="125724" dir="2700000" algn="ctr" rotWithShape="0">
              <a:srgbClr val="CC0066">
                <a:alpha val="50000"/>
              </a:srgbClr>
            </a:outerShdw>
          </a:effectLst>
        </p:spPr>
      </p:pic>
      <p:pic>
        <p:nvPicPr>
          <p:cNvPr id="22" name="图片 6"/>
          <p:cNvPicPr>
            <a:picLocks noChangeAspect="1"/>
          </p:cNvPicPr>
          <p:nvPr/>
        </p:nvPicPr>
        <p:blipFill>
          <a:blip r:embed="rId11">
            <a:extLst>
              <a:ext uri="{28A0092B-C50C-407E-A947-70E740481C1C}">
                <a14:useLocalDpi xmlns:a14="http://schemas.microsoft.com/office/drawing/2010/main" val="0"/>
              </a:ext>
            </a:extLst>
          </a:blip>
          <a:srcRect l="9653" t="5000" r="6335"/>
          <a:stretch>
            <a:fillRect/>
          </a:stretch>
        </p:blipFill>
        <p:spPr bwMode="auto">
          <a:xfrm>
            <a:off x="6903753" y="4828601"/>
            <a:ext cx="4739890" cy="18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p:cNvPicPr/>
          <p:nvPr/>
        </p:nvPicPr>
        <p:blipFill>
          <a:blip r:embed="rId12">
            <a:extLst>
              <a:ext uri="{28A0092B-C50C-407E-A947-70E740481C1C}">
                <a14:useLocalDpi xmlns:a14="http://schemas.microsoft.com/office/drawing/2010/main" val="0"/>
              </a:ext>
            </a:extLst>
          </a:blip>
          <a:stretch>
            <a:fillRect/>
          </a:stretch>
        </p:blipFill>
        <p:spPr>
          <a:xfrm>
            <a:off x="7823373" y="2730867"/>
            <a:ext cx="3217197" cy="2208530"/>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E92BD8C-1D1F-4626-A5A0-F88622AAAEB1}" type="slidenum">
              <a:rPr lang="en-US" altLang="zh-CN">
                <a:solidFill>
                  <a:srgbClr val="003399"/>
                </a:solidFill>
                <a:latin typeface="Times New Roman" panose="02020603050405020304" pitchFamily="18" charset="0"/>
              </a:rPr>
              <a:t>8</a:t>
            </a:fld>
            <a:endParaRPr lang="en-US" altLang="zh-CN">
              <a:solidFill>
                <a:srgbClr val="003399"/>
              </a:solidFill>
              <a:latin typeface="Times New Roman" panose="02020603050405020304" pitchFamily="18" charset="0"/>
            </a:endParaRPr>
          </a:p>
        </p:txBody>
      </p:sp>
      <p:sp>
        <p:nvSpPr>
          <p:cNvPr id="13315"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376E54B2-8327-47C8-99C4-15E857C37F73}" type="datetime1">
              <a:rPr lang="zh-CN" altLang="en-US">
                <a:solidFill>
                  <a:srgbClr val="003399"/>
                </a:solidFill>
                <a:latin typeface="Times New Roman" panose="02020603050405020304" pitchFamily="18" charset="0"/>
              </a:rPr>
              <a:t>2020/9/3</a:t>
            </a:fld>
            <a:endParaRPr lang="en-US" altLang="zh-CN">
              <a:solidFill>
                <a:srgbClr val="003399"/>
              </a:solidFill>
              <a:latin typeface="Times New Roman" panose="02020603050405020304" pitchFamily="18" charset="0"/>
            </a:endParaRPr>
          </a:p>
        </p:txBody>
      </p:sp>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317" name="Text Box 4"/>
          <p:cNvSpPr txBox="1">
            <a:spLocks noChangeArrowheads="1"/>
          </p:cNvSpPr>
          <p:nvPr/>
        </p:nvSpPr>
        <p:spPr bwMode="gray">
          <a:xfrm>
            <a:off x="3866634" y="2715175"/>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1.3  </a:t>
            </a:r>
            <a:r>
              <a:rPr lang="zh-CN" altLang="en-US" sz="2800" b="1" dirty="0"/>
              <a:t>人工智能的研究内容</a:t>
            </a: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1.5  </a:t>
            </a:r>
            <a:r>
              <a:rPr lang="zh-CN" altLang="en-US" sz="2800" b="1" dirty="0"/>
              <a:t>人工智能研究领域</a:t>
            </a: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800" b="1" dirty="0"/>
              <a:t>1.4  </a:t>
            </a:r>
            <a:r>
              <a:rPr kumimoji="1" lang="zh-CN" altLang="en-US" sz="2800" b="1" dirty="0"/>
              <a:t>人工智能研究方法与途径</a:t>
            </a:r>
          </a:p>
        </p:txBody>
      </p:sp>
      <p:sp>
        <p:nvSpPr>
          <p:cNvPr id="13320" name="Text Box 7"/>
          <p:cNvSpPr txBox="1">
            <a:spLocks noChangeArrowheads="1"/>
          </p:cNvSpPr>
          <p:nvPr/>
        </p:nvSpPr>
        <p:spPr bwMode="gray">
          <a:xfrm>
            <a:off x="3858697" y="1606896"/>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1.1  </a:t>
            </a:r>
            <a:r>
              <a:rPr lang="zh-CN" altLang="en-US" sz="2800" b="1" dirty="0"/>
              <a:t>人工智能的定义</a:t>
            </a:r>
          </a:p>
        </p:txBody>
      </p:sp>
      <p:sp>
        <p:nvSpPr>
          <p:cNvPr id="13321" name="Text Box 25"/>
          <p:cNvSpPr txBox="1">
            <a:spLocks noChangeArrowheads="1"/>
          </p:cNvSpPr>
          <p:nvPr/>
        </p:nvSpPr>
        <p:spPr bwMode="gray">
          <a:xfrm>
            <a:off x="3866634" y="2164353"/>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1.2  </a:t>
            </a:r>
            <a:r>
              <a:rPr lang="zh-CN" altLang="en-US" sz="2800" b="1" dirty="0"/>
              <a:t>人工智能的发展简史</a:t>
            </a: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b="1" dirty="0" smtClean="0">
                <a:solidFill>
                  <a:srgbClr val="3333FF"/>
                </a:solidFill>
                <a:latin typeface="黑体" panose="02010609060101010101" pitchFamily="49" charset="-122"/>
              </a:rPr>
              <a:t>第</a:t>
            </a:r>
            <a:r>
              <a:rPr lang="zh-CN" altLang="en-US" sz="4000" b="1" dirty="0">
                <a:solidFill>
                  <a:srgbClr val="3333FF"/>
                </a:solidFill>
                <a:latin typeface="黑体" panose="02010609060101010101" pitchFamily="49" charset="-122"/>
              </a:rPr>
              <a:t>一</a:t>
            </a:r>
            <a:r>
              <a:rPr lang="zh-CN" altLang="en-US" sz="4000" b="1" dirty="0" smtClean="0">
                <a:solidFill>
                  <a:srgbClr val="3333FF"/>
                </a:solidFill>
                <a:latin typeface="黑体" panose="02010609060101010101" pitchFamily="49" charset="-122"/>
              </a:rPr>
              <a:t>章  </a:t>
            </a:r>
            <a:r>
              <a:rPr lang="zh-CN" altLang="en-US" sz="4000" b="1" dirty="0">
                <a:solidFill>
                  <a:srgbClr val="3333FF"/>
                </a:solidFill>
                <a:latin typeface="黑体" panose="02010609060101010101" pitchFamily="49" charset="-122"/>
              </a:rPr>
              <a:t>人工智能概述</a:t>
            </a: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1.6  </a:t>
            </a:r>
            <a:r>
              <a:rPr lang="zh-CN" altLang="en-US" sz="2800" b="1" dirty="0"/>
              <a:t>人工智能应用、现状及思考</a:t>
            </a: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1.7  </a:t>
            </a:r>
            <a:r>
              <a:rPr lang="zh-CN" altLang="en-US" sz="2800" b="1" dirty="0"/>
              <a:t>人工智能对人类的影响</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0606" y="286383"/>
            <a:ext cx="10992465" cy="954107"/>
          </a:xfrm>
          <a:prstGeom prst="rect">
            <a:avLst/>
          </a:prstGeom>
        </p:spPr>
        <p:txBody>
          <a:bodyPr wrap="square">
            <a:spAutoFit/>
          </a:bodyPr>
          <a:lstStyle/>
          <a:p>
            <a:pPr marR="0" algn="ctr"/>
            <a:r>
              <a:rPr lang="en-US" altLang="zh-CN" sz="3200" b="1" dirty="0">
                <a:solidFill>
                  <a:srgbClr val="FF0000"/>
                </a:solidFill>
                <a:latin typeface="Times New Roman" panose="02020603050405020304" pitchFamily="18" charset="0"/>
              </a:rPr>
              <a:t>1.5.2 </a:t>
            </a:r>
            <a:r>
              <a:rPr lang="zh-CN" altLang="en-US" sz="3200" b="1" dirty="0">
                <a:solidFill>
                  <a:srgbClr val="FF0000"/>
                </a:solidFill>
                <a:latin typeface="Times New Roman" panose="02020603050405020304" pitchFamily="18" charset="0"/>
              </a:rPr>
              <a:t>机器感知</a:t>
            </a:r>
            <a:endParaRPr lang="en-US" altLang="zh-CN" sz="3200" b="1" dirty="0">
              <a:solidFill>
                <a:srgbClr val="FF0000"/>
              </a:solidFill>
              <a:latin typeface="Times New Roman" panose="02020603050405020304" pitchFamily="18" charset="0"/>
            </a:endParaRPr>
          </a:p>
          <a:p>
            <a:pPr marR="0" algn="ctr"/>
            <a:r>
              <a:rPr lang="en-US" altLang="zh-CN" sz="2400" b="1" dirty="0">
                <a:solidFill>
                  <a:srgbClr val="FF0000"/>
                </a:solidFill>
                <a:latin typeface="Times New Roman" panose="02020603050405020304" pitchFamily="18" charset="0"/>
              </a:rPr>
              <a:t>3. </a:t>
            </a:r>
            <a:r>
              <a:rPr lang="zh-CN" altLang="en-US" sz="2400" b="1" dirty="0">
                <a:solidFill>
                  <a:srgbClr val="FF0000"/>
                </a:solidFill>
                <a:latin typeface="KaiTi_GB2312" panose="02010609030101010101" pitchFamily="49" charset="-122"/>
                <a:ea typeface="KaiTi_GB2312" panose="02010609030101010101" pitchFamily="49" charset="-122"/>
              </a:rPr>
              <a:t>自然语言理处理</a:t>
            </a:r>
          </a:p>
        </p:txBody>
      </p:sp>
      <p:sp>
        <p:nvSpPr>
          <p:cNvPr id="2" name="矩形 1"/>
          <p:cNvSpPr/>
          <p:nvPr/>
        </p:nvSpPr>
        <p:spPr>
          <a:xfrm>
            <a:off x="1973306" y="2454512"/>
            <a:ext cx="1415772" cy="461665"/>
          </a:xfrm>
          <a:prstGeom prst="rect">
            <a:avLst/>
          </a:prstGeom>
        </p:spPr>
        <p:txBody>
          <a:bodyPr wrap="none">
            <a:spAutoFit/>
          </a:bodyPr>
          <a:lstStyle/>
          <a:p>
            <a:r>
              <a:rPr lang="zh-CN" altLang="en-US" sz="2400" b="1" dirty="0">
                <a:solidFill>
                  <a:srgbClr val="FF0000"/>
                </a:solidFill>
                <a:latin typeface="KaiTi_GB2312" panose="02010609030101010101" pitchFamily="49" charset="-122"/>
                <a:ea typeface="KaiTi_GB2312" panose="02010609030101010101" pitchFamily="49" charset="-122"/>
              </a:rPr>
              <a:t>语音处理</a:t>
            </a:r>
            <a:endParaRPr lang="zh-CN" altLang="en-US" sz="2400" b="1" dirty="0">
              <a:solidFill>
                <a:srgbClr val="FF0000"/>
              </a:solidFill>
            </a:endParaRPr>
          </a:p>
        </p:txBody>
      </p:sp>
      <p:sp>
        <p:nvSpPr>
          <p:cNvPr id="3" name="矩形 2"/>
          <p:cNvSpPr/>
          <p:nvPr/>
        </p:nvSpPr>
        <p:spPr>
          <a:xfrm>
            <a:off x="5080337" y="2523211"/>
            <a:ext cx="2031325" cy="461665"/>
          </a:xfrm>
          <a:prstGeom prst="rect">
            <a:avLst/>
          </a:prstGeom>
        </p:spPr>
        <p:txBody>
          <a:bodyPr wrap="none">
            <a:spAutoFit/>
          </a:bodyPr>
          <a:lstStyle/>
          <a:p>
            <a:r>
              <a:rPr lang="zh-CN" altLang="en-US" sz="2400" b="1" dirty="0">
                <a:solidFill>
                  <a:srgbClr val="FF0000"/>
                </a:solidFill>
                <a:latin typeface="KaiTi_GB2312" panose="02010609030101010101" pitchFamily="49" charset="-122"/>
                <a:ea typeface="KaiTi_GB2312" panose="02010609030101010101" pitchFamily="49" charset="-122"/>
              </a:rPr>
              <a:t>自然语言理解</a:t>
            </a:r>
            <a:endParaRPr lang="zh-CN" altLang="en-US" sz="2400" b="1" dirty="0">
              <a:solidFill>
                <a:srgbClr val="FF0000"/>
              </a:solidFill>
            </a:endParaRPr>
          </a:p>
        </p:txBody>
      </p:sp>
      <p:sp>
        <p:nvSpPr>
          <p:cNvPr id="4" name="矩形 3"/>
          <p:cNvSpPr/>
          <p:nvPr/>
        </p:nvSpPr>
        <p:spPr>
          <a:xfrm>
            <a:off x="9197229" y="2523210"/>
            <a:ext cx="1415772" cy="461665"/>
          </a:xfrm>
          <a:prstGeom prst="rect">
            <a:avLst/>
          </a:prstGeom>
        </p:spPr>
        <p:txBody>
          <a:bodyPr wrap="none">
            <a:spAutoFit/>
          </a:bodyPr>
          <a:lstStyle/>
          <a:p>
            <a:r>
              <a:rPr lang="zh-CN" altLang="en-US" sz="2400" b="1" dirty="0">
                <a:solidFill>
                  <a:srgbClr val="FF0000"/>
                </a:solidFill>
                <a:latin typeface="KaiTi_GB2312" panose="02010609030101010101" pitchFamily="49" charset="-122"/>
                <a:ea typeface="KaiTi_GB2312" panose="02010609030101010101" pitchFamily="49" charset="-122"/>
              </a:rPr>
              <a:t>机器翻译</a:t>
            </a:r>
            <a:endParaRPr lang="zh-CN" altLang="en-US" sz="2400" b="1" dirty="0">
              <a:solidFill>
                <a:srgbClr val="FF0000"/>
              </a:solidFill>
            </a:endParaRPr>
          </a:p>
        </p:txBody>
      </p:sp>
      <p:sp>
        <p:nvSpPr>
          <p:cNvPr id="7" name="矩形 6"/>
          <p:cNvSpPr/>
          <p:nvPr/>
        </p:nvSpPr>
        <p:spPr>
          <a:xfrm>
            <a:off x="1354239" y="1680083"/>
            <a:ext cx="10405018" cy="461665"/>
          </a:xfrm>
          <a:prstGeom prst="rect">
            <a:avLst/>
          </a:prstGeom>
        </p:spPr>
        <p:txBody>
          <a:bodyPr wrap="square">
            <a:spAutoFit/>
          </a:bodyPr>
          <a:lstStyle/>
          <a:p>
            <a:r>
              <a:rPr lang="zh-CN" altLang="en-US" sz="2400" dirty="0">
                <a:solidFill>
                  <a:srgbClr val="0000CC"/>
                </a:solidFill>
                <a:latin typeface="KaiTi_GB2312" panose="02010609030101010101" pitchFamily="49" charset="-122"/>
                <a:ea typeface="KaiTi_GB2312" panose="02010609030101010101" pitchFamily="49" charset="-122"/>
              </a:rPr>
              <a:t>自然语言处理就是要研究人类与计算机之间进行有效交流的各种理论和方法。</a:t>
            </a:r>
            <a:endParaRPr lang="zh-CN" altLang="en-US" sz="24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65" y="3007760"/>
            <a:ext cx="3298784" cy="1472074"/>
          </a:xfrm>
          <a:prstGeom prst="rect">
            <a:avLst/>
          </a:prstGeom>
        </p:spPr>
      </p:pic>
      <p:pic>
        <p:nvPicPr>
          <p:cNvPr id="9" name="图片 8"/>
          <p:cNvPicPr>
            <a:picLocks noChangeAspect="1"/>
          </p:cNvPicPr>
          <p:nvPr/>
        </p:nvPicPr>
        <p:blipFill>
          <a:blip r:embed="rId4"/>
          <a:stretch>
            <a:fillRect/>
          </a:stretch>
        </p:blipFill>
        <p:spPr>
          <a:xfrm>
            <a:off x="0" y="4645055"/>
            <a:ext cx="4643043" cy="2076420"/>
          </a:xfrm>
          <a:prstGeom prst="rect">
            <a:avLst/>
          </a:prstGeom>
        </p:spPr>
      </p:pic>
      <p:pic>
        <p:nvPicPr>
          <p:cNvPr id="11" name="图片 10"/>
          <p:cNvPicPr>
            <a:picLocks noChangeAspect="1"/>
          </p:cNvPicPr>
          <p:nvPr/>
        </p:nvPicPr>
        <p:blipFill>
          <a:blip r:embed="rId5"/>
          <a:stretch>
            <a:fillRect/>
          </a:stretch>
        </p:blipFill>
        <p:spPr>
          <a:xfrm>
            <a:off x="270262" y="4584683"/>
            <a:ext cx="1066742" cy="1089439"/>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453" y="3655675"/>
            <a:ext cx="3410467" cy="1918388"/>
          </a:xfrm>
          <a:prstGeom prst="rect">
            <a:avLst/>
          </a:prstGeom>
        </p:spPr>
      </p:pic>
      <p:sp>
        <p:nvSpPr>
          <p:cNvPr id="16" name="矩形 15"/>
          <p:cNvSpPr/>
          <p:nvPr/>
        </p:nvSpPr>
        <p:spPr>
          <a:xfrm>
            <a:off x="4400986" y="5706156"/>
            <a:ext cx="3565400" cy="830997"/>
          </a:xfrm>
          <a:prstGeom prst="rect">
            <a:avLst/>
          </a:prstGeom>
        </p:spPr>
        <p:txBody>
          <a:bodyPr wrap="none">
            <a:spAutoFit/>
          </a:bodyPr>
          <a:lstStyle/>
          <a:p>
            <a:pPr algn="ctr"/>
            <a:r>
              <a:rPr lang="zh-CN" altLang="en-US" sz="2400" b="1" dirty="0">
                <a:solidFill>
                  <a:srgbClr val="333333"/>
                </a:solidFill>
                <a:latin typeface="Helvetica Neue"/>
              </a:rPr>
              <a:t>“不出</a:t>
            </a:r>
            <a:r>
              <a:rPr lang="en-US" altLang="zh-CN" sz="2400" b="1" dirty="0">
                <a:solidFill>
                  <a:srgbClr val="333333"/>
                </a:solidFill>
                <a:latin typeface="Helvetica Neue"/>
              </a:rPr>
              <a:t>5</a:t>
            </a:r>
            <a:r>
              <a:rPr lang="zh-CN" altLang="en-US" sz="2400" b="1" dirty="0">
                <a:solidFill>
                  <a:srgbClr val="333333"/>
                </a:solidFill>
                <a:latin typeface="Helvetica Neue"/>
              </a:rPr>
              <a:t>年，机器将可理解</a:t>
            </a:r>
            <a:endParaRPr lang="en-US" altLang="zh-CN" sz="2400" b="1" dirty="0">
              <a:solidFill>
                <a:srgbClr val="333333"/>
              </a:solidFill>
              <a:latin typeface="Helvetica Neue"/>
            </a:endParaRPr>
          </a:p>
          <a:p>
            <a:pPr algn="ctr"/>
            <a:r>
              <a:rPr lang="zh-CN" altLang="en-US" sz="2400" b="1" dirty="0">
                <a:solidFill>
                  <a:srgbClr val="333333"/>
                </a:solidFill>
                <a:latin typeface="Helvetica Neue"/>
              </a:rPr>
              <a:t>自然语言”</a:t>
            </a:r>
            <a:endParaRPr lang="zh-CN" altLang="en-US" sz="2400" b="1" dirty="0"/>
          </a:p>
        </p:txBody>
      </p:sp>
      <p:pic>
        <p:nvPicPr>
          <p:cNvPr id="17" name="图片 16"/>
          <p:cNvPicPr>
            <a:picLocks noChangeAspect="1"/>
          </p:cNvPicPr>
          <p:nvPr/>
        </p:nvPicPr>
        <p:blipFill>
          <a:blip r:embed="rId7"/>
          <a:stretch>
            <a:fillRect/>
          </a:stretch>
        </p:blipFill>
        <p:spPr>
          <a:xfrm>
            <a:off x="8279013" y="3292685"/>
            <a:ext cx="3559999" cy="3080414"/>
          </a:xfrm>
          <a:prstGeom prst="rect">
            <a:avLst/>
          </a:prstGeom>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4584" y="177667"/>
            <a:ext cx="11683087" cy="2554545"/>
          </a:xfrm>
          <a:prstGeom prst="rect">
            <a:avLst/>
          </a:prstGeom>
        </p:spPr>
        <p:txBody>
          <a:bodyPr wrap="square">
            <a:spAutoFit/>
          </a:bodyPr>
          <a:lstStyle/>
          <a:p>
            <a:pPr marR="0" algn="ctr"/>
            <a:r>
              <a:rPr lang="en-US" altLang="zh-CN" sz="3600" b="1" dirty="0">
                <a:solidFill>
                  <a:srgbClr val="FF0000"/>
                </a:solidFill>
                <a:latin typeface="Times New Roman" panose="02020603050405020304" pitchFamily="18" charset="0"/>
              </a:rPr>
              <a:t>1.5.3 </a:t>
            </a:r>
            <a:r>
              <a:rPr lang="zh-CN" altLang="en-US" sz="3600" b="1" dirty="0">
                <a:solidFill>
                  <a:srgbClr val="FF0000"/>
                </a:solidFill>
                <a:latin typeface="KaiTi_GB2312" panose="02010609030101010101" pitchFamily="49" charset="-122"/>
                <a:ea typeface="KaiTi_GB2312" panose="02010609030101010101" pitchFamily="49" charset="-122"/>
              </a:rPr>
              <a:t>机器行为</a:t>
            </a:r>
            <a:endParaRPr lang="en-US" altLang="zh-CN" sz="3600" b="1" dirty="0">
              <a:solidFill>
                <a:srgbClr val="FF0000"/>
              </a:solidFill>
              <a:latin typeface="KaiTi_GB2312" panose="02010609030101010101" pitchFamily="49" charset="-122"/>
              <a:ea typeface="KaiTi_GB2312" panose="02010609030101010101" pitchFamily="49" charset="-122"/>
            </a:endParaRPr>
          </a:p>
          <a:p>
            <a:pPr marR="0" algn="ctr"/>
            <a:r>
              <a:rPr lang="zh-CN" altLang="en-US" sz="2400" b="1" dirty="0">
                <a:solidFill>
                  <a:srgbClr val="FF0000"/>
                </a:solidFill>
                <a:latin typeface="KaiTi_GB2312" panose="02010609030101010101" pitchFamily="49" charset="-122"/>
                <a:ea typeface="KaiTi_GB2312" panose="02010609030101010101" pitchFamily="49" charset="-122"/>
              </a:rPr>
              <a:t>智能控制</a:t>
            </a:r>
            <a:r>
              <a:rPr lang="en-US" altLang="zh-CN" sz="2400" b="1" dirty="0">
                <a:solidFill>
                  <a:srgbClr val="FF0000"/>
                </a:solidFill>
                <a:latin typeface="KaiTi_GB2312" panose="02010609030101010101" pitchFamily="49" charset="-122"/>
                <a:ea typeface="KaiTi_GB2312" panose="02010609030101010101" pitchFamily="49" charset="-122"/>
              </a:rPr>
              <a:t>/</a:t>
            </a:r>
            <a:r>
              <a:rPr lang="zh-CN" altLang="en-US" sz="2400" b="1" dirty="0">
                <a:solidFill>
                  <a:srgbClr val="FF0000"/>
                </a:solidFill>
                <a:latin typeface="KaiTi_GB2312" panose="02010609030101010101" pitchFamily="49" charset="-122"/>
                <a:ea typeface="KaiTi_GB2312" panose="02010609030101010101" pitchFamily="49" charset="-122"/>
              </a:rPr>
              <a:t>制造</a:t>
            </a:r>
            <a:endParaRPr lang="zh-CN" altLang="en-US" sz="2400" b="1" dirty="0">
              <a:solidFill>
                <a:srgbClr val="FF0000"/>
              </a:solidFill>
              <a:latin typeface="Times New Roman" panose="02020603050405020304" pitchFamily="18" charset="0"/>
              <a:ea typeface="KaiTi_GB2312" panose="02010609030101010101" pitchFamily="49" charset="-122"/>
            </a:endParaRPr>
          </a:p>
          <a:p>
            <a:r>
              <a:rPr lang="zh-CN" altLang="en-US" sz="2000" b="1" dirty="0">
                <a:solidFill>
                  <a:srgbClr val="A4001F"/>
                </a:solidFill>
                <a:latin typeface="KaiTi_GB2312" panose="02010609030101010101" pitchFamily="49" charset="-122"/>
                <a:ea typeface="KaiTi_GB2312" panose="02010609030101010101" pitchFamily="49" charset="-122"/>
              </a:rPr>
              <a:t>智能控制的概念</a:t>
            </a:r>
          </a:p>
          <a:p>
            <a:pPr marR="6985"/>
            <a:r>
              <a:rPr lang="zh-CN" altLang="en-US" sz="2000" dirty="0">
                <a:solidFill>
                  <a:srgbClr val="0000CC"/>
                </a:solidFill>
                <a:latin typeface="KaiTi_GB2312" panose="02010609030101010101" pitchFamily="49" charset="-122"/>
                <a:ea typeface="KaiTi_GB2312" panose="02010609030101010101" pitchFamily="49" charset="-122"/>
              </a:rPr>
              <a:t>是指那种无需或需要尽可能少的人工干预就能独立的驱动智能机器实现其目标的控制过程。它是人工智能技术与传统自动控制技术相结合的产物。</a:t>
            </a:r>
            <a:endParaRPr lang="en-US" altLang="zh-CN" sz="2000" dirty="0">
              <a:solidFill>
                <a:srgbClr val="0000CC"/>
              </a:solidFill>
              <a:latin typeface="KaiTi_GB2312" panose="02010609030101010101" pitchFamily="49" charset="-122"/>
              <a:ea typeface="KaiTi_GB2312" panose="02010609030101010101" pitchFamily="49" charset="-122"/>
            </a:endParaRPr>
          </a:p>
          <a:p>
            <a:pPr marR="6985"/>
            <a:endParaRPr lang="zh-CN" altLang="en-US" sz="2000" dirty="0">
              <a:solidFill>
                <a:srgbClr val="0000CC"/>
              </a:solidFill>
              <a:latin typeface="KaiTi_GB2312" panose="02010609030101010101" pitchFamily="49" charset="-122"/>
              <a:ea typeface="KaiTi_GB2312" panose="02010609030101010101" pitchFamily="49" charset="-122"/>
            </a:endParaRPr>
          </a:p>
          <a:p>
            <a:r>
              <a:rPr lang="zh-CN" altLang="en-US" sz="2000" b="1" dirty="0">
                <a:solidFill>
                  <a:srgbClr val="A4001F"/>
                </a:solidFill>
                <a:latin typeface="KaiTi_GB2312" panose="02010609030101010101" pitchFamily="49" charset="-122"/>
                <a:ea typeface="KaiTi_GB2312" panose="02010609030101010101" pitchFamily="49" charset="-122"/>
              </a:rPr>
              <a:t>主要应用领域</a:t>
            </a:r>
          </a:p>
        </p:txBody>
      </p:sp>
      <p:pic>
        <p:nvPicPr>
          <p:cNvPr id="17" name="Picture 3"/>
          <p:cNvPicPr>
            <a:picLocks noChangeAspect="1" noChangeArrowheads="1"/>
          </p:cNvPicPr>
          <p:nvPr/>
        </p:nvPicPr>
        <p:blipFill>
          <a:blip r:embed="rId3" cstate="print"/>
          <a:srcRect/>
          <a:stretch>
            <a:fillRect/>
          </a:stretch>
        </p:blipFill>
        <p:spPr bwMode="auto">
          <a:xfrm>
            <a:off x="381279" y="2865474"/>
            <a:ext cx="2487406" cy="2764453"/>
          </a:xfrm>
          <a:prstGeom prst="rect">
            <a:avLst/>
          </a:prstGeom>
          <a:noFill/>
          <a:ln w="9525">
            <a:noFill/>
            <a:miter lim="800000"/>
            <a:headEnd/>
            <a:tailEnd/>
          </a:ln>
        </p:spPr>
      </p:pic>
      <p:pic>
        <p:nvPicPr>
          <p:cNvPr id="18" name="Picture 2"/>
          <p:cNvPicPr>
            <a:picLocks noChangeAspect="1" noChangeArrowheads="1"/>
          </p:cNvPicPr>
          <p:nvPr/>
        </p:nvPicPr>
        <p:blipFill>
          <a:blip r:embed="rId4" cstate="print"/>
          <a:srcRect/>
          <a:stretch>
            <a:fillRect/>
          </a:stretch>
        </p:blipFill>
        <p:spPr bwMode="auto">
          <a:xfrm>
            <a:off x="8926341" y="4870899"/>
            <a:ext cx="2853346" cy="1791181"/>
          </a:xfrm>
          <a:prstGeom prst="rect">
            <a:avLst/>
          </a:prstGeom>
          <a:noFill/>
          <a:ln w="9525">
            <a:noFill/>
            <a:miter lim="800000"/>
            <a:headEnd/>
            <a:tailEnd/>
          </a:ln>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173" y="2865474"/>
            <a:ext cx="3144030" cy="1810698"/>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6612" y="4602744"/>
            <a:ext cx="3084634" cy="2054366"/>
          </a:xfrm>
          <a:prstGeom prst="rect">
            <a:avLst/>
          </a:prstGeom>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58" y="478609"/>
            <a:ext cx="10814986" cy="5693866"/>
          </a:xfrm>
          <a:prstGeom prst="rect">
            <a:avLst/>
          </a:prstGeom>
        </p:spPr>
        <p:txBody>
          <a:bodyPr wrap="square">
            <a:spAutoFit/>
          </a:bodyPr>
          <a:lstStyle/>
          <a:p>
            <a:pPr marR="0" algn="ctr"/>
            <a:r>
              <a:rPr lang="en-US" altLang="zh-CN" sz="5400" b="1" dirty="0">
                <a:solidFill>
                  <a:srgbClr val="FF0000"/>
                </a:solidFill>
                <a:latin typeface="Times New Roman" panose="02020603050405020304" pitchFamily="18" charset="0"/>
              </a:rPr>
              <a:t>1.5.4 </a:t>
            </a:r>
            <a:r>
              <a:rPr lang="zh-CN" altLang="en-US" sz="5400" b="1" dirty="0">
                <a:solidFill>
                  <a:srgbClr val="FF0000"/>
                </a:solidFill>
                <a:latin typeface="KaiTi_GB2312" panose="02010609030101010101" pitchFamily="49" charset="-122"/>
                <a:ea typeface="KaiTi_GB2312" panose="02010609030101010101" pitchFamily="49" charset="-122"/>
              </a:rPr>
              <a:t>机器学习</a:t>
            </a:r>
            <a:endParaRPr lang="en-US" altLang="zh-CN" sz="5400" b="1" dirty="0">
              <a:solidFill>
                <a:srgbClr val="FF0000"/>
              </a:solidFill>
              <a:latin typeface="KaiTi_GB2312" panose="02010609030101010101" pitchFamily="49" charset="-122"/>
              <a:ea typeface="KaiTi_GB2312" panose="02010609030101010101" pitchFamily="49" charset="-122"/>
            </a:endParaRPr>
          </a:p>
          <a:p>
            <a:pPr marR="0" algn="ctr"/>
            <a:endParaRPr lang="zh-CN" altLang="en-US" sz="5400" dirty="0">
              <a:solidFill>
                <a:srgbClr val="FF0000"/>
              </a:solidFill>
              <a:latin typeface="KaiTi_GB2312" panose="02010609030101010101" pitchFamily="49" charset="-122"/>
              <a:ea typeface="KaiTi_GB2312" panose="02010609030101010101" pitchFamily="49" charset="-122"/>
            </a:endParaRPr>
          </a:p>
          <a:p>
            <a:pPr marR="5080"/>
            <a:r>
              <a:rPr lang="zh-CN" altLang="en-US" sz="3200" dirty="0">
                <a:solidFill>
                  <a:srgbClr val="0000CC"/>
                </a:solidFill>
                <a:latin typeface="KaiTi_GB2312" panose="02010609030101010101" pitchFamily="49" charset="-122"/>
                <a:ea typeface="KaiTi_GB2312" panose="02010609030101010101" pitchFamily="49" charset="-122"/>
              </a:rPr>
              <a:t>  机器学习就是让计算机能够像人那样自动地获取新知识，并在实践中不断地完善自我和增强能力。</a:t>
            </a:r>
            <a:endParaRPr lang="en-US" altLang="zh-CN" sz="3200" dirty="0">
              <a:solidFill>
                <a:srgbClr val="0000CC"/>
              </a:solidFill>
              <a:latin typeface="KaiTi_GB2312" panose="02010609030101010101" pitchFamily="49" charset="-122"/>
              <a:ea typeface="KaiTi_GB2312" panose="02010609030101010101" pitchFamily="49" charset="-122"/>
            </a:endParaRPr>
          </a:p>
          <a:p>
            <a:pPr marR="5080"/>
            <a:r>
              <a:rPr lang="en-US" altLang="zh-CN" sz="3200" dirty="0">
                <a:solidFill>
                  <a:srgbClr val="0000CC"/>
                </a:solidFill>
                <a:latin typeface="KaiTi_GB2312" panose="02010609030101010101" pitchFamily="49" charset="-122"/>
                <a:ea typeface="KaiTi_GB2312" panose="02010609030101010101" pitchFamily="49" charset="-122"/>
              </a:rPr>
              <a:t> </a:t>
            </a:r>
            <a:endParaRPr lang="zh-CN" altLang="en-US" sz="3200" dirty="0">
              <a:solidFill>
                <a:srgbClr val="0000CC"/>
              </a:solidFill>
              <a:latin typeface="KaiTi_GB2312" panose="02010609030101010101" pitchFamily="49" charset="-122"/>
              <a:ea typeface="KaiTi_GB2312" panose="02010609030101010101" pitchFamily="49" charset="-122"/>
            </a:endParaRPr>
          </a:p>
          <a:p>
            <a:pPr marR="6350"/>
            <a:r>
              <a:rPr lang="zh-CN" altLang="en-US" sz="3200" dirty="0">
                <a:solidFill>
                  <a:srgbClr val="0000CC"/>
                </a:solidFill>
                <a:latin typeface="KaiTi_GB2312" panose="02010609030101010101" pitchFamily="49" charset="-122"/>
                <a:ea typeface="KaiTi_GB2312" panose="02010609030101010101" pitchFamily="49" charset="-122"/>
              </a:rPr>
              <a:t>  机器学习是机器获取知识的根本途径，同时也是机器具有智能的重要标志。</a:t>
            </a:r>
            <a:endParaRPr lang="en-US" altLang="zh-CN" sz="3200" dirty="0">
              <a:solidFill>
                <a:srgbClr val="0000CC"/>
              </a:solidFill>
              <a:latin typeface="KaiTi_GB2312" panose="02010609030101010101" pitchFamily="49" charset="-122"/>
              <a:ea typeface="KaiTi_GB2312" panose="02010609030101010101" pitchFamily="49" charset="-122"/>
            </a:endParaRPr>
          </a:p>
          <a:p>
            <a:pPr marR="6350"/>
            <a:endParaRPr lang="zh-CN" altLang="en-US" sz="3200" dirty="0">
              <a:solidFill>
                <a:srgbClr val="0000CC"/>
              </a:solidFill>
              <a:latin typeface="KaiTi_GB2312" panose="02010609030101010101" pitchFamily="49" charset="-122"/>
              <a:ea typeface="KaiTi_GB2312" panose="02010609030101010101" pitchFamily="49" charset="-122"/>
            </a:endParaRPr>
          </a:p>
          <a:p>
            <a:pPr marR="10795"/>
            <a:r>
              <a:rPr lang="zh-CN" altLang="en-US" sz="3200" dirty="0">
                <a:solidFill>
                  <a:srgbClr val="0000CC"/>
                </a:solidFill>
                <a:latin typeface="KaiTi_GB2312" panose="02010609030101010101" pitchFamily="49" charset="-122"/>
                <a:ea typeface="KaiTi_GB2312" panose="02010609030101010101" pitchFamily="49" charset="-122"/>
              </a:rPr>
              <a:t>  机器学习有多种不同的分类方法，如果按照对人类学习的模拟方式，机器学习可分为符号学习和神经学习等</a:t>
            </a:r>
            <a:endParaRPr lang="zh-CN" altLang="en-US" b="1" dirty="0">
              <a:solidFill>
                <a:srgbClr val="A4001F"/>
              </a:solidFill>
              <a:latin typeface="KaiTi_GB2312" panose="02010609030101010101" pitchFamily="49" charset="-122"/>
              <a:ea typeface="KaiTi_GB2312" panose="02010609030101010101" pitchFamily="49" charset="-122"/>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97653" y="200817"/>
            <a:ext cx="10814986" cy="3231654"/>
          </a:xfrm>
          <a:prstGeom prst="rect">
            <a:avLst/>
          </a:prstGeom>
        </p:spPr>
        <p:txBody>
          <a:bodyPr wrap="square">
            <a:spAutoFit/>
          </a:bodyPr>
          <a:lstStyle/>
          <a:p>
            <a:pPr marR="0" algn="ctr"/>
            <a:r>
              <a:rPr lang="en-US" altLang="zh-CN" sz="3200" b="1" dirty="0">
                <a:solidFill>
                  <a:srgbClr val="FF0000"/>
                </a:solidFill>
                <a:latin typeface="Times New Roman" panose="02020603050405020304" pitchFamily="18" charset="0"/>
              </a:rPr>
              <a:t>1.5.4 </a:t>
            </a:r>
            <a:r>
              <a:rPr lang="zh-CN" altLang="en-US" sz="3600" b="1" dirty="0">
                <a:solidFill>
                  <a:srgbClr val="FF0000"/>
                </a:solidFill>
                <a:latin typeface="KaiTi_GB2312" panose="02010609030101010101" pitchFamily="49" charset="-122"/>
                <a:ea typeface="KaiTi_GB2312" panose="02010609030101010101" pitchFamily="49" charset="-122"/>
              </a:rPr>
              <a:t>机器学习</a:t>
            </a:r>
            <a:endParaRPr lang="en-US" altLang="zh-CN" sz="3600" b="1" dirty="0">
              <a:solidFill>
                <a:srgbClr val="FF0000"/>
              </a:solidFill>
              <a:latin typeface="KaiTi_GB2312" panose="02010609030101010101" pitchFamily="49" charset="-122"/>
              <a:ea typeface="KaiTi_GB2312" panose="02010609030101010101" pitchFamily="49" charset="-122"/>
            </a:endParaRPr>
          </a:p>
          <a:p>
            <a:pPr marR="0" algn="ctr"/>
            <a:r>
              <a:rPr lang="en-US" altLang="zh-CN" sz="2400" b="1" dirty="0">
                <a:solidFill>
                  <a:srgbClr val="FF0000"/>
                </a:solidFill>
                <a:latin typeface="Times New Roman" panose="02020603050405020304" pitchFamily="18" charset="0"/>
                <a:ea typeface="KaiTi_GB2312" panose="02010609030101010101" pitchFamily="49" charset="-122"/>
              </a:rPr>
              <a:t>1. </a:t>
            </a:r>
            <a:r>
              <a:rPr lang="zh-CN" altLang="en-US" sz="2400" b="1" dirty="0">
                <a:solidFill>
                  <a:srgbClr val="FF0000"/>
                </a:solidFill>
                <a:latin typeface="KaiTi_GB2312" panose="02010609030101010101" pitchFamily="49" charset="-122"/>
                <a:ea typeface="KaiTi_GB2312" panose="02010609030101010101" pitchFamily="49" charset="-122"/>
              </a:rPr>
              <a:t>符号学习</a:t>
            </a:r>
          </a:p>
          <a:p>
            <a:r>
              <a:rPr lang="zh-CN" altLang="en-US" sz="2400" b="1" dirty="0">
                <a:solidFill>
                  <a:srgbClr val="A4001F"/>
                </a:solidFill>
                <a:latin typeface="KaiTi_GB2312" panose="02010609030101010101" pitchFamily="49" charset="-122"/>
                <a:ea typeface="KaiTi_GB2312" panose="02010609030101010101" pitchFamily="49" charset="-122"/>
              </a:rPr>
              <a:t>符号学习的概念</a:t>
            </a:r>
            <a:r>
              <a:rPr lang="zh-CN" altLang="en-US" sz="2400" dirty="0">
                <a:solidFill>
                  <a:srgbClr val="0000CC"/>
                </a:solidFill>
                <a:latin typeface="KaiTi_GB2312" panose="02010609030101010101" pitchFamily="49" charset="-122"/>
                <a:ea typeface="KaiTi_GB2312" panose="02010609030101010101" pitchFamily="49" charset="-122"/>
              </a:rPr>
              <a:t>是指从功能上模拟人类学习能力的机器学习方法，它是一种基于符号主义学派的机器学习观点。</a:t>
            </a:r>
            <a:endParaRPr lang="en-US" altLang="zh-CN" sz="2400" dirty="0">
              <a:solidFill>
                <a:srgbClr val="0000CC"/>
              </a:solidFill>
              <a:latin typeface="KaiTi_GB2312" panose="02010609030101010101" pitchFamily="49" charset="-122"/>
              <a:ea typeface="KaiTi_GB2312" panose="02010609030101010101" pitchFamily="49" charset="-122"/>
            </a:endParaRPr>
          </a:p>
          <a:p>
            <a:endParaRPr lang="zh-CN" altLang="en-US" sz="2400" dirty="0">
              <a:solidFill>
                <a:srgbClr val="0000CC"/>
              </a:solidFill>
              <a:latin typeface="KaiTi_GB2312" panose="02010609030101010101" pitchFamily="49" charset="-122"/>
              <a:ea typeface="KaiTi_GB2312" panose="02010609030101010101" pitchFamily="49" charset="-122"/>
            </a:endParaRPr>
          </a:p>
          <a:p>
            <a:r>
              <a:rPr lang="zh-CN" altLang="en-US" sz="2400" b="1" dirty="0">
                <a:solidFill>
                  <a:srgbClr val="A4001F"/>
                </a:solidFill>
                <a:latin typeface="KaiTi_GB2312" panose="02010609030101010101" pitchFamily="49" charset="-122"/>
                <a:ea typeface="KaiTi_GB2312" panose="02010609030101010101" pitchFamily="49" charset="-122"/>
              </a:rPr>
              <a:t>符号学习的类型</a:t>
            </a:r>
          </a:p>
          <a:p>
            <a:pPr marR="6985"/>
            <a:r>
              <a:rPr lang="zh-CN" altLang="en-US" sz="2400" dirty="0">
                <a:solidFill>
                  <a:srgbClr val="0000CC"/>
                </a:solidFill>
                <a:latin typeface="KaiTi_GB2312" panose="02010609030101010101" pitchFamily="49" charset="-122"/>
                <a:ea typeface="KaiTi_GB2312" panose="02010609030101010101" pitchFamily="49" charset="-122"/>
              </a:rPr>
              <a:t>可根据学习策略，即学习中所使用的推理方法，将其分为记忆学习、归纳学习、演绎学习等。</a:t>
            </a:r>
          </a:p>
        </p:txBody>
      </p:sp>
      <p:sp>
        <p:nvSpPr>
          <p:cNvPr id="3" name="矩形 2"/>
          <p:cNvSpPr/>
          <p:nvPr/>
        </p:nvSpPr>
        <p:spPr>
          <a:xfrm>
            <a:off x="597653" y="3663965"/>
            <a:ext cx="10907582" cy="2677656"/>
          </a:xfrm>
          <a:prstGeom prst="rect">
            <a:avLst/>
          </a:prstGeom>
        </p:spPr>
        <p:txBody>
          <a:bodyPr wrap="square">
            <a:spAutoFit/>
          </a:bodyPr>
          <a:lstStyle/>
          <a:p>
            <a:pPr marR="0" algn="ctr"/>
            <a:r>
              <a:rPr lang="en-US" altLang="zh-CN" sz="2400" b="1" dirty="0">
                <a:solidFill>
                  <a:srgbClr val="FF0000"/>
                </a:solidFill>
                <a:latin typeface="Times New Roman" panose="02020603050405020304" pitchFamily="18" charset="0"/>
              </a:rPr>
              <a:t>2. </a:t>
            </a:r>
            <a:r>
              <a:rPr lang="zh-CN" altLang="en-US" sz="2400" b="1" dirty="0">
                <a:solidFill>
                  <a:srgbClr val="FF0000"/>
                </a:solidFill>
                <a:latin typeface="KaiTi_GB2312" panose="02010609030101010101" pitchFamily="49" charset="-122"/>
                <a:ea typeface="KaiTi_GB2312" panose="02010609030101010101" pitchFamily="49" charset="-122"/>
              </a:rPr>
              <a:t>神经学习</a:t>
            </a:r>
          </a:p>
          <a:p>
            <a:r>
              <a:rPr lang="zh-CN" altLang="en-US" sz="2400" b="1" dirty="0">
                <a:solidFill>
                  <a:srgbClr val="A4001F"/>
                </a:solidFill>
                <a:latin typeface="KaiTi_GB2312" panose="02010609030101010101" pitchFamily="49" charset="-122"/>
                <a:ea typeface="KaiTi_GB2312" panose="02010609030101010101" pitchFamily="49" charset="-122"/>
              </a:rPr>
              <a:t>神经学习的概念</a:t>
            </a:r>
            <a:r>
              <a:rPr lang="zh-CN" altLang="en-US" sz="2400" dirty="0">
                <a:solidFill>
                  <a:srgbClr val="0000CC"/>
                </a:solidFill>
                <a:latin typeface="KaiTi_GB2312" panose="02010609030101010101" pitchFamily="49" charset="-122"/>
                <a:ea typeface="KaiTi_GB2312" panose="02010609030101010101" pitchFamily="49" charset="-122"/>
              </a:rPr>
              <a:t>神经学习也称为连接学习，它是一种基于人工神经网络的学习方法。现有研究表明，人脑的学习和记忆过程都是通过神经系统来完成的。在神经系统中，神经元既是学习的基本单位，同时也是记忆的基本单位。</a:t>
            </a:r>
            <a:endParaRPr lang="en-US" altLang="zh-CN" sz="2400" dirty="0">
              <a:solidFill>
                <a:srgbClr val="0000CC"/>
              </a:solidFill>
              <a:latin typeface="KaiTi_GB2312" panose="02010609030101010101" pitchFamily="49" charset="-122"/>
              <a:ea typeface="KaiTi_GB2312" panose="02010609030101010101" pitchFamily="49" charset="-122"/>
            </a:endParaRPr>
          </a:p>
          <a:p>
            <a:endParaRPr lang="zh-CN" altLang="en-US" sz="2400" dirty="0">
              <a:solidFill>
                <a:srgbClr val="0000CC"/>
              </a:solidFill>
              <a:latin typeface="KaiTi_GB2312" panose="02010609030101010101" pitchFamily="49" charset="-122"/>
              <a:ea typeface="KaiTi_GB2312" panose="02010609030101010101" pitchFamily="49" charset="-122"/>
            </a:endParaRPr>
          </a:p>
          <a:p>
            <a:r>
              <a:rPr lang="zh-CN" altLang="en-US" sz="2400" b="1" dirty="0">
                <a:solidFill>
                  <a:srgbClr val="A4001F"/>
                </a:solidFill>
                <a:latin typeface="KaiTi_GB2312" panose="02010609030101010101" pitchFamily="49" charset="-122"/>
                <a:ea typeface="KaiTi_GB2312" panose="02010609030101010101" pitchFamily="49" charset="-122"/>
              </a:rPr>
              <a:t>神经学习的类型</a:t>
            </a:r>
          </a:p>
          <a:p>
            <a:pPr marR="5080"/>
            <a:r>
              <a:rPr lang="zh-CN" altLang="en-US" sz="2400" dirty="0">
                <a:solidFill>
                  <a:srgbClr val="006300"/>
                </a:solidFill>
                <a:latin typeface="KaiTi_GB2312" panose="02010609030101010101" pitchFamily="49" charset="-122"/>
                <a:ea typeface="KaiTi_GB2312" panose="02010609030101010101" pitchFamily="49" charset="-122"/>
              </a:rPr>
              <a:t>感知器学习、</a:t>
            </a:r>
            <a:r>
              <a:rPr lang="en-US" altLang="zh-CN" sz="2400" b="1" dirty="0">
                <a:solidFill>
                  <a:srgbClr val="006300"/>
                </a:solidFill>
                <a:latin typeface="Times New Roman" panose="02020603050405020304" pitchFamily="18" charset="0"/>
                <a:ea typeface="KaiTi_GB2312" panose="02010609030101010101" pitchFamily="49" charset="-122"/>
              </a:rPr>
              <a:t>BP</a:t>
            </a:r>
            <a:r>
              <a:rPr lang="zh-CN" altLang="en-US" sz="2400" dirty="0">
                <a:solidFill>
                  <a:srgbClr val="006300"/>
                </a:solidFill>
                <a:latin typeface="KaiTi_GB2312" panose="02010609030101010101" pitchFamily="49" charset="-122"/>
                <a:ea typeface="KaiTi_GB2312" panose="02010609030101010101" pitchFamily="49" charset="-122"/>
              </a:rPr>
              <a:t>网络学习、</a:t>
            </a:r>
            <a:r>
              <a:rPr lang="en-US" altLang="zh-CN" sz="2400" b="1" dirty="0">
                <a:solidFill>
                  <a:srgbClr val="006300"/>
                </a:solidFill>
                <a:latin typeface="Times New Roman" panose="02020603050405020304" pitchFamily="18" charset="0"/>
                <a:ea typeface="KaiTi_GB2312" panose="02010609030101010101" pitchFamily="49" charset="-122"/>
              </a:rPr>
              <a:t>Hopfield</a:t>
            </a:r>
            <a:r>
              <a:rPr lang="zh-CN" altLang="en-US" sz="2400" dirty="0">
                <a:solidFill>
                  <a:srgbClr val="006300"/>
                </a:solidFill>
                <a:latin typeface="KaiTi_GB2312" panose="02010609030101010101" pitchFamily="49" charset="-122"/>
                <a:ea typeface="KaiTi_GB2312" panose="02010609030101010101" pitchFamily="49" charset="-122"/>
              </a:rPr>
              <a:t>网络</a:t>
            </a:r>
            <a:endParaRPr lang="zh-CN" altLang="en-US" sz="2400" dirty="0"/>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13400" y="536482"/>
            <a:ext cx="10814986" cy="5078313"/>
          </a:xfrm>
          <a:prstGeom prst="rect">
            <a:avLst/>
          </a:prstGeom>
        </p:spPr>
        <p:txBody>
          <a:bodyPr wrap="square">
            <a:spAutoFit/>
          </a:bodyPr>
          <a:lstStyle/>
          <a:p>
            <a:pPr marR="0" algn="ctr"/>
            <a:r>
              <a:rPr lang="en-US" altLang="zh-CN" sz="5400" b="1" dirty="0">
                <a:solidFill>
                  <a:srgbClr val="FF0000"/>
                </a:solidFill>
                <a:latin typeface="Times New Roman" panose="02020603050405020304" pitchFamily="18" charset="0"/>
              </a:rPr>
              <a:t>1.5.5 </a:t>
            </a:r>
            <a:r>
              <a:rPr lang="zh-CN" altLang="en-US" sz="5400" b="1" dirty="0">
                <a:solidFill>
                  <a:srgbClr val="FF0000"/>
                </a:solidFill>
                <a:latin typeface="KaiTi_GB2312" panose="02010609030101010101" pitchFamily="49" charset="-122"/>
                <a:ea typeface="KaiTi_GB2312" panose="02010609030101010101" pitchFamily="49" charset="-122"/>
              </a:rPr>
              <a:t>计算智能</a:t>
            </a:r>
            <a:endParaRPr lang="en-US" altLang="zh-CN" sz="5400" b="1" dirty="0">
              <a:solidFill>
                <a:srgbClr val="FF0000"/>
              </a:solidFill>
              <a:latin typeface="KaiTi_GB2312" panose="02010609030101010101" pitchFamily="49" charset="-122"/>
              <a:ea typeface="KaiTi_GB2312" panose="02010609030101010101" pitchFamily="49" charset="-122"/>
            </a:endParaRPr>
          </a:p>
          <a:p>
            <a:pPr marR="0" algn="ctr"/>
            <a:endParaRPr lang="zh-CN" altLang="en-US" sz="5400" dirty="0">
              <a:solidFill>
                <a:srgbClr val="FF0000"/>
              </a:solidFill>
              <a:latin typeface="KaiTi_GB2312" panose="02010609030101010101" pitchFamily="49" charset="-122"/>
              <a:ea typeface="KaiTi_GB2312" panose="02010609030101010101" pitchFamily="49" charset="-122"/>
            </a:endParaRPr>
          </a:p>
          <a:p>
            <a:pPr marR="7620"/>
            <a:r>
              <a:rPr lang="zh-CN" altLang="en-US" sz="3600" dirty="0">
                <a:solidFill>
                  <a:srgbClr val="0000CC"/>
                </a:solidFill>
                <a:latin typeface="KaiTi_GB2312" panose="02010609030101010101" pitchFamily="49" charset="-122"/>
                <a:ea typeface="KaiTi_GB2312" panose="02010609030101010101" pitchFamily="49" charset="-122"/>
              </a:rPr>
              <a:t>计算智能（</a:t>
            </a:r>
            <a:r>
              <a:rPr lang="en-US" altLang="zh-CN" sz="3600" b="1" dirty="0">
                <a:solidFill>
                  <a:srgbClr val="0000CC"/>
                </a:solidFill>
                <a:latin typeface="Times New Roman" panose="02020603050405020304" pitchFamily="18" charset="0"/>
                <a:ea typeface="KaiTi_GB2312" panose="02010609030101010101" pitchFamily="49" charset="-122"/>
              </a:rPr>
              <a:t>Computational Intelligence</a:t>
            </a:r>
            <a:r>
              <a:rPr lang="zh-CN" altLang="en-US" sz="3600" dirty="0">
                <a:solidFill>
                  <a:srgbClr val="0000CC"/>
                </a:solidFill>
                <a:latin typeface="KaiTi_GB2312" panose="02010609030101010101" pitchFamily="49" charset="-122"/>
                <a:ea typeface="KaiTi_GB2312" panose="02010609030101010101" pitchFamily="49" charset="-122"/>
              </a:rPr>
              <a:t>，</a:t>
            </a:r>
            <a:r>
              <a:rPr lang="en-US" altLang="zh-CN" sz="3600" b="1" dirty="0">
                <a:solidFill>
                  <a:srgbClr val="0000CC"/>
                </a:solidFill>
                <a:latin typeface="Times New Roman" panose="02020603050405020304" pitchFamily="18" charset="0"/>
                <a:ea typeface="KaiTi_GB2312" panose="02010609030101010101" pitchFamily="49" charset="-122"/>
              </a:rPr>
              <a:t>CI</a:t>
            </a:r>
            <a:r>
              <a:rPr lang="zh-CN" altLang="en-US" sz="3600" dirty="0">
                <a:solidFill>
                  <a:srgbClr val="0000CC"/>
                </a:solidFill>
                <a:latin typeface="KaiTi_GB2312" panose="02010609030101010101" pitchFamily="49" charset="-122"/>
                <a:ea typeface="KaiTi_GB2312" panose="02010609030101010101" pitchFamily="49" charset="-122"/>
              </a:rPr>
              <a:t>）是借鉴仿生学的思想，基于人们对生物体智能机理的认识，采用数值计算的方法去模拟和实现人类的智能。</a:t>
            </a:r>
            <a:endParaRPr lang="en-US" altLang="zh-CN" sz="3600" dirty="0">
              <a:solidFill>
                <a:srgbClr val="0000CC"/>
              </a:solidFill>
              <a:latin typeface="KaiTi_GB2312" panose="02010609030101010101" pitchFamily="49" charset="-122"/>
              <a:ea typeface="KaiTi_GB2312" panose="02010609030101010101" pitchFamily="49" charset="-122"/>
            </a:endParaRPr>
          </a:p>
          <a:p>
            <a:pPr marR="7620"/>
            <a:endParaRPr lang="zh-CN" altLang="en-US" sz="3600" dirty="0">
              <a:solidFill>
                <a:srgbClr val="0000CC"/>
              </a:solidFill>
              <a:latin typeface="KaiTi_GB2312" panose="02010609030101010101" pitchFamily="49" charset="-122"/>
              <a:ea typeface="KaiTi_GB2312" panose="02010609030101010101" pitchFamily="49" charset="-122"/>
            </a:endParaRPr>
          </a:p>
          <a:p>
            <a:pPr marR="7620"/>
            <a:r>
              <a:rPr lang="zh-CN" altLang="en-US" sz="3600" dirty="0">
                <a:solidFill>
                  <a:srgbClr val="0000CC"/>
                </a:solidFill>
                <a:latin typeface="KaiTi_GB2312" panose="02010609030101010101" pitchFamily="49" charset="-122"/>
                <a:ea typeface="KaiTi_GB2312" panose="02010609030101010101" pitchFamily="49" charset="-122"/>
              </a:rPr>
              <a:t>计算智能的三大基本领域包括神经计算、进化计算、模糊计算。</a:t>
            </a:r>
            <a:endParaRPr lang="zh-CN" altLang="en-US" sz="1100" b="1" dirty="0">
              <a:solidFill>
                <a:srgbClr val="A4001F"/>
              </a:solidFill>
              <a:latin typeface="KaiTi_GB2312" panose="02010609030101010101" pitchFamily="49" charset="-122"/>
              <a:ea typeface="KaiTi_GB2312" panose="02010609030101010101" pitchFamily="49" charset="-122"/>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0722" y="131369"/>
            <a:ext cx="10814986" cy="3477875"/>
          </a:xfrm>
          <a:prstGeom prst="rect">
            <a:avLst/>
          </a:prstGeom>
        </p:spPr>
        <p:txBody>
          <a:bodyPr wrap="square">
            <a:spAutoFit/>
          </a:bodyPr>
          <a:lstStyle/>
          <a:p>
            <a:pPr marR="0" algn="ctr"/>
            <a:r>
              <a:rPr lang="en-US" altLang="zh-CN" sz="3200" b="1" dirty="0">
                <a:solidFill>
                  <a:srgbClr val="FF0000"/>
                </a:solidFill>
                <a:latin typeface="Times New Roman" panose="02020603050405020304" pitchFamily="18" charset="0"/>
              </a:rPr>
              <a:t>1.5.5 </a:t>
            </a:r>
            <a:r>
              <a:rPr lang="zh-CN" altLang="en-US" sz="3600" b="1" dirty="0">
                <a:solidFill>
                  <a:srgbClr val="FF0000"/>
                </a:solidFill>
                <a:latin typeface="KaiTi_GB2312" panose="02010609030101010101" pitchFamily="49" charset="-122"/>
                <a:ea typeface="KaiTi_GB2312" panose="02010609030101010101" pitchFamily="49" charset="-122"/>
              </a:rPr>
              <a:t>计算智能</a:t>
            </a:r>
            <a:endParaRPr lang="en-US" altLang="zh-CN" sz="3600" b="1" dirty="0">
              <a:solidFill>
                <a:srgbClr val="FF0000"/>
              </a:solidFill>
              <a:latin typeface="KaiTi_GB2312" panose="02010609030101010101" pitchFamily="49" charset="-122"/>
              <a:ea typeface="KaiTi_GB2312" panose="02010609030101010101" pitchFamily="49" charset="-122"/>
            </a:endParaRPr>
          </a:p>
          <a:p>
            <a:pPr marR="0" algn="ctr"/>
            <a:r>
              <a:rPr lang="en-US" altLang="zh-CN" sz="2400" b="1" dirty="0">
                <a:solidFill>
                  <a:srgbClr val="FF0000"/>
                </a:solidFill>
                <a:latin typeface="Times New Roman" panose="02020603050405020304" pitchFamily="18" charset="0"/>
                <a:ea typeface="KaiTi_GB2312" panose="02010609030101010101" pitchFamily="49" charset="-122"/>
              </a:rPr>
              <a:t>1. </a:t>
            </a:r>
            <a:r>
              <a:rPr lang="zh-CN" altLang="en-US" sz="2400" b="1" dirty="0">
                <a:solidFill>
                  <a:srgbClr val="FF0000"/>
                </a:solidFill>
                <a:latin typeface="KaiTi_GB2312" panose="02010609030101010101" pitchFamily="49" charset="-122"/>
                <a:ea typeface="KaiTi_GB2312" panose="02010609030101010101" pitchFamily="49" charset="-122"/>
              </a:rPr>
              <a:t>神经计算</a:t>
            </a:r>
          </a:p>
          <a:p>
            <a:pPr marR="7620"/>
            <a:r>
              <a:rPr lang="zh-CN" altLang="en-US" sz="2000" b="1" dirty="0">
                <a:solidFill>
                  <a:srgbClr val="A4001F"/>
                </a:solidFill>
                <a:latin typeface="KaiTi_GB2312" panose="02010609030101010101" pitchFamily="49" charset="-122"/>
                <a:ea typeface="KaiTi_GB2312" panose="02010609030101010101" pitchFamily="49" charset="-122"/>
              </a:rPr>
              <a:t>神经计算的概念：</a:t>
            </a:r>
            <a:r>
              <a:rPr lang="zh-CN" altLang="en-US" sz="2000" dirty="0">
                <a:solidFill>
                  <a:srgbClr val="0000CC"/>
                </a:solidFill>
                <a:latin typeface="KaiTi_GB2312" panose="02010609030101010101" pitchFamily="49" charset="-122"/>
                <a:ea typeface="KaiTi_GB2312" panose="02010609030101010101" pitchFamily="49" charset="-122"/>
              </a:rPr>
              <a:t>亦称神经网络</a:t>
            </a:r>
            <a:r>
              <a:rPr lang="en-US" altLang="zh-CN" sz="2000" b="1" dirty="0">
                <a:solidFill>
                  <a:srgbClr val="0000CC"/>
                </a:solidFill>
                <a:latin typeface="Times New Roman" panose="02020603050405020304" pitchFamily="18" charset="0"/>
                <a:ea typeface="KaiTi_GB2312" panose="02010609030101010101" pitchFamily="49" charset="-122"/>
              </a:rPr>
              <a:t>(Neural Network</a:t>
            </a:r>
            <a:r>
              <a:rPr lang="zh-CN" altLang="en-US" sz="2000" dirty="0">
                <a:solidFill>
                  <a:srgbClr val="0000CC"/>
                </a:solidFill>
                <a:latin typeface="KaiTi_GB2312" panose="02010609030101010101" pitchFamily="49" charset="-122"/>
                <a:ea typeface="KaiTi_GB2312" panose="02010609030101010101" pitchFamily="49" charset="-122"/>
              </a:rPr>
              <a:t>，</a:t>
            </a:r>
            <a:r>
              <a:rPr lang="en-US" altLang="zh-CN" sz="2000" b="1" dirty="0">
                <a:solidFill>
                  <a:srgbClr val="0000CC"/>
                </a:solidFill>
                <a:latin typeface="Times New Roman" panose="02020603050405020304" pitchFamily="18" charset="0"/>
                <a:ea typeface="KaiTi_GB2312" panose="02010609030101010101" pitchFamily="49" charset="-122"/>
              </a:rPr>
              <a:t>NN)</a:t>
            </a:r>
            <a:r>
              <a:rPr lang="zh-CN" altLang="en-US" sz="2000" dirty="0">
                <a:solidFill>
                  <a:srgbClr val="0000CC"/>
                </a:solidFill>
                <a:latin typeface="KaiTi_GB2312" panose="02010609030101010101" pitchFamily="49" charset="-122"/>
                <a:ea typeface="KaiTi_GB2312" panose="02010609030101010101" pitchFamily="49" charset="-122"/>
              </a:rPr>
              <a:t>，它是通过对大量人工神经元的广泛并行互联所形成的一种人工网络系统，用于模拟生物神经系统的结构和功能。</a:t>
            </a:r>
          </a:p>
          <a:p>
            <a:pPr marR="7620"/>
            <a:r>
              <a:rPr lang="zh-CN" altLang="en-US" sz="2000" b="1" dirty="0">
                <a:solidFill>
                  <a:srgbClr val="A4001F"/>
                </a:solidFill>
                <a:latin typeface="KaiTi_GB2312" panose="02010609030101010101" pitchFamily="49" charset="-122"/>
                <a:ea typeface="KaiTi_GB2312" panose="02010609030101010101" pitchFamily="49" charset="-122"/>
              </a:rPr>
              <a:t>主要研究内容：</a:t>
            </a:r>
            <a:r>
              <a:rPr lang="zh-CN" altLang="en-US" sz="2000" dirty="0">
                <a:solidFill>
                  <a:srgbClr val="0000CC"/>
                </a:solidFill>
                <a:latin typeface="KaiTi_GB2312" panose="02010609030101010101" pitchFamily="49" charset="-122"/>
                <a:ea typeface="KaiTi_GB2312" panose="02010609030101010101" pitchFamily="49" charset="-122"/>
              </a:rPr>
              <a:t>包括人工神经元的结构和模型，人工神经网络的互连结构和系统模型，基于神经网络的联结学习机制等</a:t>
            </a:r>
            <a:endParaRPr lang="en-US" altLang="zh-CN" sz="2000" dirty="0">
              <a:solidFill>
                <a:srgbClr val="0000CC"/>
              </a:solidFill>
              <a:latin typeface="KaiTi_GB2312" panose="02010609030101010101" pitchFamily="49" charset="-122"/>
              <a:ea typeface="KaiTi_GB2312" panose="02010609030101010101" pitchFamily="49" charset="-122"/>
            </a:endParaRPr>
          </a:p>
          <a:p>
            <a:pPr marR="7620"/>
            <a:endParaRPr lang="zh-CN" altLang="en-US" sz="2000" dirty="0">
              <a:solidFill>
                <a:srgbClr val="0000CC"/>
              </a:solidFill>
              <a:latin typeface="KaiTi_GB2312" panose="02010609030101010101" pitchFamily="49" charset="-122"/>
              <a:ea typeface="KaiTi_GB2312" panose="02010609030101010101" pitchFamily="49" charset="-122"/>
            </a:endParaRPr>
          </a:p>
          <a:p>
            <a:pPr marR="6350"/>
            <a:r>
              <a:rPr lang="zh-CN" altLang="en-US" sz="2000" dirty="0">
                <a:solidFill>
                  <a:srgbClr val="A4001F"/>
                </a:solidFill>
                <a:latin typeface="KaiTi_GB2312" panose="02010609030101010101" pitchFamily="49" charset="-122"/>
                <a:ea typeface="KaiTi_GB2312" panose="02010609030101010101" pitchFamily="49" charset="-122"/>
              </a:rPr>
              <a:t>神经网络</a:t>
            </a:r>
            <a:r>
              <a:rPr lang="zh-CN" altLang="en-US" sz="2000" dirty="0">
                <a:solidFill>
                  <a:srgbClr val="0000CC"/>
                </a:solidFill>
                <a:latin typeface="KaiTi_GB2312" panose="02010609030101010101" pitchFamily="49" charset="-122"/>
                <a:ea typeface="KaiTi_GB2312" panose="02010609030101010101" pitchFamily="49" charset="-122"/>
              </a:rPr>
              <a:t>具有自学习、自组织、自适应、联想、模糊推理等能力，在模仿生物神经计算方面有一定优势。目前，神经计算的研究和应用已渗透到许多领域，如机器学习、专家系统、智能控制、模式识别等。</a:t>
            </a:r>
            <a:endParaRPr lang="zh-CN" altLang="en-US" sz="1600" dirty="0">
              <a:solidFill>
                <a:srgbClr val="0000CC"/>
              </a:solidFill>
              <a:latin typeface="KaiTi_GB2312" panose="02010609030101010101" pitchFamily="49" charset="-122"/>
              <a:ea typeface="KaiTi_GB2312" panose="02010609030101010101" pitchFamily="49" charset="-122"/>
            </a:endParaRPr>
          </a:p>
        </p:txBody>
      </p:sp>
      <p:pic>
        <p:nvPicPr>
          <p:cNvPr id="4" name="图片 3"/>
          <p:cNvPicPr>
            <a:picLocks noChangeAspect="1"/>
          </p:cNvPicPr>
          <p:nvPr/>
        </p:nvPicPr>
        <p:blipFill>
          <a:blip r:embed="rId3"/>
          <a:stretch>
            <a:fillRect/>
          </a:stretch>
        </p:blipFill>
        <p:spPr>
          <a:xfrm>
            <a:off x="7463557" y="3900463"/>
            <a:ext cx="2791613" cy="2957537"/>
          </a:xfrm>
          <a:prstGeom prst="rect">
            <a:avLst/>
          </a:prstGeom>
        </p:spPr>
      </p:pic>
      <p:pic>
        <p:nvPicPr>
          <p:cNvPr id="102" name="图片 101"/>
          <p:cNvPicPr>
            <a:picLocks noChangeAspect="1"/>
          </p:cNvPicPr>
          <p:nvPr/>
        </p:nvPicPr>
        <p:blipFill>
          <a:blip r:embed="rId4"/>
          <a:stretch>
            <a:fillRect/>
          </a:stretch>
        </p:blipFill>
        <p:spPr>
          <a:xfrm>
            <a:off x="1360539" y="3498277"/>
            <a:ext cx="4702481" cy="3444492"/>
          </a:xfrm>
          <a:prstGeom prst="rect">
            <a:avLst/>
          </a:prstGeom>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0722" y="131369"/>
            <a:ext cx="10814986" cy="3477875"/>
          </a:xfrm>
          <a:prstGeom prst="rect">
            <a:avLst/>
          </a:prstGeom>
        </p:spPr>
        <p:txBody>
          <a:bodyPr wrap="square">
            <a:spAutoFit/>
          </a:bodyPr>
          <a:lstStyle/>
          <a:p>
            <a:pPr marR="0" algn="ctr"/>
            <a:r>
              <a:rPr lang="en-US" altLang="zh-CN" sz="3200" b="1" dirty="0">
                <a:solidFill>
                  <a:srgbClr val="FF0000"/>
                </a:solidFill>
                <a:latin typeface="Times New Roman" panose="02020603050405020304" pitchFamily="18" charset="0"/>
              </a:rPr>
              <a:t>1.5.5 </a:t>
            </a:r>
            <a:r>
              <a:rPr lang="zh-CN" altLang="en-US" sz="3600" b="1" dirty="0">
                <a:solidFill>
                  <a:srgbClr val="FF0000"/>
                </a:solidFill>
                <a:latin typeface="KaiTi_GB2312" panose="02010609030101010101" pitchFamily="49" charset="-122"/>
                <a:ea typeface="KaiTi_GB2312" panose="02010609030101010101" pitchFamily="49" charset="-122"/>
              </a:rPr>
              <a:t>计算智能</a:t>
            </a:r>
            <a:endParaRPr lang="en-US" altLang="zh-CN" sz="3600" b="1" dirty="0">
              <a:solidFill>
                <a:srgbClr val="FF0000"/>
              </a:solidFill>
              <a:latin typeface="KaiTi_GB2312" panose="02010609030101010101" pitchFamily="49" charset="-122"/>
              <a:ea typeface="KaiTi_GB2312" panose="02010609030101010101" pitchFamily="49" charset="-122"/>
            </a:endParaRPr>
          </a:p>
          <a:p>
            <a:pPr marR="0" algn="ctr"/>
            <a:r>
              <a:rPr lang="en-US" altLang="zh-CN" sz="2400" b="1" dirty="0">
                <a:solidFill>
                  <a:srgbClr val="FF0000"/>
                </a:solidFill>
                <a:latin typeface="Times New Roman" panose="02020603050405020304" pitchFamily="18" charset="0"/>
              </a:rPr>
              <a:t>2. </a:t>
            </a:r>
            <a:r>
              <a:rPr lang="zh-CN" altLang="en-US" sz="2400" b="1" dirty="0">
                <a:solidFill>
                  <a:srgbClr val="FF0000"/>
                </a:solidFill>
                <a:latin typeface="KaiTi_GB2312" panose="02010609030101010101" pitchFamily="49" charset="-122"/>
                <a:ea typeface="KaiTi_GB2312" panose="02010609030101010101" pitchFamily="49" charset="-122"/>
              </a:rPr>
              <a:t>进化计算</a:t>
            </a:r>
          </a:p>
          <a:p>
            <a:r>
              <a:rPr lang="zh-CN" altLang="en-US" sz="2000" b="1" dirty="0">
                <a:solidFill>
                  <a:srgbClr val="A4001F"/>
                </a:solidFill>
                <a:latin typeface="KaiTi_GB2312" panose="02010609030101010101" pitchFamily="49" charset="-122"/>
                <a:ea typeface="KaiTi_GB2312" panose="02010609030101010101" pitchFamily="49" charset="-122"/>
              </a:rPr>
              <a:t>进化计算的概念</a:t>
            </a:r>
          </a:p>
          <a:p>
            <a:pPr marR="6985"/>
            <a:r>
              <a:rPr lang="zh-CN" altLang="en-US" sz="2000" dirty="0">
                <a:solidFill>
                  <a:srgbClr val="0000CC"/>
                </a:solidFill>
                <a:latin typeface="KaiTi_GB2312" panose="02010609030101010101" pitchFamily="49" charset="-122"/>
                <a:ea typeface="KaiTi_GB2312" panose="02010609030101010101" pitchFamily="49" charset="-122"/>
              </a:rPr>
              <a:t>是一种模拟自然界生物进化过程与机制，进行问题求解的自组织、自适应的随机搜索技术。它以达尔文进化论的</a:t>
            </a:r>
            <a:r>
              <a:rPr lang="zh-CN" altLang="en-US" sz="2000" b="1" dirty="0">
                <a:solidFill>
                  <a:srgbClr val="0000CC"/>
                </a:solidFill>
                <a:latin typeface="Times New Roman" panose="02020603050405020304" pitchFamily="18" charset="0"/>
                <a:ea typeface="KaiTi_GB2312" panose="02010609030101010101" pitchFamily="49" charset="-122"/>
              </a:rPr>
              <a:t>“</a:t>
            </a:r>
            <a:r>
              <a:rPr lang="zh-CN" altLang="en-US" sz="2000" dirty="0">
                <a:solidFill>
                  <a:srgbClr val="0000CC"/>
                </a:solidFill>
                <a:latin typeface="KaiTi_GB2312" panose="02010609030101010101" pitchFamily="49" charset="-122"/>
                <a:ea typeface="KaiTi_GB2312" panose="02010609030101010101" pitchFamily="49" charset="-122"/>
              </a:rPr>
              <a:t>物竟天择、适者生存</a:t>
            </a:r>
            <a:r>
              <a:rPr lang="zh-CN" altLang="en-US" sz="2000" b="1" dirty="0">
                <a:solidFill>
                  <a:srgbClr val="0000CC"/>
                </a:solidFill>
                <a:latin typeface="Times New Roman" panose="02020603050405020304" pitchFamily="18" charset="0"/>
                <a:ea typeface="KaiTi_GB2312" panose="02010609030101010101" pitchFamily="49" charset="-122"/>
              </a:rPr>
              <a:t>”</a:t>
            </a:r>
            <a:r>
              <a:rPr lang="zh-CN" altLang="en-US" sz="2000" dirty="0">
                <a:solidFill>
                  <a:srgbClr val="0000CC"/>
                </a:solidFill>
                <a:latin typeface="KaiTi_GB2312" panose="02010609030101010101" pitchFamily="49" charset="-122"/>
                <a:ea typeface="KaiTi_GB2312" panose="02010609030101010101" pitchFamily="49" charset="-122"/>
              </a:rPr>
              <a:t>作为算法的进化规则，并结合孟德尔的遗传变异理论，将生物进化过程中的</a:t>
            </a:r>
            <a:r>
              <a:rPr lang="zh-CN" altLang="en-US" sz="2000" dirty="0">
                <a:solidFill>
                  <a:srgbClr val="630031"/>
                </a:solidFill>
                <a:latin typeface="KaiTi_GB2312" panose="02010609030101010101" pitchFamily="49" charset="-122"/>
                <a:ea typeface="KaiTi_GB2312" panose="02010609030101010101" pitchFamily="49" charset="-122"/>
              </a:rPr>
              <a:t>繁殖、变异、竞争和选择</a:t>
            </a:r>
            <a:r>
              <a:rPr lang="zh-CN" altLang="en-US" sz="2000" dirty="0">
                <a:solidFill>
                  <a:srgbClr val="0000CC"/>
                </a:solidFill>
                <a:latin typeface="KaiTi_GB2312" panose="02010609030101010101" pitchFamily="49" charset="-122"/>
                <a:ea typeface="KaiTi_GB2312" panose="02010609030101010101" pitchFamily="49" charset="-122"/>
              </a:rPr>
              <a:t>引入到了算法中，是一种对人类智能的演化模拟方法。</a:t>
            </a:r>
          </a:p>
          <a:p>
            <a:r>
              <a:rPr lang="zh-CN" altLang="en-US" sz="2000" b="1" dirty="0">
                <a:solidFill>
                  <a:srgbClr val="A4001F"/>
                </a:solidFill>
                <a:latin typeface="KaiTi_GB2312" panose="02010609030101010101" pitchFamily="49" charset="-122"/>
                <a:ea typeface="KaiTi_GB2312" panose="02010609030101010101" pitchFamily="49" charset="-122"/>
              </a:rPr>
              <a:t>进化计算的主要分支</a:t>
            </a:r>
          </a:p>
          <a:p>
            <a:pPr marR="6985"/>
            <a:r>
              <a:rPr lang="zh-CN" altLang="en-US" sz="2000" dirty="0">
                <a:solidFill>
                  <a:srgbClr val="0000CC"/>
                </a:solidFill>
                <a:latin typeface="KaiTi_GB2312" panose="02010609030101010101" pitchFamily="49" charset="-122"/>
                <a:ea typeface="KaiTi_GB2312" panose="02010609030101010101" pitchFamily="49" charset="-122"/>
              </a:rPr>
              <a:t>遗传算法、进化策略、进化规划和遗传规划四大分支。其中，遗传算法是进化计算中最初形成的一种具有普遍影响的模拟进化优化算法。</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112" y="3559376"/>
            <a:ext cx="4062345" cy="3298624"/>
          </a:xfrm>
          <a:prstGeom prst="rect">
            <a:avLst/>
          </a:prstGeom>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0722" y="131369"/>
            <a:ext cx="10814986" cy="5816977"/>
          </a:xfrm>
          <a:prstGeom prst="rect">
            <a:avLst/>
          </a:prstGeom>
        </p:spPr>
        <p:txBody>
          <a:bodyPr wrap="square">
            <a:spAutoFit/>
          </a:bodyPr>
          <a:lstStyle/>
          <a:p>
            <a:pPr marR="0" algn="ctr"/>
            <a:r>
              <a:rPr lang="en-US" altLang="zh-CN" sz="3200" b="1" dirty="0">
                <a:solidFill>
                  <a:srgbClr val="FF0000"/>
                </a:solidFill>
                <a:latin typeface="Times New Roman" panose="02020603050405020304" pitchFamily="18" charset="0"/>
              </a:rPr>
              <a:t>1.5.5 </a:t>
            </a:r>
            <a:r>
              <a:rPr lang="zh-CN" altLang="en-US" sz="3600" b="1" dirty="0">
                <a:solidFill>
                  <a:srgbClr val="FF0000"/>
                </a:solidFill>
                <a:latin typeface="KaiTi_GB2312" panose="02010609030101010101" pitchFamily="49" charset="-122"/>
                <a:ea typeface="KaiTi_GB2312" panose="02010609030101010101" pitchFamily="49" charset="-122"/>
              </a:rPr>
              <a:t>计算智能</a:t>
            </a:r>
            <a:endParaRPr lang="en-US" altLang="zh-CN" sz="3600" b="1" dirty="0">
              <a:solidFill>
                <a:srgbClr val="FF0000"/>
              </a:solidFill>
              <a:latin typeface="KaiTi_GB2312" panose="02010609030101010101" pitchFamily="49" charset="-122"/>
              <a:ea typeface="KaiTi_GB2312" panose="02010609030101010101" pitchFamily="49" charset="-122"/>
            </a:endParaRPr>
          </a:p>
          <a:p>
            <a:pPr marR="0" algn="ctr"/>
            <a:r>
              <a:rPr lang="en-US" altLang="zh-CN" sz="2400" b="1" dirty="0">
                <a:solidFill>
                  <a:srgbClr val="FF0000"/>
                </a:solidFill>
                <a:latin typeface="Times New Roman" panose="02020603050405020304" pitchFamily="18" charset="0"/>
              </a:rPr>
              <a:t>3.</a:t>
            </a:r>
            <a:r>
              <a:rPr lang="zh-CN" altLang="en-US" sz="2400" b="1" dirty="0">
                <a:solidFill>
                  <a:srgbClr val="FF0000"/>
                </a:solidFill>
                <a:latin typeface="KaiTi_GB2312" panose="02010609030101010101" pitchFamily="49" charset="-122"/>
                <a:ea typeface="KaiTi_GB2312" panose="02010609030101010101" pitchFamily="49" charset="-122"/>
              </a:rPr>
              <a:t>模糊计算</a:t>
            </a:r>
            <a:endParaRPr lang="en-US" altLang="zh-CN" sz="2400" b="1" dirty="0">
              <a:solidFill>
                <a:srgbClr val="FF0000"/>
              </a:solidFill>
              <a:latin typeface="KaiTi_GB2312" panose="02010609030101010101" pitchFamily="49" charset="-122"/>
              <a:ea typeface="KaiTi_GB2312" panose="02010609030101010101" pitchFamily="49" charset="-122"/>
            </a:endParaRPr>
          </a:p>
          <a:p>
            <a:pPr marR="0" algn="ctr"/>
            <a:endParaRPr lang="zh-CN" altLang="en-US" sz="2400" dirty="0">
              <a:solidFill>
                <a:srgbClr val="FF0000"/>
              </a:solidFill>
              <a:latin typeface="KaiTi_GB2312" panose="02010609030101010101" pitchFamily="49" charset="-122"/>
              <a:ea typeface="KaiTi_GB2312" panose="02010609030101010101" pitchFamily="49" charset="-122"/>
            </a:endParaRPr>
          </a:p>
          <a:p>
            <a:pPr marR="8255"/>
            <a:r>
              <a:rPr lang="zh-CN" altLang="en-US" sz="2400" dirty="0">
                <a:solidFill>
                  <a:srgbClr val="A4001F"/>
                </a:solidFill>
                <a:latin typeface="KaiTi_GB2312" panose="02010609030101010101" pitchFamily="49" charset="-122"/>
                <a:ea typeface="KaiTi_GB2312" panose="02010609030101010101" pitchFamily="49" charset="-122"/>
              </a:rPr>
              <a:t>模糊计算：</a:t>
            </a:r>
            <a:r>
              <a:rPr lang="zh-CN" altLang="en-US" sz="2400" dirty="0">
                <a:solidFill>
                  <a:srgbClr val="0000CC"/>
                </a:solidFill>
                <a:latin typeface="KaiTi_GB2312" panose="02010609030101010101" pitchFamily="49" charset="-122"/>
                <a:ea typeface="KaiTi_GB2312" panose="02010609030101010101" pitchFamily="49" charset="-122"/>
              </a:rPr>
              <a:t>亦称模糊系统，是通过对人类处理模糊现象的认知能力的认识，用模糊集合和模糊逻辑去模拟人类的智能行为的。模糊集合与模糊逻辑是美国加州大学扎德</a:t>
            </a:r>
            <a:r>
              <a:rPr lang="en-US" altLang="zh-CN" sz="2400" b="1" dirty="0">
                <a:solidFill>
                  <a:srgbClr val="0000CC"/>
                </a:solidFill>
                <a:latin typeface="Times New Roman" panose="02020603050405020304" pitchFamily="18" charset="0"/>
                <a:ea typeface="KaiTi_GB2312" panose="02010609030101010101" pitchFamily="49" charset="-122"/>
              </a:rPr>
              <a:t>(</a:t>
            </a:r>
            <a:r>
              <a:rPr lang="en-US" altLang="zh-CN" sz="2400" b="1" dirty="0" err="1">
                <a:solidFill>
                  <a:srgbClr val="0000CC"/>
                </a:solidFill>
                <a:latin typeface="Times New Roman" panose="02020603050405020304" pitchFamily="18" charset="0"/>
                <a:ea typeface="KaiTi_GB2312" panose="02010609030101010101" pitchFamily="49" charset="-122"/>
              </a:rPr>
              <a:t>Zadeh</a:t>
            </a:r>
            <a:r>
              <a:rPr lang="en-US" altLang="zh-CN" sz="2400" b="1" dirty="0">
                <a:solidFill>
                  <a:srgbClr val="0000CC"/>
                </a:solidFill>
                <a:latin typeface="Times New Roman" panose="02020603050405020304" pitchFamily="18" charset="0"/>
                <a:ea typeface="KaiTi_GB2312" panose="02010609030101010101" pitchFamily="49" charset="-122"/>
              </a:rPr>
              <a:t>)</a:t>
            </a:r>
            <a:r>
              <a:rPr lang="zh-CN" altLang="en-US" sz="2400" dirty="0">
                <a:solidFill>
                  <a:srgbClr val="0000CC"/>
                </a:solidFill>
                <a:latin typeface="KaiTi_GB2312" panose="02010609030101010101" pitchFamily="49" charset="-122"/>
                <a:ea typeface="KaiTi_GB2312" panose="02010609030101010101" pitchFamily="49" charset="-122"/>
              </a:rPr>
              <a:t>教授</a:t>
            </a:r>
            <a:r>
              <a:rPr lang="en-US" altLang="zh-CN" sz="2400" b="1" dirty="0">
                <a:solidFill>
                  <a:srgbClr val="0000CC"/>
                </a:solidFill>
                <a:latin typeface="Times New Roman" panose="02020603050405020304" pitchFamily="18" charset="0"/>
                <a:ea typeface="KaiTi_GB2312" panose="02010609030101010101" pitchFamily="49" charset="-122"/>
              </a:rPr>
              <a:t>1965</a:t>
            </a:r>
            <a:r>
              <a:rPr lang="zh-CN" altLang="en-US" sz="2400" dirty="0">
                <a:solidFill>
                  <a:srgbClr val="0000CC"/>
                </a:solidFill>
                <a:latin typeface="KaiTi_GB2312" panose="02010609030101010101" pitchFamily="49" charset="-122"/>
                <a:ea typeface="KaiTi_GB2312" panose="02010609030101010101" pitchFamily="49" charset="-122"/>
              </a:rPr>
              <a:t>年提出来的一种处理因模糊而引起的不确定性的有效方法。</a:t>
            </a:r>
            <a:endParaRPr lang="en-US" altLang="zh-CN" sz="2400" dirty="0">
              <a:solidFill>
                <a:srgbClr val="0000CC"/>
              </a:solidFill>
              <a:latin typeface="KaiTi_GB2312" panose="02010609030101010101" pitchFamily="49" charset="-122"/>
              <a:ea typeface="KaiTi_GB2312" panose="02010609030101010101" pitchFamily="49" charset="-122"/>
            </a:endParaRPr>
          </a:p>
          <a:p>
            <a:pPr marR="8255"/>
            <a:endParaRPr lang="zh-CN" altLang="en-US" sz="2400" dirty="0">
              <a:solidFill>
                <a:srgbClr val="0000CC"/>
              </a:solidFill>
              <a:latin typeface="KaiTi_GB2312" panose="02010609030101010101" pitchFamily="49" charset="-122"/>
              <a:ea typeface="KaiTi_GB2312" panose="02010609030101010101" pitchFamily="49" charset="-122"/>
            </a:endParaRPr>
          </a:p>
          <a:p>
            <a:pPr marR="9525"/>
            <a:r>
              <a:rPr lang="zh-CN" altLang="en-US" sz="2400" dirty="0">
                <a:solidFill>
                  <a:srgbClr val="A4001F"/>
                </a:solidFill>
                <a:latin typeface="KaiTi_GB2312" panose="02010609030101010101" pitchFamily="49" charset="-122"/>
                <a:ea typeface="KaiTi_GB2312" panose="02010609030101010101" pitchFamily="49" charset="-122"/>
              </a:rPr>
              <a:t>模糊概念的定义</a:t>
            </a:r>
            <a:r>
              <a:rPr lang="zh-CN" altLang="en-US" sz="2400" dirty="0">
                <a:solidFill>
                  <a:srgbClr val="0000CC"/>
                </a:solidFill>
                <a:latin typeface="KaiTi_GB2312" panose="02010609030101010101" pitchFamily="49" charset="-122"/>
                <a:ea typeface="KaiTi_GB2312" panose="02010609030101010101" pitchFamily="49" charset="-122"/>
              </a:rPr>
              <a:t>：通常，人们把那种因没有严格边界划分而无法精确刻画的现象称为模糊现象，并把反映模糊现象的各种概念称为模糊概念。例如，</a:t>
            </a:r>
            <a:r>
              <a:rPr lang="zh-CN" altLang="en-US" sz="2400" b="1" dirty="0">
                <a:solidFill>
                  <a:srgbClr val="0000CC"/>
                </a:solidFill>
                <a:latin typeface="Times New Roman" panose="02020603050405020304" pitchFamily="18" charset="0"/>
                <a:ea typeface="KaiTi_GB2312" panose="02010609030101010101" pitchFamily="49" charset="-122"/>
              </a:rPr>
              <a:t>“</a:t>
            </a:r>
            <a:r>
              <a:rPr lang="zh-CN" altLang="en-US" sz="2400" dirty="0">
                <a:solidFill>
                  <a:srgbClr val="0000CC"/>
                </a:solidFill>
                <a:latin typeface="KaiTi_GB2312" panose="02010609030101010101" pitchFamily="49" charset="-122"/>
                <a:ea typeface="KaiTi_GB2312" panose="02010609030101010101" pitchFamily="49" charset="-122"/>
              </a:rPr>
              <a:t>大</a:t>
            </a:r>
            <a:r>
              <a:rPr lang="zh-CN" altLang="en-US" sz="2400" b="1" dirty="0">
                <a:solidFill>
                  <a:srgbClr val="0000CC"/>
                </a:solidFill>
                <a:latin typeface="Times New Roman" panose="02020603050405020304" pitchFamily="18" charset="0"/>
                <a:ea typeface="KaiTi_GB2312" panose="02010609030101010101" pitchFamily="49" charset="-122"/>
              </a:rPr>
              <a:t>”</a:t>
            </a:r>
            <a:r>
              <a:rPr lang="zh-CN" altLang="en-US" sz="2400" dirty="0">
                <a:solidFill>
                  <a:srgbClr val="0000CC"/>
                </a:solidFill>
                <a:latin typeface="KaiTi_GB2312" panose="02010609030101010101" pitchFamily="49" charset="-122"/>
                <a:ea typeface="KaiTi_GB2312" panose="02010609030101010101" pitchFamily="49" charset="-122"/>
              </a:rPr>
              <a:t>、</a:t>
            </a:r>
            <a:r>
              <a:rPr lang="zh-CN" altLang="en-US" sz="2400" b="1" dirty="0">
                <a:solidFill>
                  <a:srgbClr val="0000CC"/>
                </a:solidFill>
                <a:latin typeface="Times New Roman" panose="02020603050405020304" pitchFamily="18" charset="0"/>
                <a:ea typeface="KaiTi_GB2312" panose="02010609030101010101" pitchFamily="49" charset="-122"/>
              </a:rPr>
              <a:t>“</a:t>
            </a:r>
            <a:r>
              <a:rPr lang="zh-CN" altLang="en-US" sz="2400" dirty="0">
                <a:solidFill>
                  <a:srgbClr val="0000CC"/>
                </a:solidFill>
                <a:latin typeface="KaiTi_GB2312" panose="02010609030101010101" pitchFamily="49" charset="-122"/>
                <a:ea typeface="KaiTi_GB2312" panose="02010609030101010101" pitchFamily="49" charset="-122"/>
              </a:rPr>
              <a:t>小</a:t>
            </a:r>
            <a:r>
              <a:rPr lang="zh-CN" altLang="en-US" sz="2400" b="1" dirty="0">
                <a:solidFill>
                  <a:srgbClr val="0000CC"/>
                </a:solidFill>
                <a:latin typeface="Times New Roman" panose="02020603050405020304" pitchFamily="18" charset="0"/>
                <a:ea typeface="KaiTi_GB2312" panose="02010609030101010101" pitchFamily="49" charset="-122"/>
              </a:rPr>
              <a:t>”</a:t>
            </a:r>
            <a:r>
              <a:rPr lang="zh-CN" altLang="en-US" sz="2400" dirty="0">
                <a:solidFill>
                  <a:srgbClr val="0000CC"/>
                </a:solidFill>
                <a:latin typeface="KaiTi_GB2312" panose="02010609030101010101" pitchFamily="49" charset="-122"/>
                <a:ea typeface="KaiTi_GB2312" panose="02010609030101010101" pitchFamily="49" charset="-122"/>
              </a:rPr>
              <a:t>、</a:t>
            </a:r>
            <a:r>
              <a:rPr lang="zh-CN" altLang="en-US" sz="2400" b="1" dirty="0">
                <a:solidFill>
                  <a:srgbClr val="0000CC"/>
                </a:solidFill>
                <a:latin typeface="Times New Roman" panose="02020603050405020304" pitchFamily="18" charset="0"/>
                <a:ea typeface="KaiTi_GB2312" panose="02010609030101010101" pitchFamily="49" charset="-122"/>
              </a:rPr>
              <a:t>“</a:t>
            </a:r>
            <a:r>
              <a:rPr lang="zh-CN" altLang="en-US" sz="2400" dirty="0">
                <a:solidFill>
                  <a:srgbClr val="0000CC"/>
                </a:solidFill>
                <a:latin typeface="KaiTi_GB2312" panose="02010609030101010101" pitchFamily="49" charset="-122"/>
                <a:ea typeface="KaiTi_GB2312" panose="02010609030101010101" pitchFamily="49" charset="-122"/>
              </a:rPr>
              <a:t>多</a:t>
            </a:r>
            <a:r>
              <a:rPr lang="zh-CN" altLang="en-US" sz="2400" b="1" dirty="0">
                <a:solidFill>
                  <a:srgbClr val="0000CC"/>
                </a:solidFill>
                <a:latin typeface="Times New Roman" panose="02020603050405020304" pitchFamily="18" charset="0"/>
                <a:ea typeface="KaiTi_GB2312" panose="02010609030101010101" pitchFamily="49" charset="-122"/>
              </a:rPr>
              <a:t>”</a:t>
            </a:r>
            <a:r>
              <a:rPr lang="zh-CN" altLang="en-US" sz="2400" dirty="0">
                <a:solidFill>
                  <a:srgbClr val="0000CC"/>
                </a:solidFill>
                <a:latin typeface="KaiTi_GB2312" panose="02010609030101010101" pitchFamily="49" charset="-122"/>
                <a:ea typeface="KaiTi_GB2312" panose="02010609030101010101" pitchFamily="49" charset="-122"/>
              </a:rPr>
              <a:t>、</a:t>
            </a:r>
            <a:r>
              <a:rPr lang="zh-CN" altLang="en-US" sz="2400" b="1" dirty="0">
                <a:solidFill>
                  <a:srgbClr val="0000CC"/>
                </a:solidFill>
                <a:latin typeface="Times New Roman" panose="02020603050405020304" pitchFamily="18" charset="0"/>
                <a:ea typeface="KaiTi_GB2312" panose="02010609030101010101" pitchFamily="49" charset="-122"/>
              </a:rPr>
              <a:t>“</a:t>
            </a:r>
            <a:r>
              <a:rPr lang="zh-CN" altLang="en-US" sz="2400" dirty="0">
                <a:solidFill>
                  <a:srgbClr val="0000CC"/>
                </a:solidFill>
                <a:latin typeface="KaiTi_GB2312" panose="02010609030101010101" pitchFamily="49" charset="-122"/>
                <a:ea typeface="KaiTi_GB2312" panose="02010609030101010101" pitchFamily="49" charset="-122"/>
              </a:rPr>
              <a:t>少</a:t>
            </a:r>
            <a:r>
              <a:rPr lang="zh-CN" altLang="en-US" sz="2400" b="1" dirty="0">
                <a:solidFill>
                  <a:srgbClr val="0000CC"/>
                </a:solidFill>
                <a:latin typeface="Times New Roman" panose="02020603050405020304" pitchFamily="18" charset="0"/>
                <a:ea typeface="KaiTi_GB2312" panose="02010609030101010101" pitchFamily="49" charset="-122"/>
              </a:rPr>
              <a:t>”</a:t>
            </a:r>
            <a:r>
              <a:rPr lang="zh-CN" altLang="en-US" sz="2400" dirty="0">
                <a:solidFill>
                  <a:srgbClr val="0000CC"/>
                </a:solidFill>
                <a:latin typeface="KaiTi_GB2312" panose="02010609030101010101" pitchFamily="49" charset="-122"/>
                <a:ea typeface="KaiTi_GB2312" panose="02010609030101010101" pitchFamily="49" charset="-122"/>
              </a:rPr>
              <a:t>等。</a:t>
            </a:r>
            <a:endParaRPr lang="en-US" altLang="zh-CN" sz="2400" dirty="0">
              <a:solidFill>
                <a:srgbClr val="0000CC"/>
              </a:solidFill>
              <a:latin typeface="KaiTi_GB2312" panose="02010609030101010101" pitchFamily="49" charset="-122"/>
              <a:ea typeface="KaiTi_GB2312" panose="02010609030101010101" pitchFamily="49" charset="-122"/>
            </a:endParaRPr>
          </a:p>
          <a:p>
            <a:pPr marR="9525"/>
            <a:endParaRPr lang="zh-CN" altLang="en-US" sz="2400" dirty="0">
              <a:solidFill>
                <a:srgbClr val="0000CC"/>
              </a:solidFill>
              <a:latin typeface="KaiTi_GB2312" panose="02010609030101010101" pitchFamily="49" charset="-122"/>
              <a:ea typeface="KaiTi_GB2312" panose="02010609030101010101" pitchFamily="49" charset="-122"/>
            </a:endParaRPr>
          </a:p>
          <a:p>
            <a:pPr marR="8890"/>
            <a:r>
              <a:rPr lang="zh-CN" altLang="en-US" sz="2400" dirty="0">
                <a:solidFill>
                  <a:srgbClr val="A4001F"/>
                </a:solidFill>
                <a:latin typeface="KaiTi_GB2312" panose="02010609030101010101" pitchFamily="49" charset="-122"/>
                <a:ea typeface="KaiTi_GB2312" panose="02010609030101010101" pitchFamily="49" charset="-122"/>
              </a:rPr>
              <a:t>模糊概念的表示</a:t>
            </a:r>
            <a:r>
              <a:rPr lang="zh-CN" altLang="en-US" sz="2400" dirty="0">
                <a:solidFill>
                  <a:srgbClr val="0000CC"/>
                </a:solidFill>
                <a:latin typeface="KaiTi_GB2312" panose="02010609030101010101" pitchFamily="49" charset="-122"/>
                <a:ea typeface="KaiTi_GB2312" panose="02010609030101010101" pitchFamily="49" charset="-122"/>
              </a:rPr>
              <a:t>：通常是用模糊集合来表示的，而模糊集合又是用隶属函数来刻画的。一个隶属函数描述一个模糊概念，其函数值为</a:t>
            </a:r>
            <a:r>
              <a:rPr lang="en-US" altLang="zh-CN" sz="2400" b="1" dirty="0">
                <a:solidFill>
                  <a:srgbClr val="0000CC"/>
                </a:solidFill>
                <a:latin typeface="Times New Roman" panose="02020603050405020304" pitchFamily="18" charset="0"/>
                <a:ea typeface="KaiTi_GB2312" panose="02010609030101010101" pitchFamily="49" charset="-122"/>
              </a:rPr>
              <a:t>[0, 1]</a:t>
            </a:r>
            <a:r>
              <a:rPr lang="zh-CN" altLang="en-US" sz="2400" dirty="0">
                <a:solidFill>
                  <a:srgbClr val="0000CC"/>
                </a:solidFill>
                <a:latin typeface="KaiTi_GB2312" panose="02010609030101010101" pitchFamily="49" charset="-122"/>
                <a:ea typeface="KaiTi_GB2312" panose="02010609030101010101" pitchFamily="49" charset="-122"/>
              </a:rPr>
              <a:t>区间的实数，用来描述函数自变量所代表的模糊事件隶属于该模糊概念的程度。</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1274" y="212392"/>
            <a:ext cx="10814986" cy="3662541"/>
          </a:xfrm>
          <a:prstGeom prst="rect">
            <a:avLst/>
          </a:prstGeom>
        </p:spPr>
        <p:txBody>
          <a:bodyPr wrap="square">
            <a:spAutoFit/>
          </a:bodyPr>
          <a:lstStyle/>
          <a:p>
            <a:pPr marR="0" algn="ctr"/>
            <a:r>
              <a:rPr lang="en-US" altLang="zh-CN" sz="4400" b="1" dirty="0">
                <a:solidFill>
                  <a:srgbClr val="FF0000"/>
                </a:solidFill>
                <a:latin typeface="Times New Roman" panose="02020603050405020304" pitchFamily="18" charset="0"/>
              </a:rPr>
              <a:t>1.5.6 </a:t>
            </a:r>
            <a:r>
              <a:rPr lang="zh-CN" altLang="en-US" sz="4400" b="1" dirty="0">
                <a:solidFill>
                  <a:srgbClr val="FF0000"/>
                </a:solidFill>
                <a:latin typeface="KaiTi_GB2312" panose="02010609030101010101" pitchFamily="49" charset="-122"/>
                <a:ea typeface="KaiTi_GB2312" panose="02010609030101010101" pitchFamily="49" charset="-122"/>
              </a:rPr>
              <a:t>分布智能</a:t>
            </a:r>
          </a:p>
          <a:p>
            <a:r>
              <a:rPr lang="zh-CN" altLang="en-US" sz="2400" dirty="0">
                <a:solidFill>
                  <a:srgbClr val="A4001F"/>
                </a:solidFill>
                <a:latin typeface="KaiTi_GB2312" panose="02010609030101010101" pitchFamily="49" charset="-122"/>
                <a:ea typeface="KaiTi_GB2312" panose="02010609030101010101" pitchFamily="49" charset="-122"/>
              </a:rPr>
              <a:t>分布智能的概念</a:t>
            </a:r>
          </a:p>
          <a:p>
            <a:pPr marR="6350"/>
            <a:r>
              <a:rPr lang="zh-CN" altLang="en-US" sz="2400" dirty="0">
                <a:solidFill>
                  <a:srgbClr val="0000CC"/>
                </a:solidFill>
                <a:latin typeface="KaiTi_GB2312" panose="02010609030101010101" pitchFamily="49" charset="-122"/>
                <a:ea typeface="KaiTi_GB2312" panose="02010609030101010101" pitchFamily="49" charset="-122"/>
              </a:rPr>
              <a:t>分布智能主要研究在逻辑上或物理上分布的智能系统之间如何相互协调各自的智能行为，实现问题的并行求解。</a:t>
            </a:r>
            <a:endParaRPr lang="en-US" altLang="zh-CN" sz="2400" dirty="0">
              <a:solidFill>
                <a:srgbClr val="0000CC"/>
              </a:solidFill>
              <a:latin typeface="KaiTi_GB2312" panose="02010609030101010101" pitchFamily="49" charset="-122"/>
              <a:ea typeface="KaiTi_GB2312" panose="02010609030101010101" pitchFamily="49" charset="-122"/>
            </a:endParaRPr>
          </a:p>
          <a:p>
            <a:pPr marR="6350"/>
            <a:endParaRPr lang="zh-CN" altLang="en-US" sz="2400" dirty="0">
              <a:solidFill>
                <a:srgbClr val="0000CC"/>
              </a:solidFill>
              <a:latin typeface="KaiTi_GB2312" panose="02010609030101010101" pitchFamily="49" charset="-122"/>
              <a:ea typeface="KaiTi_GB2312" panose="02010609030101010101" pitchFamily="49" charset="-122"/>
            </a:endParaRPr>
          </a:p>
          <a:p>
            <a:pPr marR="0" algn="ctr"/>
            <a:r>
              <a:rPr lang="en-US" altLang="zh-CN" sz="4400" b="1" dirty="0">
                <a:solidFill>
                  <a:srgbClr val="FF0000"/>
                </a:solidFill>
                <a:latin typeface="Times New Roman" panose="02020603050405020304" pitchFamily="18" charset="0"/>
              </a:rPr>
              <a:t>1.5.7 </a:t>
            </a:r>
            <a:r>
              <a:rPr lang="zh-CN" altLang="en-US" sz="4400" b="1" dirty="0">
                <a:solidFill>
                  <a:srgbClr val="FF0000"/>
                </a:solidFill>
                <a:latin typeface="KaiTi_GB2312" panose="02010609030101010101" pitchFamily="49" charset="-122"/>
                <a:ea typeface="KaiTi_GB2312" panose="02010609030101010101" pitchFamily="49" charset="-122"/>
              </a:rPr>
              <a:t>智能系统</a:t>
            </a:r>
          </a:p>
          <a:p>
            <a:pPr marR="6985"/>
            <a:r>
              <a:rPr lang="zh-CN" altLang="en-US" sz="2400" dirty="0">
                <a:solidFill>
                  <a:srgbClr val="0000CC"/>
                </a:solidFill>
                <a:latin typeface="KaiTi_GB2312" panose="02010609030101010101" pitchFamily="49" charset="-122"/>
                <a:ea typeface="KaiTi_GB2312" panose="02010609030101010101" pitchFamily="49" charset="-122"/>
              </a:rPr>
              <a:t>智能系统可以泛指各种具有智能特征和功能的软硬件系统。这里主要介绍除前述研究内容以外的专家系统和智能决策支持系统。 </a:t>
            </a:r>
            <a:endParaRPr lang="zh-CN" altLang="en-US" sz="500" b="1" dirty="0">
              <a:solidFill>
                <a:srgbClr val="A4001F"/>
              </a:solidFill>
              <a:latin typeface="KaiTi_GB2312" panose="02010609030101010101" pitchFamily="49" charset="-122"/>
              <a:ea typeface="KaiTi_GB2312" panose="02010609030101010101" pitchFamily="49" charset="-122"/>
            </a:endParaRPr>
          </a:p>
        </p:txBody>
      </p:sp>
      <p:sp>
        <p:nvSpPr>
          <p:cNvPr id="8" name="矩形 7"/>
          <p:cNvSpPr/>
          <p:nvPr/>
        </p:nvSpPr>
        <p:spPr>
          <a:xfrm>
            <a:off x="771274" y="4116944"/>
            <a:ext cx="5259136" cy="2554545"/>
          </a:xfrm>
          <a:prstGeom prst="rect">
            <a:avLst/>
          </a:prstGeom>
        </p:spPr>
        <p:txBody>
          <a:bodyPr wrap="square">
            <a:spAutoFit/>
          </a:bodyPr>
          <a:lstStyle/>
          <a:p>
            <a:pPr marR="0" algn="ctr"/>
            <a:r>
              <a:rPr lang="zh-CN" altLang="en-US" sz="2000" b="1" dirty="0">
                <a:solidFill>
                  <a:srgbClr val="FF0000"/>
                </a:solidFill>
                <a:latin typeface="KaiTi_GB2312" panose="02010609030101010101" pitchFamily="49" charset="-122"/>
                <a:ea typeface="KaiTi_GB2312" panose="02010609030101010101" pitchFamily="49" charset="-122"/>
              </a:rPr>
              <a:t>专家系统</a:t>
            </a:r>
          </a:p>
          <a:p>
            <a:pPr marR="6350"/>
            <a:r>
              <a:rPr lang="zh-CN" altLang="en-US" sz="2000" dirty="0">
                <a:solidFill>
                  <a:srgbClr val="0000CC"/>
                </a:solidFill>
                <a:latin typeface="KaiTi_GB2312" panose="02010609030101010101" pitchFamily="49" charset="-122"/>
                <a:ea typeface="KaiTi_GB2312" panose="02010609030101010101" pitchFamily="49" charset="-122"/>
              </a:rPr>
              <a:t>专家系统是一种基于知识的智能系统，它将领域专家的经验用知识表示方法表示出来，并放入知识库中，供推理机使用。</a:t>
            </a:r>
          </a:p>
          <a:p>
            <a:pPr marR="6350"/>
            <a:r>
              <a:rPr lang="zh-CN" altLang="en-US" sz="2000" dirty="0">
                <a:solidFill>
                  <a:srgbClr val="0000CC"/>
                </a:solidFill>
                <a:latin typeface="KaiTi_GB2312" panose="02010609030101010101" pitchFamily="49" charset="-122"/>
                <a:ea typeface="KaiTi_GB2312" panose="02010609030101010101" pitchFamily="49" charset="-122"/>
              </a:rPr>
              <a:t>随着计算网络、多</a:t>
            </a:r>
            <a:r>
              <a:rPr lang="en-US" altLang="zh-CN" sz="2000" b="1" dirty="0">
                <a:solidFill>
                  <a:srgbClr val="0000CC"/>
                </a:solidFill>
                <a:latin typeface="Times New Roman" panose="02020603050405020304" pitchFamily="18" charset="0"/>
                <a:ea typeface="KaiTi_GB2312" panose="02010609030101010101" pitchFamily="49" charset="-122"/>
              </a:rPr>
              <a:t>Agent</a:t>
            </a:r>
            <a:r>
              <a:rPr lang="zh-CN" altLang="en-US" sz="2000" dirty="0">
                <a:solidFill>
                  <a:srgbClr val="0000CC"/>
                </a:solidFill>
                <a:latin typeface="KaiTi_GB2312" panose="02010609030101010101" pitchFamily="49" charset="-122"/>
                <a:ea typeface="KaiTi_GB2312" panose="02010609030101010101" pitchFamily="49" charset="-122"/>
              </a:rPr>
              <a:t>、计算智能等技术的发展，出现了模糊专家系统、神经网络专家系统、基于</a:t>
            </a:r>
            <a:r>
              <a:rPr lang="en-US" altLang="zh-CN" sz="2000" b="1" dirty="0">
                <a:solidFill>
                  <a:srgbClr val="0000CC"/>
                </a:solidFill>
                <a:latin typeface="Times New Roman" panose="02020603050405020304" pitchFamily="18" charset="0"/>
                <a:ea typeface="KaiTi_GB2312" panose="02010609030101010101" pitchFamily="49" charset="-122"/>
              </a:rPr>
              <a:t>Web</a:t>
            </a:r>
            <a:r>
              <a:rPr lang="zh-CN" altLang="en-US" sz="2000" dirty="0">
                <a:solidFill>
                  <a:srgbClr val="0000CC"/>
                </a:solidFill>
                <a:latin typeface="KaiTi_GB2312" panose="02010609030101010101" pitchFamily="49" charset="-122"/>
                <a:ea typeface="KaiTi_GB2312" panose="02010609030101010101" pitchFamily="49" charset="-122"/>
              </a:rPr>
              <a:t>的专家系统、协同式专家系统和分布式专家系统等。 </a:t>
            </a:r>
            <a:endParaRPr lang="zh-CN" altLang="en-US" dirty="0"/>
          </a:p>
        </p:txBody>
      </p:sp>
      <p:pic>
        <p:nvPicPr>
          <p:cNvPr id="9" name="图片 8"/>
          <p:cNvPicPr>
            <a:picLocks noChangeAspect="1"/>
          </p:cNvPicPr>
          <p:nvPr/>
        </p:nvPicPr>
        <p:blipFill>
          <a:blip r:embed="rId3"/>
          <a:stretch>
            <a:fillRect/>
          </a:stretch>
        </p:blipFill>
        <p:spPr>
          <a:xfrm>
            <a:off x="6365963" y="4200202"/>
            <a:ext cx="5544976" cy="2388028"/>
          </a:xfrm>
          <a:prstGeom prst="rect">
            <a:avLst/>
          </a:prstGeom>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03817" y="89703"/>
            <a:ext cx="10515600" cy="1325563"/>
          </a:xfrm>
        </p:spPr>
        <p:txBody>
          <a:bodyPr>
            <a:normAutofit/>
          </a:bodyPr>
          <a:lstStyle/>
          <a:p>
            <a:pPr algn="ctr"/>
            <a:r>
              <a:rPr lang="en-US" altLang="zh-CN" sz="3200" b="1" dirty="0">
                <a:solidFill>
                  <a:srgbClr val="FF0000"/>
                </a:solidFill>
                <a:latin typeface="Times New Roman" panose="02020603050405020304" pitchFamily="18" charset="0"/>
                <a:ea typeface="+mn-ea"/>
                <a:cs typeface="+mn-cs"/>
              </a:rPr>
              <a:t>AI branches</a:t>
            </a:r>
          </a:p>
        </p:txBody>
      </p:sp>
      <p:pic>
        <p:nvPicPr>
          <p:cNvPr id="9219" name="Picture 9" descr="http://spider.nosdn.127.net/4528e395fc0b4ad057653f1436cf821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917" y="1057275"/>
            <a:ext cx="10693400"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矩形 2"/>
          <p:cNvSpPr>
            <a:spLocks noChangeArrowheads="1"/>
          </p:cNvSpPr>
          <p:nvPr/>
        </p:nvSpPr>
        <p:spPr bwMode="auto">
          <a:xfrm>
            <a:off x="814917" y="5949951"/>
            <a:ext cx="1069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har char="•"/>
              <a:defRPr sz="2800">
                <a:solidFill>
                  <a:schemeClr val="tx1"/>
                </a:solidFill>
                <a:latin typeface="Berlin Sans FB" panose="020E0602020502020306" pitchFamily="34" charset="0"/>
                <a:ea typeface="宋体" panose="02010600030101010101" pitchFamily="2" charset="-122"/>
              </a:defRPr>
            </a:lvl1pPr>
            <a:lvl2pPr marL="742950" indent="-285750" algn="l" eaLnBrk="0" hangingPunct="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har char="•"/>
              <a:defRPr sz="20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en-US" sz="1800" dirty="0">
                <a:latin typeface="Times New Roman" panose="02020603050405020304" pitchFamily="18" charset="0"/>
                <a:cs typeface="Times New Roman" panose="02020603050405020304" pitchFamily="18" charset="0"/>
                <a:hlinkClick r:id="rId3"/>
              </a:rPr>
              <a:t>http://dy.163.com/v2/article/detail/D0DIB6AR0511D89H.html</a:t>
            </a:r>
            <a:endParaRPr lang="en-US" altLang="en-US" sz="1800" dirty="0">
              <a:latin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zh-CN" sz="1800" dirty="0">
                <a:latin typeface="Times New Roman" panose="02020603050405020304" pitchFamily="18" charset="0"/>
                <a:cs typeface="Times New Roman" panose="02020603050405020304" pitchFamily="18" charset="0"/>
              </a:rPr>
              <a:t>Microsoft Asia (</a:t>
            </a:r>
            <a:r>
              <a:rPr lang="zh-CN" altLang="en-US" sz="1800" dirty="0">
                <a:latin typeface="Times New Roman" panose="02020603050405020304" pitchFamily="18" charset="0"/>
                <a:cs typeface="Times New Roman" panose="02020603050405020304" pitchFamily="18" charset="0"/>
              </a:rPr>
              <a:t>微软亚洲研究院</a:t>
            </a:r>
            <a:r>
              <a:rPr lang="en-US" altLang="zh-CN" sz="1800" dirty="0">
                <a:latin typeface="Times New Roman" panose="02020603050405020304" pitchFamily="18" charset="0"/>
                <a:cs typeface="Times New Roman" panose="02020603050405020304" pitchFamily="18" charset="0"/>
              </a:rPr>
              <a:t>)</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p:cNvSpPr>
          <p:nvPr>
            <p:ph type="title"/>
          </p:nvPr>
        </p:nvSpPr>
        <p:spPr>
          <a:xfrm>
            <a:off x="1992313" y="1412875"/>
            <a:ext cx="8229600" cy="649288"/>
          </a:xfrm>
        </p:spPr>
        <p:txBody>
          <a:bodyPr>
            <a:normAutofit fontScale="90000"/>
          </a:bodyPr>
          <a:lstStyle/>
          <a:p>
            <a:pPr algn="ctr">
              <a:defRPr/>
            </a:pPr>
            <a:r>
              <a:rPr lang="zh-CN" altLang="en-US" sz="5400">
                <a:solidFill>
                  <a:srgbClr val="CC0000"/>
                </a:solidFill>
                <a:ea typeface="华文隶书" panose="02010800040101010101" pitchFamily="2" charset="-122"/>
              </a:rPr>
              <a:t>本章学习要点</a:t>
            </a:r>
          </a:p>
        </p:txBody>
      </p:sp>
      <p:sp>
        <p:nvSpPr>
          <p:cNvPr id="14341" name="Rectangle 3"/>
          <p:cNvSpPr>
            <a:spLocks noGrp="1"/>
          </p:cNvSpPr>
          <p:nvPr>
            <p:ph type="body" idx="1"/>
          </p:nvPr>
        </p:nvSpPr>
        <p:spPr>
          <a:xfrm>
            <a:off x="2424114" y="2565401"/>
            <a:ext cx="7786687" cy="3744913"/>
          </a:xfrm>
        </p:spPr>
        <p:txBody>
          <a:bodyPr/>
          <a:lstStyle/>
          <a:p>
            <a:pPr>
              <a:lnSpc>
                <a:spcPct val="130000"/>
              </a:lnSpc>
              <a:spcBef>
                <a:spcPct val="40000"/>
              </a:spcBef>
            </a:pPr>
            <a:r>
              <a:rPr lang="zh-CN" altLang="en-US" dirty="0"/>
              <a:t>了解人工智能科学的诞生及其发展历史；</a:t>
            </a:r>
          </a:p>
          <a:p>
            <a:pPr>
              <a:lnSpc>
                <a:spcPct val="130000"/>
              </a:lnSpc>
              <a:spcBef>
                <a:spcPct val="40000"/>
              </a:spcBef>
            </a:pPr>
            <a:r>
              <a:rPr lang="zh-CN" altLang="en-US" dirty="0"/>
              <a:t>了解人工智能的定义；</a:t>
            </a:r>
          </a:p>
          <a:p>
            <a:pPr>
              <a:lnSpc>
                <a:spcPct val="130000"/>
              </a:lnSpc>
              <a:spcBef>
                <a:spcPct val="40000"/>
              </a:spcBef>
            </a:pPr>
            <a:r>
              <a:rPr lang="zh-CN" altLang="en-US" dirty="0"/>
              <a:t>了解人工智能研究的各种学派及其理论；</a:t>
            </a:r>
          </a:p>
          <a:p>
            <a:pPr>
              <a:lnSpc>
                <a:spcPct val="130000"/>
              </a:lnSpc>
              <a:spcBef>
                <a:spcPct val="40000"/>
              </a:spcBef>
            </a:pPr>
            <a:r>
              <a:rPr lang="zh-CN" altLang="en-US" dirty="0">
                <a:solidFill>
                  <a:srgbClr val="FF0000"/>
                </a:solidFill>
              </a:rPr>
              <a:t>产生自己对人工智能的认知与判断。</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 name="AutoShape 6"/>
          <p:cNvSpPr>
            <a:spLocks noChangeArrowheads="1"/>
          </p:cNvSpPr>
          <p:nvPr/>
        </p:nvSpPr>
        <p:spPr bwMode="gray">
          <a:xfrm>
            <a:off x="3899178" y="4459068"/>
            <a:ext cx="5145580"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317" name="Text Box 4"/>
          <p:cNvSpPr txBox="1">
            <a:spLocks noChangeArrowheads="1"/>
          </p:cNvSpPr>
          <p:nvPr/>
        </p:nvSpPr>
        <p:spPr bwMode="gray">
          <a:xfrm>
            <a:off x="3866634" y="2648999"/>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1.3  </a:t>
            </a:r>
            <a:r>
              <a:rPr lang="zh-CN" altLang="en-US" sz="2800" b="1" dirty="0"/>
              <a:t>人工智能的研究内容</a:t>
            </a:r>
          </a:p>
        </p:txBody>
      </p:sp>
      <p:sp>
        <p:nvSpPr>
          <p:cNvPr id="13318" name="Text Box 6"/>
          <p:cNvSpPr txBox="1">
            <a:spLocks noChangeArrowheads="1"/>
          </p:cNvSpPr>
          <p:nvPr/>
        </p:nvSpPr>
        <p:spPr bwMode="gray">
          <a:xfrm>
            <a:off x="3858697" y="3861476"/>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1.5  </a:t>
            </a:r>
            <a:r>
              <a:rPr lang="zh-CN" altLang="en-US" sz="2800" b="1" dirty="0"/>
              <a:t>人工智能研究领域</a:t>
            </a: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800" b="1" dirty="0"/>
              <a:t>1.4  </a:t>
            </a:r>
            <a:r>
              <a:rPr kumimoji="1" lang="zh-CN" altLang="en-US" sz="2800" b="1" dirty="0"/>
              <a:t>人工智能研究方法与途径</a:t>
            </a: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1.1  </a:t>
            </a:r>
            <a:r>
              <a:rPr lang="zh-CN" altLang="en-US" sz="2800" b="1" dirty="0"/>
              <a:t>人工智能的定义</a:t>
            </a:r>
          </a:p>
        </p:txBody>
      </p:sp>
      <p:sp>
        <p:nvSpPr>
          <p:cNvPr id="13321" name="Text Box 25"/>
          <p:cNvSpPr txBox="1">
            <a:spLocks noChangeArrowheads="1"/>
          </p:cNvSpPr>
          <p:nvPr/>
        </p:nvSpPr>
        <p:spPr bwMode="gray">
          <a:xfrm>
            <a:off x="3866634" y="2129328"/>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1.2  </a:t>
            </a:r>
            <a:r>
              <a:rPr lang="zh-CN" altLang="en-US" sz="2800" b="1" dirty="0"/>
              <a:t>人工智能的发展简史</a:t>
            </a: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1.6  </a:t>
            </a:r>
            <a:r>
              <a:rPr lang="zh-CN" altLang="en-US" sz="2800" b="1" dirty="0"/>
              <a:t>人工智能应用、现状及思考</a:t>
            </a: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1.7  </a:t>
            </a:r>
            <a:r>
              <a:rPr lang="zh-CN" altLang="en-US" sz="2800" b="1" dirty="0"/>
              <a:t>人工智能对人类的影响</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2"/>
          <p:cNvSpPr txBox="1"/>
          <p:nvPr/>
        </p:nvSpPr>
        <p:spPr>
          <a:xfrm>
            <a:off x="697622" y="436556"/>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zh-CN" sz="4000" b="1" dirty="0">
                <a:latin typeface="黑体" panose="02010609060101010101" pitchFamily="49" charset="-122"/>
              </a:rPr>
              <a:t>1.6 </a:t>
            </a:r>
            <a:r>
              <a:rPr lang="zh-CN" altLang="en-US" sz="4000" b="1" dirty="0">
                <a:latin typeface="黑体" panose="02010609060101010101" pitchFamily="49" charset="-122"/>
              </a:rPr>
              <a:t>人工智能的应用、现状与思考</a:t>
            </a:r>
          </a:p>
        </p:txBody>
      </p:sp>
      <p:sp>
        <p:nvSpPr>
          <p:cNvPr id="12" name="矩形 11"/>
          <p:cNvSpPr/>
          <p:nvPr/>
        </p:nvSpPr>
        <p:spPr>
          <a:xfrm>
            <a:off x="717605" y="1332498"/>
            <a:ext cx="5378395"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rPr>
              <a:t>1.6.1 </a:t>
            </a:r>
            <a:r>
              <a:rPr lang="zh-CN" altLang="en-US" sz="3600" b="1" dirty="0">
                <a:solidFill>
                  <a:srgbClr val="FF0000"/>
                </a:solidFill>
                <a:latin typeface="Times New Roman" panose="02020603050405020304" pitchFamily="18" charset="0"/>
                <a:ea typeface="楷体_GB2312" panose="02010609030101010101"/>
              </a:rPr>
              <a:t>人工智能的典型应用</a:t>
            </a:r>
            <a:endParaRPr lang="zh-CN" altLang="en-US" sz="1600" b="1" dirty="0"/>
          </a:p>
        </p:txBody>
      </p:sp>
      <p:sp>
        <p:nvSpPr>
          <p:cNvPr id="15" name="矩形 14"/>
          <p:cNvSpPr/>
          <p:nvPr/>
        </p:nvSpPr>
        <p:spPr>
          <a:xfrm>
            <a:off x="1381890" y="2565564"/>
            <a:ext cx="2428870" cy="523220"/>
          </a:xfrm>
          <a:prstGeom prst="rect">
            <a:avLst/>
          </a:prstGeom>
        </p:spPr>
        <p:txBody>
          <a:bodyPr wrap="none">
            <a:spAutoFit/>
          </a:bodyPr>
          <a:lstStyle/>
          <a:p>
            <a:r>
              <a:rPr lang="en-US" altLang="zh-CN" sz="2800" b="1">
                <a:solidFill>
                  <a:srgbClr val="FF0000"/>
                </a:solidFill>
                <a:latin typeface="Times New Roman" panose="02020603050405020304" pitchFamily="18" charset="0"/>
              </a:rPr>
              <a:t>1. </a:t>
            </a:r>
            <a:r>
              <a:rPr lang="zh-CN" altLang="en-US" sz="2800">
                <a:solidFill>
                  <a:srgbClr val="FF0000"/>
                </a:solidFill>
                <a:latin typeface="Times New Roman" panose="02020603050405020304" pitchFamily="18" charset="0"/>
                <a:ea typeface="楷体_GB2312" panose="02010609030101010101"/>
              </a:rPr>
              <a:t>智能机器人</a:t>
            </a:r>
            <a:r>
              <a:rPr lang="en-US" altLang="zh-CN" sz="2800" b="1">
                <a:solidFill>
                  <a:srgbClr val="FF0000"/>
                </a:solidFill>
                <a:latin typeface="Times New Roman" panose="02020603050405020304" pitchFamily="18" charset="0"/>
                <a:ea typeface="楷体_GB2312" panose="02010609030101010101"/>
              </a:rPr>
              <a:t> </a:t>
            </a:r>
            <a:endParaRPr lang="zh-CN" altLang="en-US" sz="2400" dirty="0"/>
          </a:p>
        </p:txBody>
      </p:sp>
      <p:sp>
        <p:nvSpPr>
          <p:cNvPr id="17" name="矩形 16"/>
          <p:cNvSpPr/>
          <p:nvPr/>
        </p:nvSpPr>
        <p:spPr>
          <a:xfrm>
            <a:off x="1381890" y="3459487"/>
            <a:ext cx="2069797"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2. </a:t>
            </a:r>
            <a:r>
              <a:rPr lang="zh-CN" altLang="en-US" sz="2800" dirty="0">
                <a:solidFill>
                  <a:srgbClr val="FF0000"/>
                </a:solidFill>
                <a:latin typeface="Times New Roman" panose="02020603050405020304" pitchFamily="18" charset="0"/>
                <a:ea typeface="楷体_GB2312" panose="02010609030101010101"/>
              </a:rPr>
              <a:t>智能网络 </a:t>
            </a:r>
            <a:endParaRPr lang="zh-CN" altLang="en-US" sz="2400" dirty="0"/>
          </a:p>
        </p:txBody>
      </p:sp>
      <p:sp>
        <p:nvSpPr>
          <p:cNvPr id="19" name="矩形 18"/>
          <p:cNvSpPr/>
          <p:nvPr/>
        </p:nvSpPr>
        <p:spPr>
          <a:xfrm>
            <a:off x="1426773" y="4353410"/>
            <a:ext cx="1980029"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3. </a:t>
            </a:r>
            <a:r>
              <a:rPr lang="zh-CN" altLang="en-US" sz="2800" dirty="0">
                <a:solidFill>
                  <a:srgbClr val="FF0000"/>
                </a:solidFill>
                <a:latin typeface="Times New Roman" panose="02020603050405020304" pitchFamily="18" charset="0"/>
                <a:ea typeface="楷体_GB2312" panose="02010609030101010101"/>
              </a:rPr>
              <a:t>智能游戏</a:t>
            </a:r>
            <a:endParaRPr lang="zh-CN" altLang="en-US" sz="2400"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p:cNvSpPr>
          <p:nvPr>
            <p:ph type="title"/>
          </p:nvPr>
        </p:nvSpPr>
        <p:spPr>
          <a:xfrm>
            <a:off x="1703388" y="404814"/>
            <a:ext cx="8229600" cy="649287"/>
          </a:xfrm>
        </p:spPr>
        <p:txBody>
          <a:bodyPr>
            <a:normAutofit fontScale="90000"/>
          </a:bodyPr>
          <a:lstStyle/>
          <a:p>
            <a:pPr>
              <a:defRPr/>
            </a:pPr>
            <a:r>
              <a:rPr lang="zh-CN" altLang="en-US"/>
              <a:t>月球自主车</a:t>
            </a:r>
          </a:p>
        </p:txBody>
      </p:sp>
      <p:sp>
        <p:nvSpPr>
          <p:cNvPr id="25605" name="Rectangle 4"/>
          <p:cNvSpPr>
            <a:spLocks noChangeArrowheads="1"/>
          </p:cNvSpPr>
          <p:nvPr/>
        </p:nvSpPr>
        <p:spPr bwMode="auto">
          <a:xfrm>
            <a:off x="1524000" y="25654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5606" name="Picture 5" descr="http://cai.csu.edu.cn/jpkc/rengongzhineng/rengongzhineng/kejian/AI/Ai/chapter1/images/ph144_1.gif"/>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6240464" y="981075"/>
            <a:ext cx="3959225"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descr="xin_14211030810206094556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5" y="1268413"/>
            <a:ext cx="4032250"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9" descr="xin_14211030810207348095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1313" y="3933825"/>
            <a:ext cx="467995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Rectangle 10"/>
          <p:cNvSpPr>
            <a:spLocks noChangeArrowheads="1"/>
          </p:cNvSpPr>
          <p:nvPr/>
        </p:nvSpPr>
        <p:spPr bwMode="auto">
          <a:xfrm>
            <a:off x="1774826" y="3933826"/>
            <a:ext cx="24368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t>前苏联研制的月球车一号</a:t>
            </a:r>
          </a:p>
          <a:p>
            <a:pPr eaLnBrk="1" hangingPunct="1"/>
            <a:r>
              <a:rPr lang="en-US" altLang="zh-CN" sz="1600" b="1"/>
              <a:t>(1970</a:t>
            </a:r>
            <a:r>
              <a:rPr lang="zh-CN" altLang="en-US" sz="1600" b="1"/>
              <a:t>年</a:t>
            </a:r>
            <a:r>
              <a:rPr lang="en-US" altLang="zh-CN" sz="1600" b="1"/>
              <a:t>11</a:t>
            </a:r>
            <a:r>
              <a:rPr lang="zh-CN" altLang="en-US" sz="1600" b="1"/>
              <a:t>月）</a:t>
            </a:r>
          </a:p>
        </p:txBody>
      </p:sp>
      <p:sp>
        <p:nvSpPr>
          <p:cNvPr id="25610" name="Rectangle 11"/>
          <p:cNvSpPr>
            <a:spLocks noChangeArrowheads="1"/>
          </p:cNvSpPr>
          <p:nvPr/>
        </p:nvSpPr>
        <p:spPr bwMode="auto">
          <a:xfrm>
            <a:off x="9048751" y="4541839"/>
            <a:ext cx="1439863" cy="158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600" b="1"/>
              <a:t>“</a:t>
            </a:r>
            <a:r>
              <a:rPr lang="zh-CN" altLang="en-US" sz="1600" b="1"/>
              <a:t>阿波罗”</a:t>
            </a:r>
            <a:r>
              <a:rPr lang="en-US" altLang="zh-CN" sz="1600" b="1"/>
              <a:t>15</a:t>
            </a:r>
            <a:r>
              <a:rPr lang="zh-CN" altLang="en-US" sz="1600" b="1"/>
              <a:t>号飞船上宇航员艾尔文在检查月球车上的设备</a:t>
            </a:r>
            <a:r>
              <a:rPr lang="zh-CN" altLang="en-US"/>
              <a:t> </a:t>
            </a:r>
            <a:r>
              <a:rPr lang="en-US" altLang="zh-CN" sz="1600" b="1"/>
              <a:t>(1971</a:t>
            </a:r>
            <a:r>
              <a:rPr lang="zh-CN" altLang="en-US" sz="1600" b="1"/>
              <a:t>年</a:t>
            </a:r>
            <a:r>
              <a:rPr lang="en-US" altLang="zh-CN" sz="1600" b="1"/>
              <a:t>7</a:t>
            </a:r>
            <a:r>
              <a:rPr lang="zh-CN" altLang="en-US" sz="1600" b="1"/>
              <a:t>月）</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p:cNvSpPr>
          <p:nvPr>
            <p:ph type="title"/>
          </p:nvPr>
        </p:nvSpPr>
        <p:spPr>
          <a:xfrm>
            <a:off x="1919288" y="692150"/>
            <a:ext cx="8229600" cy="649288"/>
          </a:xfrm>
        </p:spPr>
        <p:txBody>
          <a:bodyPr>
            <a:normAutofit fontScale="90000"/>
          </a:bodyPr>
          <a:lstStyle/>
          <a:p>
            <a:pPr algn="ctr">
              <a:defRPr/>
            </a:pPr>
            <a:r>
              <a:rPr lang="zh-CN" altLang="en-US" dirty="0"/>
              <a:t>中国自主设计的月球车</a:t>
            </a:r>
          </a:p>
        </p:txBody>
      </p:sp>
      <p:pic>
        <p:nvPicPr>
          <p:cNvPr id="27653" name="Picture 9" descr="中国自主设计的月球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1628776"/>
            <a:ext cx="6767513"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p:cNvSpPr>
          <p:nvPr>
            <p:ph type="title"/>
          </p:nvPr>
        </p:nvSpPr>
        <p:spPr>
          <a:xfrm>
            <a:off x="0" y="5623022"/>
            <a:ext cx="5680118" cy="531169"/>
          </a:xfrm>
        </p:spPr>
        <p:txBody>
          <a:bodyPr>
            <a:normAutofit fontScale="90000"/>
          </a:bodyPr>
          <a:lstStyle/>
          <a:p>
            <a:pPr algn="ctr">
              <a:defRPr/>
            </a:pPr>
            <a:r>
              <a:rPr lang="zh-CN" altLang="en-US" dirty="0"/>
              <a:t>大狗（</a:t>
            </a:r>
            <a:r>
              <a:rPr lang="en-US" altLang="zh-CN" b="1" dirty="0" err="1"/>
              <a:t>BigDog</a:t>
            </a:r>
            <a:r>
              <a:rPr lang="zh-CN" altLang="en-US" dirty="0"/>
              <a:t>）机器人</a:t>
            </a:r>
          </a:p>
        </p:txBody>
      </p:sp>
      <p:sp>
        <p:nvSpPr>
          <p:cNvPr id="5" name="矩形 4"/>
          <p:cNvSpPr/>
          <p:nvPr/>
        </p:nvSpPr>
        <p:spPr>
          <a:xfrm>
            <a:off x="6159579" y="1050839"/>
            <a:ext cx="6032421" cy="769441"/>
          </a:xfrm>
          <a:prstGeom prst="rect">
            <a:avLst/>
          </a:prstGeom>
        </p:spPr>
        <p:txBody>
          <a:bodyPr wrap="none">
            <a:spAutoFit/>
          </a:bodyPr>
          <a:lstStyle/>
          <a:p>
            <a:r>
              <a:rPr lang="zh-CN" altLang="en-US" sz="4400" dirty="0">
                <a:solidFill>
                  <a:prstClr val="black"/>
                </a:solidFill>
                <a:latin typeface="等线 Light" panose="02010600030101010101" charset="-122"/>
                <a:ea typeface="等线 Light" panose="02010600030101010101" charset="-122"/>
                <a:cs typeface="+mj-cs"/>
              </a:rPr>
              <a:t>大鸟</a:t>
            </a:r>
            <a:r>
              <a:rPr lang="en-US" altLang="zh-CN" sz="4400" b="1" dirty="0">
                <a:solidFill>
                  <a:prstClr val="black"/>
                </a:solidFill>
                <a:latin typeface="等线 Light" panose="02010600030101010101" charset="-122"/>
                <a:ea typeface="等线 Light" panose="02010600030101010101" charset="-122"/>
                <a:cs typeface="+mj-cs"/>
              </a:rPr>
              <a:t>(</a:t>
            </a:r>
            <a:r>
              <a:rPr lang="en-US" altLang="zh-CN" sz="4400" b="1" dirty="0" err="1">
                <a:solidFill>
                  <a:prstClr val="black"/>
                </a:solidFill>
                <a:latin typeface="等线 Light" panose="02010600030101010101" charset="-122"/>
                <a:ea typeface="等线 Light" panose="02010600030101010101" charset="-122"/>
                <a:cs typeface="+mj-cs"/>
              </a:rPr>
              <a:t>SmartBird</a:t>
            </a:r>
            <a:r>
              <a:rPr lang="zh-CN" altLang="en-US" sz="4400" dirty="0">
                <a:solidFill>
                  <a:prstClr val="black"/>
                </a:solidFill>
                <a:latin typeface="等线 Light" panose="02010600030101010101" charset="-122"/>
                <a:ea typeface="等线 Light" panose="02010600030101010101" charset="-122"/>
                <a:cs typeface="+mj-cs"/>
              </a:rPr>
              <a:t>）机器人</a:t>
            </a:r>
            <a:endParaRPr lang="zh-CN" altLang="en-US" dirty="0"/>
          </a:p>
        </p:txBody>
      </p:sp>
      <p:pic>
        <p:nvPicPr>
          <p:cNvPr id="6" name="图片 5"/>
          <p:cNvPicPr>
            <a:picLocks noChangeAspect="1"/>
          </p:cNvPicPr>
          <p:nvPr/>
        </p:nvPicPr>
        <p:blipFill>
          <a:blip r:embed="rId3"/>
          <a:stretch>
            <a:fillRect/>
          </a:stretch>
        </p:blipFill>
        <p:spPr>
          <a:xfrm>
            <a:off x="5840435" y="2133596"/>
            <a:ext cx="5759414" cy="3596122"/>
          </a:xfrm>
          <a:prstGeom prst="rect">
            <a:avLst/>
          </a:prstGeom>
        </p:spPr>
      </p:pic>
      <p:pic>
        <p:nvPicPr>
          <p:cNvPr id="3" name="图片 2"/>
          <p:cNvPicPr>
            <a:picLocks noChangeAspect="1"/>
          </p:cNvPicPr>
          <p:nvPr/>
        </p:nvPicPr>
        <p:blipFill>
          <a:blip r:embed="rId4"/>
          <a:stretch>
            <a:fillRect/>
          </a:stretch>
        </p:blipFill>
        <p:spPr>
          <a:xfrm>
            <a:off x="1337661" y="1153516"/>
            <a:ext cx="4682203" cy="3974283"/>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p:cNvSpPr>
          <p:nvPr>
            <p:ph type="title"/>
          </p:nvPr>
        </p:nvSpPr>
        <p:spPr>
          <a:xfrm>
            <a:off x="838200" y="919026"/>
            <a:ext cx="8229600" cy="649288"/>
          </a:xfrm>
        </p:spPr>
        <p:txBody>
          <a:bodyPr>
            <a:normAutofit fontScale="90000"/>
          </a:bodyPr>
          <a:lstStyle/>
          <a:p>
            <a:pPr>
              <a:defRPr/>
            </a:pPr>
            <a:r>
              <a:rPr lang="zh-CN" altLang="en-US" b="1" dirty="0"/>
              <a:t>无人驾驶汽车</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66437"/>
            <a:ext cx="5024374" cy="3279546"/>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2672" y="1996095"/>
            <a:ext cx="4420436" cy="3319345"/>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p:cNvSpPr>
          <p:nvPr>
            <p:ph type="title"/>
          </p:nvPr>
        </p:nvSpPr>
        <p:spPr>
          <a:xfrm>
            <a:off x="536407" y="391445"/>
            <a:ext cx="8229600" cy="649287"/>
          </a:xfrm>
        </p:spPr>
        <p:txBody>
          <a:bodyPr>
            <a:normAutofit fontScale="90000"/>
          </a:bodyPr>
          <a:lstStyle/>
          <a:p>
            <a:pPr>
              <a:defRPr/>
            </a:pPr>
            <a:r>
              <a:rPr lang="zh-CN" altLang="en-US" b="1" dirty="0"/>
              <a:t>智能机器人</a:t>
            </a:r>
            <a:r>
              <a:rPr lang="zh-CN" altLang="en-US" dirty="0"/>
              <a:t> </a:t>
            </a:r>
          </a:p>
        </p:txBody>
      </p:sp>
      <p:pic>
        <p:nvPicPr>
          <p:cNvPr id="31749"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52370" y="1322053"/>
            <a:ext cx="3398837" cy="47529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0" name="Rectangle 4"/>
          <p:cNvSpPr>
            <a:spLocks noChangeArrowheads="1"/>
          </p:cNvSpPr>
          <p:nvPr/>
        </p:nvSpPr>
        <p:spPr bwMode="auto">
          <a:xfrm>
            <a:off x="4981512" y="1225800"/>
            <a:ext cx="389722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t>2003</a:t>
            </a:r>
            <a:r>
              <a:rPr lang="zh-CN" altLang="en-US" sz="2400" b="1" dirty="0"/>
              <a:t>年，日本东北大学</a:t>
            </a:r>
            <a:endParaRPr lang="en-US" altLang="zh-CN" sz="2400" b="1" dirty="0"/>
          </a:p>
          <a:p>
            <a:r>
              <a:rPr lang="zh-CN" altLang="en-US" sz="2400" b="1" dirty="0"/>
              <a:t>能跳华尔兹舞的智能机器人</a:t>
            </a:r>
          </a:p>
        </p:txBody>
      </p:sp>
      <p:pic>
        <p:nvPicPr>
          <p:cNvPr id="7"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6096000" y="2193569"/>
            <a:ext cx="4867005" cy="3009942"/>
          </a:xfrm>
        </p:spPr>
      </p:pic>
      <p:sp>
        <p:nvSpPr>
          <p:cNvPr id="3" name="矩形 2"/>
          <p:cNvSpPr/>
          <p:nvPr/>
        </p:nvSpPr>
        <p:spPr>
          <a:xfrm>
            <a:off x="6271512" y="5318264"/>
            <a:ext cx="4515980" cy="461665"/>
          </a:xfrm>
          <a:prstGeom prst="rect">
            <a:avLst/>
          </a:prstGeom>
        </p:spPr>
        <p:txBody>
          <a:bodyPr wrap="none">
            <a:spAutoFit/>
          </a:bodyPr>
          <a:lstStyle/>
          <a:p>
            <a:r>
              <a:rPr lang="zh-CN" altLang="en-US" sz="2400" b="1" dirty="0">
                <a:latin typeface="Arial" panose="020B0604020202020204" pitchFamily="34" charset="0"/>
                <a:ea typeface="宋体" panose="02010600030101010101" pitchFamily="2" charset="-122"/>
              </a:rPr>
              <a:t>完成五子棋下棋全过程的机器人</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矩形 11"/>
          <p:cNvSpPr/>
          <p:nvPr/>
        </p:nvSpPr>
        <p:spPr>
          <a:xfrm>
            <a:off x="531657" y="368671"/>
            <a:ext cx="5802630" cy="645160"/>
          </a:xfrm>
          <a:prstGeom prst="rect">
            <a:avLst/>
          </a:prstGeom>
        </p:spPr>
        <p:txBody>
          <a:bodyPr wrap="none">
            <a:spAutoFit/>
          </a:bodyPr>
          <a:lstStyle/>
          <a:p>
            <a:r>
              <a:rPr lang="en-US" altLang="zh-CN" sz="3600" b="1" dirty="0">
                <a:solidFill>
                  <a:srgbClr val="FF0000"/>
                </a:solidFill>
                <a:latin typeface="Times New Roman" panose="02020603050405020304" pitchFamily="18" charset="0"/>
              </a:rPr>
              <a:t>1.6.2 </a:t>
            </a:r>
            <a:r>
              <a:rPr lang="zh-CN" altLang="en-US" sz="3600" b="1" dirty="0">
                <a:solidFill>
                  <a:srgbClr val="FF0000"/>
                </a:solidFill>
                <a:latin typeface="Times New Roman" panose="02020603050405020304" pitchFamily="18" charset="0"/>
                <a:ea typeface="楷体_GB2312" panose="02010609030101010101"/>
              </a:rPr>
              <a:t>人工智能的现状与思考</a:t>
            </a:r>
            <a:endParaRPr lang="zh-CN" altLang="en-US" sz="1600" b="1" dirty="0"/>
          </a:p>
        </p:txBody>
      </p:sp>
      <p:sp>
        <p:nvSpPr>
          <p:cNvPr id="3" name="矩形 2"/>
          <p:cNvSpPr/>
          <p:nvPr/>
        </p:nvSpPr>
        <p:spPr>
          <a:xfrm>
            <a:off x="838200" y="1331186"/>
            <a:ext cx="10727724" cy="1569660"/>
          </a:xfrm>
          <a:prstGeom prst="rect">
            <a:avLst/>
          </a:prstGeom>
        </p:spPr>
        <p:txBody>
          <a:bodyPr wrap="square">
            <a:spAutoFit/>
          </a:bodyPr>
          <a:lstStyle/>
          <a:p>
            <a:pPr marR="25400" algn="ctr"/>
            <a:r>
              <a:rPr lang="en-US" altLang="zh-CN" sz="2400" b="1" dirty="0">
                <a:solidFill>
                  <a:srgbClr val="FF0000"/>
                </a:solidFill>
                <a:latin typeface="Times New Roman" panose="02020603050405020304" pitchFamily="18" charset="0"/>
              </a:rPr>
              <a:t>1. </a:t>
            </a:r>
            <a:r>
              <a:rPr lang="zh-CN" altLang="en-US" sz="2400" b="1" dirty="0">
                <a:solidFill>
                  <a:srgbClr val="FF0000"/>
                </a:solidFill>
                <a:latin typeface="Times New Roman" panose="02020603050405020304" pitchFamily="18" charset="0"/>
                <a:ea typeface="楷体_GB2312" panose="02010609030101010101"/>
              </a:rPr>
              <a:t>多学科交叉研究</a:t>
            </a:r>
          </a:p>
          <a:p>
            <a:r>
              <a:rPr lang="zh-CN" altLang="en-US" sz="2400" dirty="0">
                <a:solidFill>
                  <a:srgbClr val="A4001F"/>
                </a:solidFill>
                <a:ea typeface="楷体_GB2312" panose="02010609030101010101"/>
              </a:rPr>
              <a:t>人工智能理论基础研究</a:t>
            </a:r>
          </a:p>
          <a:p>
            <a:pPr marR="5080"/>
            <a:r>
              <a:rPr lang="zh-CN" altLang="en-US" sz="2400" dirty="0">
                <a:solidFill>
                  <a:srgbClr val="0000CC"/>
                </a:solidFill>
                <a:ea typeface="楷体_GB2312" panose="02010609030101010101"/>
              </a:rPr>
              <a:t>    应强调与脑科学、认知科学、心理学、信息科学、生物学、逻辑学、物理学和数学等学科的交叉研究。</a:t>
            </a:r>
            <a:endParaRPr lang="zh-CN" altLang="en-US" sz="2000" dirty="0"/>
          </a:p>
        </p:txBody>
      </p:sp>
      <p:sp>
        <p:nvSpPr>
          <p:cNvPr id="4" name="矩形 3"/>
          <p:cNvSpPr/>
          <p:nvPr/>
        </p:nvSpPr>
        <p:spPr>
          <a:xfrm>
            <a:off x="838200" y="3105104"/>
            <a:ext cx="10925432" cy="2677656"/>
          </a:xfrm>
          <a:prstGeom prst="rect">
            <a:avLst/>
          </a:prstGeom>
        </p:spPr>
        <p:txBody>
          <a:bodyPr wrap="square">
            <a:spAutoFit/>
          </a:bodyPr>
          <a:lstStyle/>
          <a:p>
            <a:pPr marR="25400" algn="ctr"/>
            <a:r>
              <a:rPr lang="en-US" altLang="zh-CN" sz="2400" b="1" dirty="0">
                <a:solidFill>
                  <a:srgbClr val="FF0000"/>
                </a:solidFill>
                <a:latin typeface="Times New Roman" panose="02020603050405020304" pitchFamily="18" charset="0"/>
              </a:rPr>
              <a:t>2. </a:t>
            </a:r>
            <a:r>
              <a:rPr lang="zh-CN" altLang="en-US" sz="2400" b="1" dirty="0">
                <a:solidFill>
                  <a:srgbClr val="FF0000"/>
                </a:solidFill>
                <a:latin typeface="Times New Roman" panose="02020603050405020304" pitchFamily="18" charset="0"/>
                <a:ea typeface="楷体_GB2312" panose="02010609030101010101"/>
              </a:rPr>
              <a:t>多学派和多技术融合研究</a:t>
            </a:r>
          </a:p>
          <a:p>
            <a:r>
              <a:rPr lang="zh-CN" altLang="en-US" sz="2400" dirty="0">
                <a:solidFill>
                  <a:srgbClr val="A4001F"/>
                </a:solidFill>
                <a:ea typeface="楷体_GB2312" panose="02010609030101010101"/>
              </a:rPr>
              <a:t>多学派融合是一种必然趋势</a:t>
            </a:r>
          </a:p>
          <a:p>
            <a:r>
              <a:rPr lang="zh-CN" altLang="en-US" sz="2400" dirty="0">
                <a:solidFill>
                  <a:srgbClr val="630031"/>
                </a:solidFill>
                <a:ea typeface="楷体_GB2312" panose="02010609030101010101"/>
              </a:rPr>
              <a:t>    符号主义：</a:t>
            </a:r>
            <a:r>
              <a:rPr lang="zh-CN" altLang="en-US" sz="2400" dirty="0">
                <a:solidFill>
                  <a:srgbClr val="0000CC"/>
                </a:solidFill>
                <a:ea typeface="楷体_GB2312" panose="02010609030101010101"/>
              </a:rPr>
              <a:t>高层、宏观</a:t>
            </a:r>
          </a:p>
          <a:p>
            <a:r>
              <a:rPr lang="zh-CN" altLang="en-US" sz="2400" dirty="0">
                <a:solidFill>
                  <a:srgbClr val="630031"/>
                </a:solidFill>
                <a:ea typeface="楷体_GB2312" panose="02010609030101010101"/>
              </a:rPr>
              <a:t>    联结主义：</a:t>
            </a:r>
            <a:r>
              <a:rPr lang="zh-CN" altLang="en-US" sz="2400" dirty="0">
                <a:solidFill>
                  <a:srgbClr val="0000CC"/>
                </a:solidFill>
                <a:ea typeface="楷体_GB2312" panose="02010609030101010101"/>
              </a:rPr>
              <a:t>底层、微观</a:t>
            </a:r>
          </a:p>
          <a:p>
            <a:r>
              <a:rPr lang="zh-CN" altLang="en-US" sz="2400" dirty="0">
                <a:solidFill>
                  <a:srgbClr val="630031"/>
                </a:solidFill>
                <a:ea typeface="楷体_GB2312" panose="02010609030101010101"/>
              </a:rPr>
              <a:t>    行为主义：</a:t>
            </a:r>
            <a:r>
              <a:rPr lang="zh-CN" altLang="en-US" sz="2400" dirty="0">
                <a:solidFill>
                  <a:srgbClr val="0000CC"/>
                </a:solidFill>
                <a:ea typeface="楷体_GB2312" panose="02010609030101010101"/>
              </a:rPr>
              <a:t>感知反应、进化</a:t>
            </a:r>
          </a:p>
          <a:p>
            <a:pPr marR="6985"/>
            <a:r>
              <a:rPr lang="zh-CN" altLang="en-US" sz="2400" dirty="0">
                <a:solidFill>
                  <a:srgbClr val="0000CC"/>
                </a:solidFill>
                <a:ea typeface="楷体_GB2312" panose="02010609030101010101"/>
              </a:rPr>
              <a:t>    三大学派各有所长、各有所短，它们各自经过一段时间的分立研究之后， 正逐步开始走向融合。多学派融合是人工智能发展的一种必然趋势。</a:t>
            </a:r>
            <a:endParaRPr lang="zh-CN" altLang="en-US" sz="2400"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图片 5"/>
          <p:cNvPicPr>
            <a:picLocks noChangeAspect="1"/>
          </p:cNvPicPr>
          <p:nvPr/>
        </p:nvPicPr>
        <p:blipFill>
          <a:blip r:embed="rId5"/>
          <a:stretch>
            <a:fillRect/>
          </a:stretch>
        </p:blipFill>
        <p:spPr>
          <a:xfrm>
            <a:off x="917077" y="4836883"/>
            <a:ext cx="3633019" cy="2021117"/>
          </a:xfrm>
          <a:prstGeom prst="rect">
            <a:avLst/>
          </a:prstGeom>
        </p:spPr>
      </p:pic>
      <p:sp>
        <p:nvSpPr>
          <p:cNvPr id="10342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3B8AAA2-6089-4863-A7B4-CC01D75085FF}" type="slidenum">
              <a:rPr lang="en-US" altLang="zh-CN">
                <a:solidFill>
                  <a:srgbClr val="003399"/>
                </a:solidFill>
                <a:latin typeface="Times New Roman" panose="02020603050405020304" pitchFamily="18" charset="0"/>
              </a:rPr>
              <a:t>98</a:t>
            </a:fld>
            <a:endParaRPr lang="en-US" altLang="zh-CN">
              <a:solidFill>
                <a:srgbClr val="003399"/>
              </a:solidFill>
              <a:latin typeface="Times New Roman" panose="02020603050405020304" pitchFamily="18" charset="0"/>
            </a:endParaRPr>
          </a:p>
        </p:txBody>
      </p:sp>
      <p:sp>
        <p:nvSpPr>
          <p:cNvPr id="10342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412B0F1E-2374-4412-AB6E-9B192465AA93}" type="datetime1">
              <a:rPr lang="zh-CN" altLang="en-US">
                <a:solidFill>
                  <a:srgbClr val="003399"/>
                </a:solidFill>
                <a:latin typeface="Times New Roman" panose="02020603050405020304" pitchFamily="18" charset="0"/>
              </a:rPr>
              <a:t>2020/9/3</a:t>
            </a:fld>
            <a:endParaRPr lang="en-US" altLang="zh-CN">
              <a:solidFill>
                <a:srgbClr val="003399"/>
              </a:solidFill>
              <a:latin typeface="Times New Roman" panose="02020603050405020304" pitchFamily="18" charset="0"/>
            </a:endParaRPr>
          </a:p>
        </p:txBody>
      </p:sp>
      <p:sp>
        <p:nvSpPr>
          <p:cNvPr id="12" name="矩形 11"/>
          <p:cNvSpPr/>
          <p:nvPr/>
        </p:nvSpPr>
        <p:spPr>
          <a:xfrm>
            <a:off x="531657" y="368671"/>
            <a:ext cx="5783580" cy="645160"/>
          </a:xfrm>
          <a:prstGeom prst="rect">
            <a:avLst/>
          </a:prstGeom>
        </p:spPr>
        <p:txBody>
          <a:bodyPr wrap="none">
            <a:spAutoFit/>
          </a:bodyPr>
          <a:lstStyle/>
          <a:p>
            <a:r>
              <a:rPr lang="en-US" altLang="zh-CN" sz="3600" b="1" dirty="0">
                <a:solidFill>
                  <a:srgbClr val="FF0000"/>
                </a:solidFill>
                <a:latin typeface="Times New Roman" panose="02020603050405020304" pitchFamily="18" charset="0"/>
              </a:rPr>
              <a:t>1.6.2 人工智能的现状与思考</a:t>
            </a:r>
          </a:p>
        </p:txBody>
      </p:sp>
      <p:sp>
        <p:nvSpPr>
          <p:cNvPr id="3" name="矩形 2"/>
          <p:cNvSpPr/>
          <p:nvPr/>
        </p:nvSpPr>
        <p:spPr>
          <a:xfrm>
            <a:off x="838200" y="1331186"/>
            <a:ext cx="10727724" cy="1569660"/>
          </a:xfrm>
          <a:prstGeom prst="rect">
            <a:avLst/>
          </a:prstGeom>
        </p:spPr>
        <p:txBody>
          <a:bodyPr wrap="square">
            <a:spAutoFit/>
          </a:bodyPr>
          <a:lstStyle/>
          <a:p>
            <a:pPr marR="25400" algn="ctr"/>
            <a:r>
              <a:rPr lang="en-US" altLang="zh-CN" sz="2400" b="1" dirty="0">
                <a:solidFill>
                  <a:srgbClr val="FF0000"/>
                </a:solidFill>
                <a:latin typeface="Times New Roman" panose="02020603050405020304" pitchFamily="18" charset="0"/>
              </a:rPr>
              <a:t>3. </a:t>
            </a:r>
            <a:r>
              <a:rPr lang="zh-CN" altLang="en-US" sz="2400" dirty="0">
                <a:solidFill>
                  <a:srgbClr val="FF0000"/>
                </a:solidFill>
                <a:latin typeface="Times New Roman" panose="02020603050405020304" pitchFamily="18" charset="0"/>
                <a:ea typeface="楷体_GB2312" panose="02010609030101010101"/>
              </a:rPr>
              <a:t>分布智能研究 </a:t>
            </a:r>
          </a:p>
          <a:p>
            <a:r>
              <a:rPr lang="zh-CN" altLang="en-US" sz="2400" dirty="0">
                <a:solidFill>
                  <a:srgbClr val="CC0000"/>
                </a:solidFill>
                <a:ea typeface="楷体_GB2312" panose="02010609030101010101"/>
              </a:rPr>
              <a:t>分布智能：</a:t>
            </a:r>
          </a:p>
          <a:p>
            <a:pPr marR="9525"/>
            <a:r>
              <a:rPr lang="zh-CN" altLang="en-US" sz="2400" dirty="0">
                <a:solidFill>
                  <a:srgbClr val="0000CC"/>
                </a:solidFill>
                <a:ea typeface="楷体_GB2312" panose="02010609030101010101"/>
              </a:rPr>
              <a:t>    主要研究在逻辑上或物理上分布的智能系统之间如何相互协调各自的智能行为，实现问题的并行求解。</a:t>
            </a:r>
            <a:endParaRPr lang="zh-CN" altLang="en-US" sz="2000" dirty="0"/>
          </a:p>
        </p:txBody>
      </p:sp>
      <p:sp>
        <p:nvSpPr>
          <p:cNvPr id="4" name="矩形 3"/>
          <p:cNvSpPr/>
          <p:nvPr/>
        </p:nvSpPr>
        <p:spPr>
          <a:xfrm>
            <a:off x="838200" y="2900846"/>
            <a:ext cx="10925432" cy="1938992"/>
          </a:xfrm>
          <a:prstGeom prst="rect">
            <a:avLst/>
          </a:prstGeom>
        </p:spPr>
        <p:txBody>
          <a:bodyPr wrap="square">
            <a:spAutoFit/>
          </a:bodyPr>
          <a:lstStyle/>
          <a:p>
            <a:pPr marR="25400" algn="ctr"/>
            <a:r>
              <a:rPr lang="en-US" altLang="zh-CN" sz="2400" b="1" dirty="0">
                <a:solidFill>
                  <a:srgbClr val="FF0000"/>
                </a:solidFill>
                <a:latin typeface="Times New Roman" panose="02020603050405020304" pitchFamily="18" charset="0"/>
              </a:rPr>
              <a:t>4. </a:t>
            </a:r>
            <a:r>
              <a:rPr lang="zh-CN" altLang="en-US" sz="2400" dirty="0">
                <a:solidFill>
                  <a:srgbClr val="FF0000"/>
                </a:solidFill>
                <a:latin typeface="Times New Roman" panose="02020603050405020304" pitchFamily="18" charset="0"/>
                <a:ea typeface="楷体_GB2312" panose="02010609030101010101"/>
              </a:rPr>
              <a:t>群体智能研究</a:t>
            </a:r>
          </a:p>
          <a:p>
            <a:r>
              <a:rPr lang="zh-CN" altLang="en-US" sz="2400" dirty="0">
                <a:solidFill>
                  <a:srgbClr val="CC0000"/>
                </a:solidFill>
                <a:ea typeface="楷体_GB2312" panose="02010609030101010101"/>
              </a:rPr>
              <a:t>群体智能</a:t>
            </a:r>
          </a:p>
          <a:p>
            <a:pPr marR="6985"/>
            <a:r>
              <a:rPr lang="zh-CN" altLang="en-US" sz="2400" dirty="0">
                <a:solidFill>
                  <a:srgbClr val="0000CC"/>
                </a:solidFill>
                <a:ea typeface="楷体_GB2312" panose="02010609030101010101"/>
              </a:rPr>
              <a:t>    是指无智能的或具有简单智能的个体通过群体协作和组织所表现出来的智能。主要研究单个个体，如何通过群内个体的连接、信息交流、沟通、组织和自组织去产生群体的智能</a:t>
            </a:r>
            <a:endParaRPr lang="zh-CN" altLang="en-US" sz="2400" dirty="0"/>
          </a:p>
        </p:txBody>
      </p:sp>
      <p:pic>
        <p:nvPicPr>
          <p:cNvPr id="71684" name="Picture 4" descr="https://ss3.bdstatic.com/70cFv8Sh_Q1YnxGkpoWK1HF6hhy/it/u=2341237263,2248215982&amp;fm=27&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796" y="4836883"/>
            <a:ext cx="3136460" cy="202111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7"/>
          <a:stretch>
            <a:fillRect/>
          </a:stretch>
        </p:blipFill>
        <p:spPr>
          <a:xfrm>
            <a:off x="8293259" y="4836883"/>
            <a:ext cx="2908321" cy="2021117"/>
          </a:xfrm>
          <a:prstGeom prst="rect">
            <a:avLst/>
          </a:prstGeom>
        </p:spPr>
      </p:pic>
      <p:pic>
        <p:nvPicPr>
          <p:cNvPr id="5" name="Part 10_ What AI Can Do_ Robotics _ Lecture 1_ Introduction (edited) _ CS188x_1 课程页面 _ e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290552" y="1787504"/>
            <a:ext cx="8446948" cy="47514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5318"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md type="call" cmd="stop">
                                      <p:cBhvr>
                                        <p:cTn id="13" dur="1">
                                          <p:stCondLst>
                                            <p:cond delay="0"/>
                                          </p:stCondLst>
                                        </p:cTn>
                                        <p:tgtEl>
                                          <p:spTgt spid="5"/>
                                        </p:tgtEl>
                                      </p:cBhvr>
                                    </p:cmd>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168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5"/>
                </p:tgtEl>
              </p:cMediaNode>
            </p:video>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矩形 11"/>
          <p:cNvSpPr/>
          <p:nvPr/>
        </p:nvSpPr>
        <p:spPr>
          <a:xfrm>
            <a:off x="0" y="82542"/>
            <a:ext cx="5783580" cy="645160"/>
          </a:xfrm>
          <a:prstGeom prst="rect">
            <a:avLst/>
          </a:prstGeom>
        </p:spPr>
        <p:txBody>
          <a:bodyPr wrap="none">
            <a:spAutoFit/>
          </a:bodyPr>
          <a:lstStyle/>
          <a:p>
            <a:r>
              <a:rPr lang="en-US" altLang="zh-CN" sz="3600" b="1" dirty="0">
                <a:solidFill>
                  <a:srgbClr val="FF0000"/>
                </a:solidFill>
                <a:latin typeface="Times New Roman" panose="02020603050405020304" pitchFamily="18" charset="0"/>
              </a:rPr>
              <a:t>1.6.2 人工智能的现状与思考</a:t>
            </a:r>
          </a:p>
        </p:txBody>
      </p:sp>
      <p:sp>
        <p:nvSpPr>
          <p:cNvPr id="6" name="矩形 5"/>
          <p:cNvSpPr/>
          <p:nvPr/>
        </p:nvSpPr>
        <p:spPr>
          <a:xfrm>
            <a:off x="440758" y="1070145"/>
            <a:ext cx="2787943"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5. </a:t>
            </a:r>
            <a:r>
              <a:rPr lang="zh-CN" altLang="en-US" sz="2800" b="1" dirty="0">
                <a:solidFill>
                  <a:srgbClr val="FF0000"/>
                </a:solidFill>
                <a:latin typeface="Times New Roman" panose="02020603050405020304" pitchFamily="18" charset="0"/>
                <a:ea typeface="楷体_GB2312" panose="02010609030101010101"/>
              </a:rPr>
              <a:t>社会智能研究 </a:t>
            </a:r>
            <a:endParaRPr lang="zh-CN" altLang="en-US" sz="2400" b="1" dirty="0"/>
          </a:p>
        </p:txBody>
      </p:sp>
      <p:sp>
        <p:nvSpPr>
          <p:cNvPr id="8" name="矩形 7"/>
          <p:cNvSpPr/>
          <p:nvPr/>
        </p:nvSpPr>
        <p:spPr>
          <a:xfrm>
            <a:off x="275717" y="1771736"/>
            <a:ext cx="3118024" cy="4523105"/>
          </a:xfrm>
          <a:prstGeom prst="rect">
            <a:avLst/>
          </a:prstGeom>
        </p:spPr>
        <p:txBody>
          <a:bodyPr wrap="square">
            <a:spAutoFit/>
          </a:bodyPr>
          <a:lstStyle/>
          <a:p>
            <a:pPr marR="57785"/>
            <a:r>
              <a:rPr lang="zh-CN" altLang="en-US" sz="2400" dirty="0">
                <a:solidFill>
                  <a:srgbClr val="0000CC"/>
                </a:solidFill>
                <a:latin typeface="楷体_GB2312" panose="02010609030101010101"/>
              </a:rPr>
              <a:t>   面向复杂社会系统、适应新型社会问题特点的智能计算理论。社会科学基础理论模型到计算技术的映射机制。</a:t>
            </a:r>
            <a:endParaRPr lang="en-US" altLang="zh-CN" sz="2400" dirty="0">
              <a:solidFill>
                <a:srgbClr val="0000CC"/>
              </a:solidFill>
              <a:latin typeface="楷体_GB2312" panose="02010609030101010101"/>
            </a:endParaRPr>
          </a:p>
          <a:p>
            <a:pPr marR="57785"/>
            <a:r>
              <a:rPr lang="zh-CN" altLang="en-US" sz="2400" dirty="0">
                <a:solidFill>
                  <a:srgbClr val="0000CC"/>
                </a:solidFill>
                <a:latin typeface="楷体_GB2312" panose="02010609030101010101"/>
              </a:rPr>
              <a:t>   它不是侧重于模拟个体的高级认知能力，其智能行为更多的是在由群体构成的社会 环境下完成各种社会活动时体现出来的。</a:t>
            </a:r>
            <a:endParaRPr lang="zh-CN" altLang="en-US" sz="2000" dirty="0"/>
          </a:p>
        </p:txBody>
      </p:sp>
      <p:sp>
        <p:nvSpPr>
          <p:cNvPr id="15" name="矩形 14"/>
          <p:cNvSpPr/>
          <p:nvPr/>
        </p:nvSpPr>
        <p:spPr>
          <a:xfrm>
            <a:off x="3524085" y="1070145"/>
            <a:ext cx="2787943"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ea typeface="楷体_GB2312" panose="02010609030101010101"/>
              </a:rPr>
              <a:t>6. </a:t>
            </a:r>
            <a:r>
              <a:rPr lang="zh-CN" altLang="en-US" sz="2800" b="1" dirty="0">
                <a:solidFill>
                  <a:srgbClr val="FF0000"/>
                </a:solidFill>
                <a:latin typeface="Times New Roman" panose="02020603050405020304" pitchFamily="18" charset="0"/>
                <a:ea typeface="楷体_GB2312" panose="02010609030101010101"/>
              </a:rPr>
              <a:t>集成智能研究 </a:t>
            </a:r>
            <a:endParaRPr lang="zh-CN" altLang="en-US" sz="2400" b="1" dirty="0"/>
          </a:p>
        </p:txBody>
      </p:sp>
      <p:sp>
        <p:nvSpPr>
          <p:cNvPr id="16" name="矩形 15"/>
          <p:cNvSpPr/>
          <p:nvPr/>
        </p:nvSpPr>
        <p:spPr>
          <a:xfrm>
            <a:off x="3451179" y="5009241"/>
            <a:ext cx="3038858" cy="1198880"/>
          </a:xfrm>
          <a:prstGeom prst="rect">
            <a:avLst/>
          </a:prstGeom>
        </p:spPr>
        <p:txBody>
          <a:bodyPr wrap="square">
            <a:spAutoFit/>
          </a:bodyPr>
          <a:lstStyle/>
          <a:p>
            <a:pPr marR="57785"/>
            <a:r>
              <a:rPr lang="zh-CN" altLang="en-US" sz="2400" dirty="0">
                <a:solidFill>
                  <a:srgbClr val="0000CC"/>
                </a:solidFill>
                <a:latin typeface="楷体_GB2312" panose="02010609030101010101"/>
              </a:rPr>
              <a:t>脑</a:t>
            </a:r>
            <a:r>
              <a:rPr lang="en-US" altLang="zh-CN" sz="2400" dirty="0">
                <a:solidFill>
                  <a:srgbClr val="0000CC"/>
                </a:solidFill>
                <a:latin typeface="楷体_GB2312" panose="02010609030101010101"/>
              </a:rPr>
              <a:t>-</a:t>
            </a:r>
            <a:r>
              <a:rPr lang="zh-CN" altLang="en-US" sz="2400" dirty="0">
                <a:solidFill>
                  <a:srgbClr val="0000CC"/>
                </a:solidFill>
                <a:latin typeface="楷体_GB2312" panose="02010609030101010101"/>
              </a:rPr>
              <a:t>机接口（</a:t>
            </a:r>
            <a:r>
              <a:rPr lang="en-US" altLang="zh-CN" sz="2400" dirty="0">
                <a:solidFill>
                  <a:srgbClr val="0000CC"/>
                </a:solidFill>
                <a:latin typeface="楷体_GB2312" panose="02010609030101010101"/>
              </a:rPr>
              <a:t>BCI</a:t>
            </a:r>
            <a:r>
              <a:rPr lang="zh-CN" altLang="en-US" sz="2400" dirty="0">
                <a:solidFill>
                  <a:srgbClr val="0000CC"/>
                </a:solidFill>
                <a:latin typeface="楷体_GB2312" panose="02010609030101010101"/>
              </a:rPr>
              <a:t>）的研究进一步证实了集成智能的可能性。</a:t>
            </a:r>
            <a:endParaRPr lang="zh-CN" altLang="en-US" sz="2000" dirty="0"/>
          </a:p>
        </p:txBody>
      </p:sp>
      <p:sp>
        <p:nvSpPr>
          <p:cNvPr id="17" name="矩形 16"/>
          <p:cNvSpPr/>
          <p:nvPr/>
        </p:nvSpPr>
        <p:spPr>
          <a:xfrm>
            <a:off x="6777134" y="817630"/>
            <a:ext cx="2537988" cy="954107"/>
          </a:xfrm>
          <a:prstGeom prst="rect">
            <a:avLst/>
          </a:prstGeom>
        </p:spPr>
        <p:txBody>
          <a:bodyPr wrap="square">
            <a:spAutoFit/>
          </a:bodyPr>
          <a:lstStyle/>
          <a:p>
            <a:r>
              <a:rPr lang="en-US" altLang="zh-CN" sz="2800" b="1" dirty="0">
                <a:solidFill>
                  <a:srgbClr val="FF0000"/>
                </a:solidFill>
                <a:latin typeface="Times New Roman" panose="02020603050405020304" pitchFamily="18" charset="0"/>
                <a:ea typeface="楷体_GB2312" panose="02010609030101010101"/>
              </a:rPr>
              <a:t>7. </a:t>
            </a:r>
            <a:r>
              <a:rPr lang="zh-CN" altLang="en-US" sz="2800" b="1" dirty="0">
                <a:solidFill>
                  <a:srgbClr val="FF0000"/>
                </a:solidFill>
                <a:latin typeface="Times New Roman" panose="02020603050405020304" pitchFamily="18" charset="0"/>
                <a:ea typeface="楷体_GB2312" panose="02010609030101010101"/>
              </a:rPr>
              <a:t>认知计算与情感计算研究</a:t>
            </a:r>
            <a:endParaRPr lang="zh-CN" altLang="en-US" sz="2400" b="1" dirty="0"/>
          </a:p>
        </p:txBody>
      </p:sp>
      <p:sp>
        <p:nvSpPr>
          <p:cNvPr id="18" name="矩形 17"/>
          <p:cNvSpPr/>
          <p:nvPr/>
        </p:nvSpPr>
        <p:spPr>
          <a:xfrm>
            <a:off x="6551820" y="1771736"/>
            <a:ext cx="2788423" cy="4154170"/>
          </a:xfrm>
          <a:prstGeom prst="rect">
            <a:avLst/>
          </a:prstGeom>
        </p:spPr>
        <p:txBody>
          <a:bodyPr wrap="square">
            <a:spAutoFit/>
          </a:bodyPr>
          <a:lstStyle/>
          <a:p>
            <a:pPr marR="57785" algn="just"/>
            <a:r>
              <a:rPr lang="zh-CN" altLang="en-US" sz="2400" dirty="0">
                <a:solidFill>
                  <a:srgbClr val="0000CC"/>
                </a:solidFill>
                <a:latin typeface="楷体_GB2312" panose="02010609030101010101"/>
              </a:rPr>
              <a:t>   认知计算就是要赋予计算机类似于人的认识事物、获取知识和应用知识的能力。  </a:t>
            </a:r>
            <a:endParaRPr lang="en-US" altLang="zh-CN" sz="2400" dirty="0">
              <a:solidFill>
                <a:srgbClr val="0000CC"/>
              </a:solidFill>
              <a:latin typeface="楷体_GB2312" panose="02010609030101010101"/>
            </a:endParaRPr>
          </a:p>
          <a:p>
            <a:pPr marR="57785" algn="just"/>
            <a:endParaRPr lang="en-US" altLang="zh-CN" sz="2400" dirty="0">
              <a:solidFill>
                <a:srgbClr val="0000CC"/>
              </a:solidFill>
              <a:latin typeface="楷体_GB2312" panose="02010609030101010101"/>
            </a:endParaRPr>
          </a:p>
          <a:p>
            <a:pPr marR="57785" algn="just"/>
            <a:r>
              <a:rPr lang="en-US" altLang="zh-CN" sz="2400" dirty="0">
                <a:solidFill>
                  <a:srgbClr val="0000CC"/>
                </a:solidFill>
                <a:latin typeface="楷体_GB2312" panose="02010609030101010101"/>
              </a:rPr>
              <a:t>   </a:t>
            </a:r>
            <a:r>
              <a:rPr lang="zh-CN" altLang="en-US" sz="2400" dirty="0">
                <a:solidFill>
                  <a:srgbClr val="0000CC"/>
                </a:solidFill>
                <a:latin typeface="楷体_GB2312" panose="02010609030101010101"/>
              </a:rPr>
              <a:t>情感计算就是要赋予计算机类似于人一样的观察、理解和生成各种情感特征的能力</a:t>
            </a:r>
            <a:endParaRPr lang="en-US" altLang="zh-CN" sz="2400" dirty="0">
              <a:solidFill>
                <a:srgbClr val="0000CC"/>
              </a:solidFill>
              <a:latin typeface="楷体_GB2312" panose="02010609030101010101"/>
            </a:endParaRPr>
          </a:p>
        </p:txBody>
      </p:sp>
      <p:pic>
        <p:nvPicPr>
          <p:cNvPr id="10" name="图片 9"/>
          <p:cNvPicPr>
            <a:picLocks noChangeAspect="1"/>
          </p:cNvPicPr>
          <p:nvPr/>
        </p:nvPicPr>
        <p:blipFill>
          <a:blip r:embed="rId3"/>
          <a:stretch>
            <a:fillRect/>
          </a:stretch>
        </p:blipFill>
        <p:spPr>
          <a:xfrm>
            <a:off x="3487903" y="1844607"/>
            <a:ext cx="2965411" cy="3164634"/>
          </a:xfrm>
          <a:prstGeom prst="rect">
            <a:avLst/>
          </a:prstGeom>
        </p:spPr>
      </p:pic>
      <p:sp>
        <p:nvSpPr>
          <p:cNvPr id="20" name="矩形 19"/>
          <p:cNvSpPr/>
          <p:nvPr/>
        </p:nvSpPr>
        <p:spPr>
          <a:xfrm>
            <a:off x="9577159" y="817629"/>
            <a:ext cx="2537988" cy="954107"/>
          </a:xfrm>
          <a:prstGeom prst="rect">
            <a:avLst/>
          </a:prstGeom>
        </p:spPr>
        <p:txBody>
          <a:bodyPr wrap="square">
            <a:spAutoFit/>
          </a:bodyPr>
          <a:lstStyle/>
          <a:p>
            <a:r>
              <a:rPr lang="en-US" altLang="zh-CN" sz="2800" b="1" dirty="0">
                <a:solidFill>
                  <a:srgbClr val="FF0000"/>
                </a:solidFill>
                <a:latin typeface="Times New Roman" panose="02020603050405020304" pitchFamily="18" charset="0"/>
                <a:ea typeface="楷体_GB2312" panose="02010609030101010101"/>
              </a:rPr>
              <a:t>8. </a:t>
            </a:r>
            <a:r>
              <a:rPr lang="zh-CN" altLang="en-US" sz="2800" b="1" dirty="0">
                <a:solidFill>
                  <a:srgbClr val="FF0000"/>
                </a:solidFill>
                <a:latin typeface="Times New Roman" panose="02020603050405020304" pitchFamily="18" charset="0"/>
                <a:ea typeface="楷体_GB2312" panose="02010609030101010101"/>
              </a:rPr>
              <a:t>智能系统与智能服务</a:t>
            </a:r>
            <a:endParaRPr lang="zh-CN" altLang="en-US" sz="2400" b="1" dirty="0"/>
          </a:p>
        </p:txBody>
      </p:sp>
      <p:sp>
        <p:nvSpPr>
          <p:cNvPr id="21" name="矩形 20"/>
          <p:cNvSpPr/>
          <p:nvPr/>
        </p:nvSpPr>
        <p:spPr>
          <a:xfrm>
            <a:off x="9360923" y="1771736"/>
            <a:ext cx="2788423" cy="4154170"/>
          </a:xfrm>
          <a:prstGeom prst="rect">
            <a:avLst/>
          </a:prstGeom>
        </p:spPr>
        <p:txBody>
          <a:bodyPr wrap="square">
            <a:spAutoFit/>
          </a:bodyPr>
          <a:lstStyle/>
          <a:p>
            <a:pPr marR="57785" algn="just"/>
            <a:r>
              <a:rPr lang="zh-CN" altLang="en-US" sz="2400" dirty="0">
                <a:solidFill>
                  <a:srgbClr val="0000CC"/>
                </a:solidFill>
                <a:latin typeface="楷体_GB2312" panose="02010609030101010101"/>
              </a:rPr>
              <a:t>   利用智能技术建造智能系统，推进社会智能化进程</a:t>
            </a:r>
            <a:endParaRPr lang="en-US" altLang="zh-CN" sz="2400" dirty="0">
              <a:solidFill>
                <a:srgbClr val="0000CC"/>
              </a:solidFill>
              <a:latin typeface="楷体_GB2312" panose="02010609030101010101"/>
            </a:endParaRPr>
          </a:p>
          <a:p>
            <a:pPr marR="57785" algn="just"/>
            <a:r>
              <a:rPr lang="en-US" altLang="zh-CN" sz="2400" dirty="0">
                <a:solidFill>
                  <a:srgbClr val="0000CC"/>
                </a:solidFill>
                <a:latin typeface="楷体_GB2312" panose="02010609030101010101"/>
              </a:rPr>
              <a:t>    </a:t>
            </a:r>
          </a:p>
          <a:p>
            <a:pPr marR="57785" algn="just"/>
            <a:r>
              <a:rPr lang="en-US" altLang="zh-CN" sz="2400" dirty="0">
                <a:solidFill>
                  <a:srgbClr val="0000CC"/>
                </a:solidFill>
                <a:latin typeface="楷体_GB2312" panose="02010609030101010101"/>
              </a:rPr>
              <a:t>   </a:t>
            </a:r>
            <a:r>
              <a:rPr lang="zh-CN" altLang="en-US" sz="2400" dirty="0">
                <a:solidFill>
                  <a:srgbClr val="0000CC"/>
                </a:solidFill>
                <a:latin typeface="楷体_GB2312" panose="02010609030101010101"/>
              </a:rPr>
              <a:t>主要包括：基于智能网络的智能服务，基于智能机器人的智能服务，基于智能软件的智能服务，基于智能产品的智能服务等。</a:t>
            </a:r>
            <a:endParaRPr lang="en-US" altLang="zh-CN" sz="2400" dirty="0">
              <a:solidFill>
                <a:srgbClr val="0000CC"/>
              </a:solidFill>
              <a:latin typeface="楷体_GB2312" panose="02010609030101010101"/>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p:bldP spid="2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TotalTime>
  <Words>12410</Words>
  <Application>Microsoft Office PowerPoint</Application>
  <PresentationFormat>宽屏</PresentationFormat>
  <Paragraphs>1049</Paragraphs>
  <Slides>107</Slides>
  <Notes>69</Notes>
  <HiddenSlides>10</HiddenSlides>
  <MMClips>3</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107</vt:i4>
      </vt:variant>
    </vt:vector>
  </HeadingPairs>
  <TitlesOfParts>
    <vt:vector size="128" baseType="lpstr">
      <vt:lpstr>ˎ̥</vt:lpstr>
      <vt:lpstr>Helvetica Neue</vt:lpstr>
      <vt:lpstr>等线</vt:lpstr>
      <vt:lpstr>等线 Light</vt:lpstr>
      <vt:lpstr>仿宋_GB2312</vt:lpstr>
      <vt:lpstr>黑体</vt:lpstr>
      <vt:lpstr>华文楷体</vt:lpstr>
      <vt:lpstr>华文隶书</vt:lpstr>
      <vt:lpstr>楷体_GB2312</vt:lpstr>
      <vt:lpstr>楷体_GB2312</vt:lpstr>
      <vt:lpstr>隶书</vt:lpstr>
      <vt:lpstr>宋体</vt:lpstr>
      <vt:lpstr>微软雅黑</vt:lpstr>
      <vt:lpstr>Algerian</vt:lpstr>
      <vt:lpstr>Arial</vt:lpstr>
      <vt:lpstr>Calibri</vt:lpstr>
      <vt:lpstr>Times New Roman</vt:lpstr>
      <vt:lpstr>Wingdings</vt:lpstr>
      <vt:lpstr>Office 主题​​</vt:lpstr>
      <vt:lpstr>Image</vt:lpstr>
      <vt:lpstr>CorelPhotoPaint.Image.6</vt:lpstr>
      <vt:lpstr>PowerPoint 演示文稿</vt:lpstr>
      <vt:lpstr>课程目的和基本要求</vt:lpstr>
      <vt:lpstr>参考教材</vt:lpstr>
      <vt:lpstr>参考刊物-人工智能</vt:lpstr>
      <vt:lpstr>PowerPoint 演示文稿</vt:lpstr>
      <vt:lpstr>辅导及考核</vt:lpstr>
      <vt:lpstr>教  学  内  容</vt:lpstr>
      <vt:lpstr>第一章  人工智能概述</vt:lpstr>
      <vt:lpstr>本章学习要点</vt:lpstr>
      <vt:lpstr>Sci-Fi AI?</vt:lpstr>
      <vt:lpstr>“超能陆战队2”中的大白</vt:lpstr>
      <vt:lpstr>Actual AI</vt:lpstr>
      <vt:lpstr>“ZAO”-当朱茵的演技换上杨幂的脸</vt:lpstr>
      <vt:lpstr>第一章 主 要 内 容</vt:lpstr>
      <vt:lpstr>1.1.1 人工智能的定义</vt:lpstr>
      <vt:lpstr> 什么是智能？</vt:lpstr>
      <vt:lpstr> 什么是智能？</vt:lpstr>
      <vt:lpstr>PowerPoint 演示文稿</vt:lpstr>
      <vt:lpstr>PowerPoint 演示文稿</vt:lpstr>
      <vt:lpstr>PowerPoint 演示文稿</vt:lpstr>
      <vt:lpstr>PowerPoint 演示文稿</vt:lpstr>
      <vt:lpstr>PowerPoint 演示文稿</vt:lpstr>
      <vt:lpstr>PowerPoint 演示文稿</vt:lpstr>
      <vt:lpstr> 什么是人工智能？</vt:lpstr>
      <vt:lpstr> 如何衡量机器是否具有智能？</vt:lpstr>
      <vt:lpstr>定义方法</vt:lpstr>
      <vt:lpstr> 什么是人工智能？</vt:lpstr>
      <vt:lpstr> 什么是人工智能？</vt:lpstr>
      <vt:lpstr> 什么是人工智能？</vt:lpstr>
      <vt:lpstr> 什么是人工智能？</vt:lpstr>
      <vt:lpstr> 什么是人工智能？</vt:lpstr>
      <vt:lpstr> 什么是人工智能？-总结</vt:lpstr>
      <vt:lpstr>1.1.2  AI的研究意义</vt:lpstr>
      <vt:lpstr>1.1.3  人工智能的研究目标</vt:lpstr>
      <vt:lpstr>PowerPoint 演示文稿</vt:lpstr>
      <vt:lpstr>PowerPoint 演示文稿</vt:lpstr>
      <vt:lpstr> 1.1.4  AI的学科位置</vt:lpstr>
      <vt:lpstr> 1.1.4  AI的学科位置</vt:lpstr>
      <vt:lpstr> 1.1.4  AI的学科位置</vt:lpstr>
      <vt:lpstr> 1.1.5 与脑科学和认知科学的交叉研究</vt:lpstr>
      <vt:lpstr> 1.1.5 与脑科学和认知科学的交叉研究</vt:lpstr>
      <vt:lpstr> 1.1.6 智能模拟的方法和技术研究</vt:lpstr>
      <vt:lpstr> 1.1.6 智能模拟的方法和技术研究</vt:lpstr>
      <vt:lpstr> 1.1.7  AI的研究策略</vt:lpstr>
      <vt:lpstr>第一章 主 要 内 容</vt:lpstr>
      <vt:lpstr>1.2.1  人工智能的发展简史</vt:lpstr>
      <vt:lpstr>1.2.1  人工智能的发展简史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第3阶段（20世纪60年代中 - 80年代初）</vt:lpstr>
      <vt:lpstr>  第4阶段（20世纪80年代初 – 今）</vt:lpstr>
      <vt:lpstr>1.2.2  历史上的人工智能大师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1.2.3 我国人工智能研究发展简况</vt:lpstr>
      <vt:lpstr>第一章 主 要 内 容</vt:lpstr>
      <vt:lpstr>1.3 人工智能研究内容</vt:lpstr>
      <vt:lpstr>第一章 主 要 内 容</vt:lpstr>
      <vt:lpstr>1.4  人工智能研究的方法与途径（三大学派）</vt:lpstr>
      <vt:lpstr>PowerPoint 演示文稿</vt:lpstr>
      <vt:lpstr>第一章 主 要 内 容</vt:lpstr>
      <vt:lpstr>目前，人工智能能够完成的任务（Yes or No!）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AI branches</vt:lpstr>
      <vt:lpstr>第一章 主 要 内 容</vt:lpstr>
      <vt:lpstr>PowerPoint 演示文稿</vt:lpstr>
      <vt:lpstr>月球自主车</vt:lpstr>
      <vt:lpstr>中国自主设计的月球车</vt:lpstr>
      <vt:lpstr>大狗（BigDog）机器人</vt:lpstr>
      <vt:lpstr>无人驾驶汽车</vt:lpstr>
      <vt:lpstr>智能机器人 </vt:lpstr>
      <vt:lpstr>PowerPoint 演示文稿</vt:lpstr>
      <vt:lpstr>PowerPoint 演示文稿</vt:lpstr>
      <vt:lpstr>PowerPoint 演示文稿</vt:lpstr>
      <vt:lpstr>PowerPoint 演示文稿</vt:lpstr>
      <vt:lpstr>第一章 主 要 内 容</vt:lpstr>
      <vt:lpstr>PowerPoint 演示文稿</vt:lpstr>
      <vt:lpstr>PowerPoint 演示文稿</vt:lpstr>
      <vt:lpstr>※ 对经济的影响</vt:lpstr>
      <vt:lpstr>※ 人工智能对社会的影响</vt:lpstr>
      <vt:lpstr>※ 人工智能对文化的影响</vt:lpstr>
      <vt:lpstr>※ 人工智能对文化的影响</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lenovo</cp:lastModifiedBy>
  <cp:revision>1282</cp:revision>
  <dcterms:created xsi:type="dcterms:W3CDTF">2016-03-31T00:54:00Z</dcterms:created>
  <dcterms:modified xsi:type="dcterms:W3CDTF">2020-09-03T13:43:08Z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